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2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9933"/>
    <a:srgbClr val="FF9966"/>
    <a:srgbClr val="FFCC66"/>
    <a:srgbClr val="C76239"/>
    <a:srgbClr val="99CCFF"/>
    <a:srgbClr val="FF0000"/>
    <a:srgbClr val="0099CC"/>
    <a:srgbClr val="66FF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A0ED9-9904-407D-B6C7-61C4E1001C5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1546-6DCA-4974-B92A-AB8FAE875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7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1546-6DCA-4974-B92A-AB8FAE875D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1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7.jp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atin typeface="Book Antiqua" pitchFamily="18" charset="0"/>
                <a:cs typeface="Aharoni" pitchFamily="2" charset="-79"/>
              </a:rPr>
              <a:t>„Манасија“- </a:t>
            </a:r>
            <a:r>
              <a:rPr lang="sr-Cyrl-RS" sz="3200" dirty="0" smtClean="0">
                <a:latin typeface="Book Antiqua" pitchFamily="18" charset="0"/>
                <a:cs typeface="Aharoni" pitchFamily="2" charset="-79"/>
              </a:rPr>
              <a:t>Васко Попа</a:t>
            </a:r>
            <a:endParaRPr lang="en-US" sz="3200" dirty="0">
              <a:latin typeface="Book Antiqua" pitchFamily="18" charset="0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644743" cy="4990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84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109855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dirty="0" smtClean="0">
                <a:latin typeface="Book Antiqua" pitchFamily="18" charset="0"/>
              </a:rPr>
              <a:t>Објасните обраћање лирског субјекта зографу. Објасните  промену тона којим му се обраћа са променом ситуације. 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63467"/>
            <a:ext cx="2666999" cy="539453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sr-Cyrl-RS" sz="2600" b="1" dirty="0">
                <a:latin typeface="Book Antiqua" pitchFamily="18" charset="0"/>
              </a:rPr>
              <a:t>МАНАСИЈА</a:t>
            </a:r>
          </a:p>
          <a:p>
            <a:endParaRPr lang="sr-Cyrl-RS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Плаво и златно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прстен видика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јабука сунца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Докле твој поглед </a:t>
            </a:r>
            <a:r>
              <a:rPr lang="sr-Cyrl-RS" sz="2500" b="1" dirty="0" smtClean="0">
                <a:latin typeface="Book Antiqua" pitchFamily="18" charset="0"/>
              </a:rPr>
              <a:t> допире</a:t>
            </a:r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Чујеш ли коњицу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Кичица твоја не дрхти</a:t>
            </a:r>
          </a:p>
          <a:p>
            <a:r>
              <a:rPr lang="sr-Cyrl-RS" sz="2500" b="1" dirty="0">
                <a:latin typeface="Book Antiqua" pitchFamily="18" charset="0"/>
              </a:rPr>
              <a:t>Боје се твоје не плаше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Ближи се коњица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Шта ли видиш на дну ноћи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Златно и плаво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звезда у души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бескрај у оку</a:t>
            </a:r>
            <a:endParaRPr lang="en-US" sz="2500" b="1" dirty="0">
              <a:latin typeface="Book Antiqua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37792"/>
            <a:ext cx="3154824" cy="47112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76200" y="914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1022350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>
                <a:latin typeface="Book Antiqua" pitchFamily="18" charset="0"/>
              </a:rPr>
              <a:t>Композиција- распоред строфа. Има ли значење?</a:t>
            </a:r>
            <a:br>
              <a:rPr lang="sr-Cyrl-RS" sz="2400" dirty="0" smtClean="0">
                <a:latin typeface="Book Antiqua" pitchFamily="18" charset="0"/>
              </a:rPr>
            </a:br>
            <a:r>
              <a:rPr lang="sr-Cyrl-RS" sz="2400" dirty="0" smtClean="0">
                <a:latin typeface="Book Antiqua" pitchFamily="18" charset="0"/>
              </a:rPr>
              <a:t>Како се мења тачка гледишта у песми променом редоследа у низању боја? Шта значи промена тачке гледишта?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371600"/>
            <a:ext cx="2666999" cy="539453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sr-Cyrl-RS" sz="2600" b="1" dirty="0">
                <a:latin typeface="Book Antiqua" pitchFamily="18" charset="0"/>
              </a:rPr>
              <a:t>МАНАСИЈА</a:t>
            </a:r>
          </a:p>
          <a:p>
            <a:endParaRPr lang="sr-Cyrl-RS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Плаво и златно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прстен видика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јабука сунца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Докле твој поглед </a:t>
            </a:r>
            <a:r>
              <a:rPr lang="sr-Cyrl-RS" sz="2500" b="1" dirty="0" smtClean="0">
                <a:latin typeface="Book Antiqua" pitchFamily="18" charset="0"/>
              </a:rPr>
              <a:t> допире</a:t>
            </a:r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Чујеш ли коњицу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Кичица твоја не дрхти</a:t>
            </a:r>
          </a:p>
          <a:p>
            <a:r>
              <a:rPr lang="sr-Cyrl-RS" sz="2500" b="1" dirty="0">
                <a:latin typeface="Book Antiqua" pitchFamily="18" charset="0"/>
              </a:rPr>
              <a:t>Боје се твоје не плаше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Ближи се коњица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Шта ли видиш на дну ноћи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Златно и плаво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звезда у души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бескрај у оку</a:t>
            </a:r>
            <a:endParaRPr lang="en-US" sz="2500" b="1" dirty="0">
              <a:latin typeface="Book Antiqua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3581399" cy="5273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8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latin typeface="Book Antiqua" pitchFamily="18" charset="0"/>
                <a:cs typeface="Aharoni" pitchFamily="2" charset="-79"/>
              </a:rPr>
              <a:t>„Манасија“.</a:t>
            </a:r>
            <a:br>
              <a:rPr lang="sr-Cyrl-RS" b="1" dirty="0" smtClean="0">
                <a:latin typeface="Book Antiqua" pitchFamily="18" charset="0"/>
                <a:cs typeface="Aharoni" pitchFamily="2" charset="-79"/>
              </a:rPr>
            </a:br>
            <a:r>
              <a:rPr lang="sr-Cyrl-RS" sz="3600" dirty="0" smtClean="0">
                <a:latin typeface="Book Antiqua" pitchFamily="18" charset="0"/>
                <a:cs typeface="Aharoni" pitchFamily="2" charset="-79"/>
              </a:rPr>
              <a:t>Прича о настанку уметничког дела,</a:t>
            </a:r>
            <a:br>
              <a:rPr lang="sr-Cyrl-RS" sz="3600" dirty="0" smtClean="0">
                <a:latin typeface="Book Antiqua" pitchFamily="18" charset="0"/>
                <a:cs typeface="Aharoni" pitchFamily="2" charset="-79"/>
              </a:rPr>
            </a:br>
            <a:r>
              <a:rPr lang="sr-Cyrl-RS" sz="3600" dirty="0" smtClean="0">
                <a:latin typeface="Book Antiqua" pitchFamily="18" charset="0"/>
                <a:cs typeface="Aharoni" pitchFamily="2" charset="-79"/>
              </a:rPr>
              <a:t> о уметничком заносу ствараоца </a:t>
            </a:r>
            <a:br>
              <a:rPr lang="sr-Cyrl-RS" sz="3600" dirty="0" smtClean="0">
                <a:latin typeface="Book Antiqua" pitchFamily="18" charset="0"/>
                <a:cs typeface="Aharoni" pitchFamily="2" charset="-79"/>
              </a:rPr>
            </a:br>
            <a:r>
              <a:rPr lang="sr-Cyrl-RS" sz="3600" dirty="0" smtClean="0">
                <a:latin typeface="Book Antiqua" pitchFamily="18" charset="0"/>
                <a:cs typeface="Aharoni" pitchFamily="2" charset="-79"/>
              </a:rPr>
              <a:t>и о светлости вере...</a:t>
            </a:r>
            <a:r>
              <a:rPr lang="sr-Cyrl-RS" sz="3600" b="1" dirty="0" smtClean="0">
                <a:latin typeface="Book Antiqua" pitchFamily="18" charset="0"/>
                <a:cs typeface="Aharoni" pitchFamily="2" charset="-79"/>
              </a:rPr>
              <a:t> </a:t>
            </a:r>
            <a:endParaRPr lang="en-US" sz="3600" dirty="0">
              <a:latin typeface="Book Antiqua" pitchFamily="18" charset="0"/>
              <a:cs typeface="Aharoni" pitchFamily="2" charset="-79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5080000" cy="3385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396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5791200"/>
            <a:ext cx="2895600" cy="914400"/>
          </a:xfrm>
        </p:spPr>
        <p:txBody>
          <a:bodyPr/>
          <a:lstStyle/>
          <a:p>
            <a:r>
              <a:rPr lang="sr-Cyrl-RS" b="1" dirty="0" smtClean="0">
                <a:latin typeface="Book Antiqua" pitchFamily="18" charset="0"/>
                <a:cs typeface="Aharoni" pitchFamily="2" charset="-79"/>
              </a:rPr>
              <a:t>Манасија</a:t>
            </a:r>
            <a:endParaRPr lang="en-US" sz="3200" dirty="0">
              <a:latin typeface="Book Antiqua" pitchFamily="18" charset="0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7304379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152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SONJA\Ugledni casovi\manasija\fotografije\freske\Despot-Stefan-Lazarev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82" y="1073282"/>
            <a:ext cx="1419118" cy="20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latin typeface="Book Antiqua" pitchFamily="18" charset="0"/>
              </a:rPr>
              <a:t>Византијско фреско-сликарство. </a:t>
            </a:r>
            <a:br>
              <a:rPr lang="sr-Cyrl-RS" sz="2800" b="1" dirty="0" smtClean="0">
                <a:latin typeface="Book Antiqua" pitchFamily="18" charset="0"/>
              </a:rPr>
            </a:br>
            <a:r>
              <a:rPr lang="sr-Cyrl-RS" sz="2800" b="1" dirty="0" smtClean="0">
                <a:latin typeface="Book Antiqua" pitchFamily="18" charset="0"/>
              </a:rPr>
              <a:t> </a:t>
            </a:r>
            <a:r>
              <a:rPr lang="sr-Cyrl-RS" sz="2800" b="1" i="1" dirty="0" smtClean="0">
                <a:latin typeface="Book Antiqua" pitchFamily="18" charset="0"/>
              </a:rPr>
              <a:t>Плаво и златно...        Шта ли видиш на дну ноћи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122" name="Picture 2" descr="D:\SONJA\Ugledni casovi\manasija\fotografije\freske\15t_JPJ_0027_Sluzba-Agnecu_leva-strana_detalj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24113"/>
            <a:ext cx="1403576" cy="209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SONJA\Ugledni casovi\manasija\fotografije\freske\313492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5662"/>
            <a:ext cx="4801829" cy="32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SONJA\Ugledni casovi\manasija\fotografije\freske\freska sveta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199"/>
            <a:ext cx="2629228" cy="19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SONJA\Ugledni casovi\manasija\fotografije\freske\freske 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35" y="3276600"/>
            <a:ext cx="2590801" cy="16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SONJA\Ugledni casovi\manasija\fotografije\freske\freske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95" y="1143000"/>
            <a:ext cx="134556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SONJA\Ugledni casovi\manasija\fotografije\freske\ornamentika_Sveti-Arhandjeo-Mihail_severna-strana-jugozapadnog-stupca_xh308-cop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01" y="5096123"/>
            <a:ext cx="2848599" cy="15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SONJA\Ugledni casovi\manasija\fotografije\freske\-sveti ratnik deo freske-manastir Manasija-xiv ve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487877"/>
            <a:ext cx="1115695" cy="22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56238"/>
            <a:ext cx="49530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2700" b="1" i="1" dirty="0" smtClean="0">
                <a:latin typeface="Book Antiqua" pitchFamily="18" charset="0"/>
              </a:rPr>
              <a:t>Зографе</a:t>
            </a:r>
            <a:br>
              <a:rPr lang="sr-Cyrl-RS" sz="2700" b="1" i="1" dirty="0" smtClean="0">
                <a:latin typeface="Book Antiqua" pitchFamily="18" charset="0"/>
              </a:rPr>
            </a:br>
            <a:r>
              <a:rPr lang="sr-Cyrl-RS" sz="2700" b="1" i="1" dirty="0" smtClean="0">
                <a:latin typeface="Book Antiqua" pitchFamily="18" charset="0"/>
              </a:rPr>
              <a:t>Шта ли видиш на дну ноћи</a:t>
            </a:r>
            <a:br>
              <a:rPr lang="sr-Cyrl-RS" sz="2700" b="1" i="1" dirty="0" smtClean="0">
                <a:latin typeface="Book Antiqua" pitchFamily="18" charset="0"/>
              </a:rPr>
            </a:br>
            <a:r>
              <a:rPr lang="sr-Cyrl-RS" sz="3200" b="1" i="1" dirty="0">
                <a:latin typeface="Book Antiqua" pitchFamily="18" charset="0"/>
              </a:rPr>
              <a:t/>
            </a:r>
            <a:br>
              <a:rPr lang="sr-Cyrl-RS" sz="3200" b="1" i="1" dirty="0">
                <a:latin typeface="Book Antiqua" pitchFamily="18" charset="0"/>
              </a:rPr>
            </a:br>
            <a:endParaRPr lang="en-US" sz="3200" b="1" i="1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50" y="457201"/>
            <a:ext cx="8763000" cy="9143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r-Cyrl-RS" sz="5900" b="1" dirty="0" smtClean="0">
                <a:latin typeface="Book Antiqua" pitchFamily="18" charset="0"/>
              </a:rPr>
              <a:t>Уметничко надахнуће, занос и стваралаштво...</a:t>
            </a:r>
          </a:p>
          <a:p>
            <a:pPr marL="0" indent="0">
              <a:buNone/>
            </a:pPr>
            <a:endParaRPr lang="sr-Cyrl-RS" b="1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sr-Cyrl-RS" sz="2400" dirty="0" smtClean="0">
                <a:latin typeface="Book Antiqua" pitchFamily="18" charset="0"/>
              </a:rPr>
              <a:t> 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1026" name="Picture 2" descr="D:\SONJA\Ugledni casovi\manasija\fotografije\freske\fresk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60196"/>
            <a:ext cx="2200910" cy="32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ONJA\Ugledni casovi\manasija\fotografije\freske\-sveti ratnik deo freske-manastir Manasija-xiv v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1784"/>
            <a:ext cx="2297530" cy="465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SONJA\Ugledni casovi\manasija\fotografije\freske\ornamentika_Sveti-Arhandjeo-Mihail_severna-strana-jugozapadnog-stupca_xh308-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1" y="2631778"/>
            <a:ext cx="3838575" cy="21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371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i="1" dirty="0" smtClean="0">
                <a:latin typeface="Book Antiqua" pitchFamily="18" charset="0"/>
              </a:rPr>
              <a:t>Зографе</a:t>
            </a:r>
          </a:p>
          <a:p>
            <a:r>
              <a:rPr lang="sr-Cyrl-RS" sz="2400" b="1" i="1" dirty="0" smtClean="0">
                <a:latin typeface="Book Antiqua" pitchFamily="18" charset="0"/>
              </a:rPr>
              <a:t>Докле твој поглед допире</a:t>
            </a:r>
            <a:endParaRPr lang="en-US" sz="24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46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6096000" cy="1143000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Book Antiqua" pitchFamily="18" charset="0"/>
              </a:rPr>
              <a:t>Млади зографи</a:t>
            </a:r>
            <a:endParaRPr lang="en-US" sz="4000" b="1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1905000" cy="2191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4973949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040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3050"/>
            <a:ext cx="6096000" cy="64135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Book Antiqua" pitchFamily="18" charset="0"/>
              </a:rPr>
              <a:t>Прочитајмо песму...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066800"/>
            <a:ext cx="2666999" cy="56388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sr-Cyrl-RS" sz="2600" b="1" dirty="0">
                <a:latin typeface="Book Antiqua" pitchFamily="18" charset="0"/>
              </a:rPr>
              <a:t>МАНАСИЈА</a:t>
            </a:r>
          </a:p>
          <a:p>
            <a:endParaRPr lang="sr-Cyrl-RS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Плаво и златно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прстен видика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јабука сунца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Докле твој поглед </a:t>
            </a:r>
            <a:r>
              <a:rPr lang="sr-Cyrl-RS" sz="2500" b="1" dirty="0" smtClean="0">
                <a:latin typeface="Book Antiqua" pitchFamily="18" charset="0"/>
              </a:rPr>
              <a:t> допире</a:t>
            </a:r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Чујеш ли коњицу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Кичица твоја не дрхти</a:t>
            </a:r>
          </a:p>
          <a:p>
            <a:r>
              <a:rPr lang="sr-Cyrl-RS" sz="2500" b="1" dirty="0">
                <a:latin typeface="Book Antiqua" pitchFamily="18" charset="0"/>
              </a:rPr>
              <a:t>Боје се твоје не плаше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Ближи се коњица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Шта ли видиш на дну ноћи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Златно и плаво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звезда у души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бескрај у оку</a:t>
            </a:r>
            <a:endParaRPr lang="en-US" sz="2500" b="1" dirty="0">
              <a:latin typeface="Book Antiqua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0"/>
            <a:ext cx="4572000" cy="371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2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64135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Book Antiqua" pitchFamily="18" charset="0"/>
              </a:rPr>
              <a:t>Чија задужбина је манастир Манасија?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066800"/>
            <a:ext cx="2666999" cy="56388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sr-Cyrl-RS" sz="2600" b="1" dirty="0">
                <a:latin typeface="Book Antiqua" pitchFamily="18" charset="0"/>
              </a:rPr>
              <a:t>МАНАСИЈА</a:t>
            </a:r>
          </a:p>
          <a:p>
            <a:endParaRPr lang="sr-Cyrl-RS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Плаво и златно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прстен видика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јабука сунца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Докле твој поглед </a:t>
            </a:r>
            <a:r>
              <a:rPr lang="sr-Cyrl-RS" sz="2500" b="1" dirty="0" smtClean="0">
                <a:latin typeface="Book Antiqua" pitchFamily="18" charset="0"/>
              </a:rPr>
              <a:t> допире</a:t>
            </a:r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Чујеш ли коњицу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Кичица твоја не дрхти</a:t>
            </a:r>
          </a:p>
          <a:p>
            <a:r>
              <a:rPr lang="sr-Cyrl-RS" sz="2500" b="1" dirty="0">
                <a:latin typeface="Book Antiqua" pitchFamily="18" charset="0"/>
              </a:rPr>
              <a:t>Боје се твоје не плаше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Ближи се коњица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Шта ли видиш на дну ноћи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Златно и плаво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звезда у души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бескрај у оку</a:t>
            </a:r>
            <a:endParaRPr lang="en-US" sz="2500" b="1" dirty="0">
              <a:latin typeface="Book Antiqua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3500243" cy="50585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228600" y="990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0226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64135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latin typeface="Book Antiqua" pitchFamily="18" charset="0"/>
              </a:rPr>
              <a:t>У ком веку је саграђен овај манастир?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066800"/>
            <a:ext cx="2666999" cy="56388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sr-Cyrl-RS" sz="2600" b="1" dirty="0">
                <a:latin typeface="Book Antiqua" pitchFamily="18" charset="0"/>
              </a:rPr>
              <a:t>МАНАСИЈА</a:t>
            </a:r>
          </a:p>
          <a:p>
            <a:endParaRPr lang="sr-Cyrl-RS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Плаво и златно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прстен видика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јабука сунца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Докле твој поглед </a:t>
            </a:r>
            <a:r>
              <a:rPr lang="sr-Cyrl-RS" sz="2500" b="1" dirty="0" smtClean="0">
                <a:latin typeface="Book Antiqua" pitchFamily="18" charset="0"/>
              </a:rPr>
              <a:t> допире</a:t>
            </a:r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Чујеш ли коњицу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Кичица твоја не дрхти</a:t>
            </a:r>
          </a:p>
          <a:p>
            <a:r>
              <a:rPr lang="sr-Cyrl-RS" sz="2500" b="1" dirty="0">
                <a:latin typeface="Book Antiqua" pitchFamily="18" charset="0"/>
              </a:rPr>
              <a:t>Боје се твоје не плаше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Ближи се коњица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Шта ли видиш на дну ноћи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Златно и плаво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звезда у души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бескрај у оку</a:t>
            </a:r>
            <a:endParaRPr lang="en-US" sz="2500" b="1" dirty="0">
              <a:latin typeface="Book Antiqua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90800"/>
            <a:ext cx="5182029" cy="3452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2400" y="762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0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6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dirty="0" smtClean="0">
                <a:latin typeface="Book Antiqua" pitchFamily="18" charset="0"/>
              </a:rPr>
              <a:t>Који манастир је био културни центар српских земаља </a:t>
            </a:r>
            <a:r>
              <a:rPr lang="sr-Latn-RS" sz="3200" dirty="0" smtClean="0">
                <a:latin typeface="Book Antiqua" pitchFamily="18" charset="0"/>
              </a:rPr>
              <a:t>XV </a:t>
            </a:r>
            <a:r>
              <a:rPr lang="sr-Cyrl-RS" sz="3200" dirty="0" smtClean="0">
                <a:latin typeface="Book Antiqua" pitchFamily="18" charset="0"/>
              </a:rPr>
              <a:t>века?</a:t>
            </a:r>
            <a:endParaRPr lang="en-US" sz="3200" dirty="0">
              <a:latin typeface="Book Antiqua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34" y="2362201"/>
            <a:ext cx="4957931" cy="3352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657600" cy="5334000"/>
          </a:xfrm>
        </p:spPr>
        <p:txBody>
          <a:bodyPr>
            <a:normAutofit/>
          </a:bodyPr>
          <a:lstStyle/>
          <a:p>
            <a:r>
              <a:rPr lang="sr-Cyrl-RS" sz="1600" b="1" dirty="0" smtClean="0">
                <a:latin typeface="Book Antiqua" pitchFamily="18" charset="0"/>
              </a:rPr>
              <a:t>Овде су најученији калуђери преписивали, а зографи украшавали старе рукописне књиге.</a:t>
            </a:r>
          </a:p>
          <a:p>
            <a:r>
              <a:rPr lang="sr-Cyrl-RS" sz="1600" b="1" dirty="0" smtClean="0">
                <a:latin typeface="Book Antiqua" pitchFamily="18" charset="0"/>
              </a:rPr>
              <a:t>„Иако тешко страдале, по својим изванредним ликовним квалитетима фреске спадају међу најлепша и највреднија остварења у целокупној српској уметничкој баштини средњег века. Сликари из Манасије, чија имена и порекло нису утврђени, представили су се као изузетно даровити и способни мајстори, који у своје време готово нису имали премца на целом балканском простору.“</a:t>
            </a:r>
          </a:p>
          <a:p>
            <a:endParaRPr lang="sr-Cyrl-RS" sz="1600" b="1" dirty="0" smtClean="0">
              <a:latin typeface="Book Antiqua" pitchFamily="18" charset="0"/>
            </a:endParaRPr>
          </a:p>
          <a:p>
            <a:pPr algn="r"/>
            <a:r>
              <a:rPr lang="sr-Cyrl-RS" sz="1200" b="1" dirty="0" smtClean="0">
                <a:latin typeface="Book Antiqua" pitchFamily="18" charset="0"/>
              </a:rPr>
              <a:t>Јован Јанићијевић, „Културна ризница Србије“</a:t>
            </a:r>
            <a:endParaRPr lang="en-US" sz="12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46150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>
                <a:latin typeface="Book Antiqua" pitchFamily="18" charset="0"/>
              </a:rPr>
              <a:t>Из које Попине песничке збирке је песма „Манасија“?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143000"/>
            <a:ext cx="2666999" cy="53340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sr-Cyrl-RS" sz="2600" b="1" dirty="0">
                <a:latin typeface="Book Antiqua" pitchFamily="18" charset="0"/>
              </a:rPr>
              <a:t>МАНАСИЈА</a:t>
            </a:r>
          </a:p>
          <a:p>
            <a:endParaRPr lang="sr-Cyrl-RS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Плаво и златно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прстен видика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јабука сунца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Докле твој поглед </a:t>
            </a:r>
            <a:r>
              <a:rPr lang="sr-Cyrl-RS" sz="2500" b="1" dirty="0" smtClean="0">
                <a:latin typeface="Book Antiqua" pitchFamily="18" charset="0"/>
              </a:rPr>
              <a:t> допире</a:t>
            </a:r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Чујеш ли коњицу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Кичица твоја не дрхти</a:t>
            </a:r>
          </a:p>
          <a:p>
            <a:r>
              <a:rPr lang="sr-Cyrl-RS" sz="2500" b="1" dirty="0">
                <a:latin typeface="Book Antiqua" pitchFamily="18" charset="0"/>
              </a:rPr>
              <a:t>Боје се твоје не плаше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Ближи се коњица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Шта ли видиш на дну ноћи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Златно и плаво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звезда у души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бескрај у оку</a:t>
            </a:r>
            <a:endParaRPr lang="en-US" sz="2500" b="1" dirty="0">
              <a:latin typeface="Book Antiqua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4097193" cy="265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90600" y="5105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Book Antiqua" pitchFamily="18" charset="0"/>
              </a:rPr>
              <a:t>„Усправна земља“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022" y="5896598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Book Antiqua" pitchFamily="18" charset="0"/>
              </a:rPr>
              <a:t>У овој збирци су и песме као „Каленић“, „Сопоћани“ и др.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77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7848600" cy="79375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dirty="0" smtClean="0">
                <a:latin typeface="Book Antiqua" pitchFamily="18" charset="0"/>
              </a:rPr>
              <a:t>Где се налази лирски субјект у песми? </a:t>
            </a:r>
            <a:br>
              <a:rPr lang="sr-Cyrl-RS" sz="3200" dirty="0" smtClean="0">
                <a:latin typeface="Book Antiqua" pitchFamily="18" charset="0"/>
              </a:rPr>
            </a:br>
            <a:r>
              <a:rPr lang="sr-Cyrl-RS" sz="3200" dirty="0" smtClean="0">
                <a:latin typeface="Book Antiqua" pitchFamily="18" charset="0"/>
              </a:rPr>
              <a:t>У које време је он отпутовао? Објасните.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234867"/>
            <a:ext cx="2666999" cy="539453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sr-Cyrl-RS" sz="2600" b="1" dirty="0">
                <a:latin typeface="Book Antiqua" pitchFamily="18" charset="0"/>
              </a:rPr>
              <a:t>МАНАСИЈА</a:t>
            </a:r>
          </a:p>
          <a:p>
            <a:endParaRPr lang="sr-Cyrl-RS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Плаво и златно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прстен видика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јабука сунца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Докле твој поглед </a:t>
            </a:r>
            <a:r>
              <a:rPr lang="sr-Cyrl-RS" sz="2500" b="1" dirty="0" smtClean="0">
                <a:latin typeface="Book Antiqua" pitchFamily="18" charset="0"/>
              </a:rPr>
              <a:t> допире</a:t>
            </a:r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Чујеш ли коњицу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Кичица твоја не дрхти</a:t>
            </a:r>
          </a:p>
          <a:p>
            <a:r>
              <a:rPr lang="sr-Cyrl-RS" sz="2500" b="1" dirty="0">
                <a:latin typeface="Book Antiqua" pitchFamily="18" charset="0"/>
              </a:rPr>
              <a:t>Боје се твоје не плаше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Ближи се коњица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Шта ли видиш на дну ноћи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Златно и плаво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звезда у души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бескрај у оку</a:t>
            </a:r>
            <a:endParaRPr lang="en-US" sz="2500" b="1" dirty="0">
              <a:latin typeface="Book Antiqua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231024" cy="48249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304800" y="228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838200"/>
            <a:ext cx="5867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dirty="0" smtClean="0">
                <a:latin typeface="Book Antiqua" pitchFamily="18" charset="0"/>
              </a:rPr>
              <a:t>Које боје су присутне у песми?</a:t>
            </a:r>
            <a:br>
              <a:rPr lang="sr-Cyrl-RS" sz="3200" dirty="0" smtClean="0">
                <a:latin typeface="Book Antiqua" pitchFamily="18" charset="0"/>
              </a:rPr>
            </a:br>
            <a:r>
              <a:rPr lang="sr-Cyrl-RS" sz="3200" dirty="0" smtClean="0">
                <a:latin typeface="Book Antiqua" pitchFamily="18" charset="0"/>
              </a:rPr>
              <a:t>На шта вас асоцирају?</a:t>
            </a:r>
            <a:br>
              <a:rPr lang="sr-Cyrl-RS" sz="3200" dirty="0" smtClean="0">
                <a:latin typeface="Book Antiqua" pitchFamily="18" charset="0"/>
              </a:rPr>
            </a:br>
            <a:r>
              <a:rPr lang="sr-Cyrl-RS" sz="3200" dirty="0" smtClean="0">
                <a:latin typeface="Book Antiqua" pitchFamily="18" charset="0"/>
              </a:rPr>
              <a:t>Која је њихова симболика?</a:t>
            </a:r>
            <a:br>
              <a:rPr lang="sr-Cyrl-RS" sz="3200" dirty="0" smtClean="0">
                <a:latin typeface="Book Antiqua" pitchFamily="18" charset="0"/>
              </a:rPr>
            </a:br>
            <a:endParaRPr lang="en-US" sz="3200" dirty="0"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188933"/>
            <a:ext cx="2666999" cy="539453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sr-Cyrl-RS" sz="2600" b="1" dirty="0">
                <a:latin typeface="Book Antiqua" pitchFamily="18" charset="0"/>
              </a:rPr>
              <a:t>МАНАСИЈА</a:t>
            </a:r>
          </a:p>
          <a:p>
            <a:endParaRPr lang="sr-Cyrl-RS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Плаво и златно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прстен видика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јабука сунца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Докле твој поглед </a:t>
            </a:r>
            <a:r>
              <a:rPr lang="sr-Cyrl-RS" sz="2500" b="1" dirty="0" smtClean="0">
                <a:latin typeface="Book Antiqua" pitchFamily="18" charset="0"/>
              </a:rPr>
              <a:t> допире</a:t>
            </a:r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Чујеш ли коњицу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Кичица твоја не дрхти</a:t>
            </a:r>
          </a:p>
          <a:p>
            <a:r>
              <a:rPr lang="sr-Cyrl-RS" sz="2500" b="1" dirty="0">
                <a:latin typeface="Book Antiqua" pitchFamily="18" charset="0"/>
              </a:rPr>
              <a:t>Боје се твоје не плаше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Ближи се коњица ноћи</a:t>
            </a:r>
          </a:p>
          <a:p>
            <a:r>
              <a:rPr lang="sr-Cyrl-RS" sz="2500" b="1" dirty="0">
                <a:latin typeface="Book Antiqua" pitchFamily="18" charset="0"/>
              </a:rPr>
              <a:t>Алах ил илалах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Зографе</a:t>
            </a:r>
          </a:p>
          <a:p>
            <a:r>
              <a:rPr lang="sr-Cyrl-RS" sz="2500" b="1" dirty="0">
                <a:latin typeface="Book Antiqua" pitchFamily="18" charset="0"/>
              </a:rPr>
              <a:t>Шта ли видиш на дну ноћи</a:t>
            </a:r>
          </a:p>
          <a:p>
            <a:endParaRPr lang="sr-Cyrl-RS" sz="2500" b="1" dirty="0">
              <a:latin typeface="Book Antiqua" pitchFamily="18" charset="0"/>
            </a:endParaRPr>
          </a:p>
          <a:p>
            <a:r>
              <a:rPr lang="sr-Cyrl-RS" sz="2500" b="1" dirty="0">
                <a:latin typeface="Book Antiqua" pitchFamily="18" charset="0"/>
              </a:rPr>
              <a:t>Златно и плаво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Последња звезда у души</a:t>
            </a:r>
          </a:p>
          <a:p>
            <a:r>
              <a:rPr lang="sr-Cyrl-RS" sz="2500" b="1" dirty="0">
                <a:latin typeface="Book Antiqua" pitchFamily="18" charset="0"/>
              </a:rPr>
              <a:t>Последњи бескрај у оку</a:t>
            </a:r>
            <a:endParaRPr lang="en-US" sz="2500" b="1" dirty="0">
              <a:latin typeface="Book Antiqu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2800" y="1905000"/>
            <a:ext cx="27432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3886200"/>
            <a:ext cx="2819400" cy="2743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65078" y="50292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ook Antiqua" pitchFamily="18" charset="0"/>
              </a:rPr>
              <a:t>ПРОСТРАНСТВО,</a:t>
            </a:r>
          </a:p>
          <a:p>
            <a:pPr algn="ctr"/>
            <a:r>
              <a:rPr lang="ru-RU" sz="1400" b="1" dirty="0" smtClean="0">
                <a:latin typeface="Book Antiqua" pitchFamily="18" charset="0"/>
              </a:rPr>
              <a:t>ВЕДРИНА</a:t>
            </a:r>
            <a:r>
              <a:rPr lang="ru-RU" sz="1400" b="1" dirty="0">
                <a:latin typeface="Book Antiqua" pitchFamily="18" charset="0"/>
              </a:rPr>
              <a:t>, СЛОБОДА, </a:t>
            </a:r>
            <a:endParaRPr lang="ru-RU" sz="1400" b="1" dirty="0" smtClean="0">
              <a:latin typeface="Book Antiqua" pitchFamily="18" charset="0"/>
            </a:endParaRPr>
          </a:p>
          <a:p>
            <a:pPr algn="ctr"/>
            <a:r>
              <a:rPr lang="ru-RU" sz="1400" b="1" dirty="0" smtClean="0">
                <a:latin typeface="Book Antiqua" pitchFamily="18" charset="0"/>
              </a:rPr>
              <a:t>НЕБО</a:t>
            </a:r>
            <a:r>
              <a:rPr lang="ru-RU" sz="1400" b="1" dirty="0">
                <a:latin typeface="Book Antiqua" pitchFamily="18" charset="0"/>
              </a:rPr>
              <a:t>, </a:t>
            </a:r>
            <a:endParaRPr lang="ru-RU" sz="1400" b="1" dirty="0" smtClean="0">
              <a:latin typeface="Book Antiqua" pitchFamily="18" charset="0"/>
            </a:endParaRPr>
          </a:p>
          <a:p>
            <a:pPr algn="ctr"/>
            <a:r>
              <a:rPr lang="ru-RU" sz="1400" b="1" dirty="0" smtClean="0">
                <a:latin typeface="Book Antiqua" pitchFamily="18" charset="0"/>
              </a:rPr>
              <a:t>ДУБИНА</a:t>
            </a:r>
            <a:r>
              <a:rPr lang="ru-RU" sz="1400" b="1" dirty="0">
                <a:latin typeface="Book Antiqua" pitchFamily="18" charset="0"/>
              </a:rPr>
              <a:t>, ДАЉИНА...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2362200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 Antiqua" pitchFamily="18" charset="0"/>
              </a:rPr>
              <a:t>СВЕТЛОСТ, ДРАГОЦЕНОСТ</a:t>
            </a:r>
            <a:r>
              <a:rPr lang="ru-RU" sz="1400" b="1" dirty="0">
                <a:latin typeface="Book Antiqua" pitchFamily="18" charset="0"/>
              </a:rPr>
              <a:t>, ВРЕДНОСТ, СЈАЈ, </a:t>
            </a:r>
            <a:endParaRPr lang="ru-RU" sz="1400" b="1" dirty="0" smtClean="0">
              <a:latin typeface="Book Antiqua" pitchFamily="18" charset="0"/>
            </a:endParaRPr>
          </a:p>
          <a:p>
            <a:pPr algn="ctr"/>
            <a:r>
              <a:rPr lang="ru-RU" sz="1400" b="1" dirty="0" smtClean="0">
                <a:latin typeface="Book Antiqua" pitchFamily="18" charset="0"/>
              </a:rPr>
              <a:t>РЕТКОСТ</a:t>
            </a:r>
            <a:r>
              <a:rPr lang="ru-RU" sz="1400" b="1" dirty="0">
                <a:latin typeface="Book Antiqua" pitchFamily="18" charset="0"/>
              </a:rPr>
              <a:t>, СУНЦЕ... </a:t>
            </a:r>
            <a:endParaRPr lang="en-US" sz="14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763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14" y="228600"/>
            <a:ext cx="6781800" cy="1143000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latin typeface="Book Antiqua" pitchFamily="18" charset="0"/>
              </a:rPr>
              <a:t>Који мотиви кружног облика су присутни у песми?</a:t>
            </a:r>
            <a:br>
              <a:rPr lang="sr-Cyrl-RS" sz="2400" b="1" dirty="0" smtClean="0">
                <a:latin typeface="Book Antiqua" pitchFamily="18" charset="0"/>
              </a:rPr>
            </a:br>
            <a:r>
              <a:rPr lang="sr-Cyrl-RS" sz="2400" b="1" dirty="0" smtClean="0">
                <a:latin typeface="Book Antiqua" pitchFamily="18" charset="0"/>
              </a:rPr>
              <a:t>Протумачи њихову симболику круга.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92" y="1755986"/>
            <a:ext cx="1828800" cy="1371600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743200" cy="556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33927" y="1600200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3000" y="3962400"/>
            <a:ext cx="1035108" cy="10686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KORISNIK\Downloads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29" y="3900335"/>
            <a:ext cx="1070365" cy="7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2590800"/>
            <a:ext cx="1452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>
                <a:latin typeface="Book Antiqua" pitchFamily="18" charset="0"/>
              </a:rPr>
              <a:t>ПРСТЕН</a:t>
            </a:r>
          </a:p>
          <a:p>
            <a:pPr algn="ctr"/>
            <a:r>
              <a:rPr lang="sr-Cyrl-RS" sz="1400" b="1" dirty="0">
                <a:latin typeface="Book Antiqua" pitchFamily="18" charset="0"/>
              </a:rPr>
              <a:t>п</a:t>
            </a:r>
            <a:r>
              <a:rPr lang="sr-Cyrl-RS" sz="1400" b="1" dirty="0" smtClean="0">
                <a:latin typeface="Book Antiqua" pitchFamily="18" charset="0"/>
              </a:rPr>
              <a:t>реданост,</a:t>
            </a:r>
            <a:endParaRPr lang="sr-Cyrl-RS" sz="1400" b="1" dirty="0">
              <a:latin typeface="Book Antiqua" pitchFamily="18" charset="0"/>
            </a:endParaRPr>
          </a:p>
          <a:p>
            <a:pPr algn="ctr"/>
            <a:r>
              <a:rPr lang="sr-Cyrl-RS" sz="1400" b="1" dirty="0">
                <a:latin typeface="Book Antiqua" pitchFamily="18" charset="0"/>
              </a:rPr>
              <a:t>в</a:t>
            </a:r>
            <a:r>
              <a:rPr lang="sr-Cyrl-RS" sz="1400" b="1" dirty="0" smtClean="0">
                <a:latin typeface="Book Antiqua" pitchFamily="18" charset="0"/>
              </a:rPr>
              <a:t>ера,</a:t>
            </a:r>
            <a:endParaRPr lang="sr-Cyrl-RS" sz="1400" b="1" dirty="0">
              <a:latin typeface="Book Antiqua" pitchFamily="18" charset="0"/>
            </a:endParaRPr>
          </a:p>
          <a:p>
            <a:pPr algn="ctr"/>
            <a:r>
              <a:rPr lang="sr-Cyrl-RS" sz="1400" b="1" dirty="0">
                <a:latin typeface="Book Antiqua" pitchFamily="18" charset="0"/>
              </a:rPr>
              <a:t>заокруженост</a:t>
            </a:r>
            <a:endParaRPr lang="en-US" sz="14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6785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>
                <a:latin typeface="Book Antiqua" pitchFamily="18" charset="0"/>
              </a:rPr>
              <a:t>ЈАБУКА</a:t>
            </a:r>
          </a:p>
          <a:p>
            <a:pPr algn="ctr"/>
            <a:r>
              <a:rPr lang="sr-Cyrl-RS" sz="1400" b="1" dirty="0" smtClean="0">
                <a:latin typeface="Book Antiqua" pitchFamily="18" charset="0"/>
              </a:rPr>
              <a:t>живот</a:t>
            </a:r>
            <a:endParaRPr lang="en-US" sz="14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836" y="5257800"/>
            <a:ext cx="994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latin typeface="Book Antiqua" pitchFamily="18" charset="0"/>
              </a:rPr>
              <a:t>ЗВЕЗДА</a:t>
            </a:r>
          </a:p>
          <a:p>
            <a:pPr algn="ctr"/>
            <a:r>
              <a:rPr lang="sr-Cyrl-RS" sz="1400" b="1" dirty="0">
                <a:latin typeface="Book Antiqua" pitchFamily="18" charset="0"/>
              </a:rPr>
              <a:t>д</a:t>
            </a:r>
            <a:r>
              <a:rPr lang="sr-Cyrl-RS" sz="1400" b="1" dirty="0" smtClean="0">
                <a:latin typeface="Book Antiqua" pitchFamily="18" charset="0"/>
              </a:rPr>
              <a:t>аљина, висина, идеал</a:t>
            </a:r>
            <a:endParaRPr lang="en-US" sz="14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5911" y="470963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latin typeface="Book Antiqua" pitchFamily="18" charset="0"/>
              </a:rPr>
              <a:t>ОКО</a:t>
            </a:r>
          </a:p>
          <a:p>
            <a:pPr algn="ctr"/>
            <a:r>
              <a:rPr lang="sr-Cyrl-RS" sz="1400" b="1" dirty="0">
                <a:latin typeface="Book Antiqua" pitchFamily="18" charset="0"/>
              </a:rPr>
              <a:t>д</a:t>
            </a:r>
            <a:r>
              <a:rPr lang="sr-Cyrl-RS" sz="1400" b="1" dirty="0" smtClean="0">
                <a:latin typeface="Book Antiqua" pitchFamily="18" charset="0"/>
              </a:rPr>
              <a:t>убина, бескрај </a:t>
            </a:r>
            <a:endParaRPr lang="en-US" sz="14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793" y="28162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714</Words>
  <Application>Microsoft Office PowerPoint</Application>
  <PresentationFormat>On-screen Show (4:3)</PresentationFormat>
  <Paragraphs>252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„Манасија“- Васко Попа</vt:lpstr>
      <vt:lpstr>Прочитајмо песму...</vt:lpstr>
      <vt:lpstr>Чија задужбина је манастир Манасија?</vt:lpstr>
      <vt:lpstr>У ком веку је саграђен овај манастир?</vt:lpstr>
      <vt:lpstr>Који манастир је био културни центар српских земаља XV века?</vt:lpstr>
      <vt:lpstr>Из које Попине песничке збирке је песма „Манасија“?</vt:lpstr>
      <vt:lpstr>Где се налази лирски субјект у песми?  У које време је он отпутовао? Објасните.</vt:lpstr>
      <vt:lpstr>Које боје су присутне у песми? На шта вас асоцирају? Која је њихова симболика? </vt:lpstr>
      <vt:lpstr>Који мотиви кружног облика су присутни у песми? Протумачи њихову симболику круга.</vt:lpstr>
      <vt:lpstr>Објасните обраћање лирског субјекта зографу. Објасните  промену тона којим му се обраћа са променом ситуације. </vt:lpstr>
      <vt:lpstr>Композиција- распоред строфа. Има ли значење? Како се мења тачка гледишта у песми променом редоследа у низању боја? Шта значи промена тачке гледишта?</vt:lpstr>
      <vt:lpstr>„Манасија“. Прича о настанку уметничког дела,  о уметничком заносу ствараоца  и о светлости вере... </vt:lpstr>
      <vt:lpstr>Манасија</vt:lpstr>
      <vt:lpstr>Византијско фреско-сликарство.   Плаво и златно...        Шта ли видиш на дну ноћи</vt:lpstr>
      <vt:lpstr>Зографе Шта ли видиш на дну ноћи  </vt:lpstr>
      <vt:lpstr>Млади зографи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„Манасија“- Васко Попа</dc:title>
  <dc:creator>Sonja</dc:creator>
  <cp:lastModifiedBy>KORISNIK</cp:lastModifiedBy>
  <cp:revision>21</cp:revision>
  <dcterms:created xsi:type="dcterms:W3CDTF">2006-08-16T00:00:00Z</dcterms:created>
  <dcterms:modified xsi:type="dcterms:W3CDTF">2016-04-20T20:02:32Z</dcterms:modified>
</cp:coreProperties>
</file>