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7778"/>
    <a:srgbClr val="E87888"/>
    <a:srgbClr val="8954A6"/>
    <a:srgbClr val="94CDDC"/>
    <a:srgbClr val="E5697B"/>
    <a:srgbClr val="E97F8E"/>
    <a:srgbClr val="000099"/>
    <a:srgbClr val="3333CC"/>
    <a:srgbClr val="9966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9514" autoAdjust="0"/>
  </p:normalViewPr>
  <p:slideViewPr>
    <p:cSldViewPr>
      <p:cViewPr varScale="1">
        <p:scale>
          <a:sx n="55" d="100"/>
          <a:sy n="55" d="100"/>
        </p:scale>
        <p:origin x="128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40743-0669-45CC-AE36-920CA563C495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B78CD-25DE-4BC7-9CBD-0D06E79E50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78CD-25DE-4BC7-9CBD-0D06E79E50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CB78CD-25DE-4BC7-9CBD-0D06E79E50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8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4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9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3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9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51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5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5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5CC0E-A241-43CF-AC4B-72D820E27188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E4AC-2966-4C4C-BFFD-AB35BB597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4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574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sr-Latn-RS" sz="7200" b="1" u="sng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itannic Bold" pitchFamily="34" charset="0"/>
              </a:rPr>
              <a:t>Mnogougao </a:t>
            </a:r>
            <a:endParaRPr lang="en-US" sz="7200" b="1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itannic Bold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 rot="1129647">
            <a:off x="1530096" y="71826"/>
            <a:ext cx="544661" cy="60031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exagon 4"/>
          <p:cNvSpPr/>
          <p:nvPr/>
        </p:nvSpPr>
        <p:spPr>
          <a:xfrm rot="609291">
            <a:off x="6910212" y="206115"/>
            <a:ext cx="667225" cy="651571"/>
          </a:xfrm>
          <a:prstGeom prst="hexagon">
            <a:avLst>
              <a:gd name="adj" fmla="val 23769"/>
              <a:gd name="vf" fmla="val 11547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Parallelogram 15"/>
          <p:cNvSpPr/>
          <p:nvPr/>
        </p:nvSpPr>
        <p:spPr>
          <a:xfrm>
            <a:off x="1219200" y="3276600"/>
            <a:ext cx="1600200" cy="990600"/>
          </a:xfrm>
          <a:prstGeom prst="parallelogram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7315200" y="2438400"/>
            <a:ext cx="990600" cy="11430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rapezoid 17"/>
          <p:cNvSpPr/>
          <p:nvPr/>
        </p:nvSpPr>
        <p:spPr>
          <a:xfrm>
            <a:off x="3048000" y="4800600"/>
            <a:ext cx="1676400" cy="1219200"/>
          </a:xfrm>
          <a:prstGeom prst="trapezoid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5-Point Star 20"/>
          <p:cNvSpPr/>
          <p:nvPr/>
        </p:nvSpPr>
        <p:spPr>
          <a:xfrm rot="21029506">
            <a:off x="4780032" y="2687569"/>
            <a:ext cx="1295964" cy="1495181"/>
          </a:xfrm>
          <a:prstGeom prst="star5">
            <a:avLst>
              <a:gd name="adj" fmla="val 19372"/>
              <a:gd name="hf" fmla="val 105146"/>
              <a:gd name="vf" fmla="val 110557"/>
            </a:avLst>
          </a:prstGeom>
          <a:blipFill>
            <a:blip r:embed="rId5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Tm="0">
    <p:dissolve/>
    <p:sndAc>
      <p:stSnd>
        <p:snd r:embed="rId3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Broj dijagonala mnogougla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sr-Latn-RS" dirty="0"/>
                  <a:t>Broj dijagonala mnogougla iz jednog temen</a:t>
                </a:r>
                <a:r>
                  <a:rPr lang="en-US" dirty="0"/>
                  <a:t>a</a:t>
                </a:r>
                <a:r>
                  <a:rPr lang="sr-Latn-RS" dirty="0"/>
                  <a:t> je </a:t>
                </a:r>
              </a:p>
              <a:p>
                <a:pPr marL="0" indent="0">
                  <a:buNone/>
                </a:pPr>
                <a:r>
                  <a:rPr lang="sr-Latn-RS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−3 </m:t>
                    </m:r>
                  </m:oMath>
                </a14:m>
                <a:endParaRPr lang="sr-Latn-RS" b="0" dirty="0"/>
              </a:p>
              <a:p>
                <a:pPr marL="0" indent="0">
                  <a:buNone/>
                </a:pPr>
                <a:r>
                  <a:rPr lang="sr-Latn-RS" dirty="0"/>
                  <a:t>( jedno teme spajamo sa svim temenima osim sa sa</a:t>
                </a:r>
                <a:r>
                  <a:rPr lang="en-US" dirty="0"/>
                  <a:t>m</a:t>
                </a:r>
                <a:r>
                  <a:rPr lang="sr-Latn-RS" dirty="0"/>
                  <a:t>i</a:t>
                </a:r>
                <a:r>
                  <a:rPr lang="en-US" dirty="0"/>
                  <a:t>m</a:t>
                </a:r>
                <a:r>
                  <a:rPr lang="sr-Latn-RS" dirty="0"/>
                  <a:t> sobom i sa dva susedna</a:t>
                </a:r>
                <a:r>
                  <a:rPr lang="en-US" dirty="0"/>
                  <a:t>,</a:t>
                </a:r>
                <a:r>
                  <a:rPr lang="sr-Latn-RS" dirty="0"/>
                  <a:t> zato je broj temen</a:t>
                </a:r>
                <a:r>
                  <a:rPr lang="en-US" dirty="0"/>
                  <a:t>a</a:t>
                </a:r>
                <a:r>
                  <a:rPr lang="sr-Latn-RS" dirty="0"/>
                  <a:t> minus tri) </a:t>
                </a:r>
              </a:p>
              <a:p>
                <a:r>
                  <a:rPr lang="sr-Latn-RS" dirty="0"/>
                  <a:t>Bro svih dijagonala u mnogouglu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−3)</m:t>
                        </m:r>
                      </m:num>
                      <m:den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RS" dirty="0"/>
              </a:p>
              <a:p>
                <a:pPr marL="0" indent="0">
                  <a:buNone/>
                </a:pPr>
                <a:r>
                  <a:rPr lang="sr-Latn-RS" dirty="0"/>
                  <a:t> ( imamo n temena i u svakom po n-3 dijagonala, svaka dijagonala se broji po dva puta zato sve delimo sa dva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8354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/>
                  <a:t>Odred</a:t>
                </a:r>
                <a:r>
                  <a:rPr lang="en-US" dirty="0" err="1"/>
                  <a:t>i</a:t>
                </a:r>
                <a:r>
                  <a:rPr lang="sr-Latn-RS" dirty="0"/>
                  <a:t> broj dijagonala iz jednog temena i ukupan broj dijagonala u  sedmouglu </a:t>
                </a:r>
              </a:p>
              <a:p>
                <a:pPr marL="0" indent="0">
                  <a:buNone/>
                </a:pPr>
                <a:r>
                  <a:rPr lang="sr-Latn-RS" dirty="0"/>
                  <a:t>n=7 </a:t>
                </a:r>
              </a:p>
              <a:p>
                <a:pPr marL="0" indent="0">
                  <a:buNone/>
                </a:pPr>
                <a:r>
                  <a:rPr lang="sr-Latn-R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r-Latn-R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r-Latn-RS" i="1">
                        <a:latin typeface="Cambria Math" panose="02040503050406030204" pitchFamily="18" charset="0"/>
                      </a:rPr>
                      <m:t>−3 </m:t>
                    </m:r>
                  </m:oMath>
                </a14:m>
                <a:endParaRPr lang="sr-Latn-RS" dirty="0"/>
              </a:p>
              <a:p>
                <a:pPr marL="0" indent="0">
                  <a:buNone/>
                </a:pPr>
                <a:r>
                  <a:rPr lang="sr-Latn-R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r-Latn-R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RS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sr-Latn-RS" i="1">
                        <a:latin typeface="Cambria Math" panose="02040503050406030204" pitchFamily="18" charset="0"/>
                      </a:rPr>
                      <m:t>−3 </m:t>
                    </m:r>
                  </m:oMath>
                </a14:m>
                <a:r>
                  <a:rPr lang="sr-Latn-RS" dirty="0"/>
                  <a:t>=4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∙(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−3)</m:t>
                          </m:r>
                        </m:num>
                        <m:den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sr-Latn-RS" dirty="0"/>
              </a:p>
              <a:p>
                <a:pPr marL="0" indent="0">
                  <a:buNone/>
                </a:pPr>
                <a:r>
                  <a:rPr lang="sr-Latn-RS" dirty="0"/>
                  <a:t>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sr-Latn-R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</m:t>
                        </m:r>
                        <m:r>
                          <a:rPr lang="sr-Latn-R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a:rPr lang="sr-Latn-R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−3)</m:t>
                        </m:r>
                      </m:num>
                      <m:den>
                        <m:r>
                          <a:rPr lang="sr-Latn-RS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R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R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∙4</m:t>
                        </m:r>
                      </m:num>
                      <m:den>
                        <m:r>
                          <a:rPr lang="sr-Latn-R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RS" dirty="0"/>
                  <a:t>=14</a:t>
                </a:r>
              </a:p>
              <a:p>
                <a:pPr marL="0" indent="0">
                  <a:buNone/>
                </a:pPr>
                <a:r>
                  <a:rPr lang="sr-Latn-RS" dirty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174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Pokušaj ove zadatke da uradiš u svesku – domaći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25000" lnSpcReduction="20000"/>
              </a:bodyPr>
              <a:lstStyle/>
              <a:p>
                <a:pPr marL="0" lvl="0" indent="0">
                  <a:buNone/>
                </a:pPr>
                <a:endParaRPr lang="sr-Latn-RS" dirty="0"/>
              </a:p>
              <a:p>
                <a:pPr marL="0" lvl="0" indent="0">
                  <a:buNone/>
                </a:pPr>
                <a:r>
                  <a:rPr lang="sr-Latn-RS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</a:t>
                </a: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Nacrtaj (skiciraj) jedan konveksan petougao i označi mu temena , unutrašnje uglove i stranice.</a:t>
                </a:r>
              </a:p>
              <a:p>
                <a:pPr marL="0" lvl="0" indent="0">
                  <a:buNone/>
                </a:pPr>
                <a:endParaRPr lang="sr-Latn-R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514350" lvl="0" indent="-514350">
                  <a:buAutoNum type="arabicPeriod" startAt="2"/>
                </a:pP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broj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stranica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mnogougla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n=10,izračunaj</a:t>
                </a: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lvl="0" indent="0">
                  <a:buNone/>
                </a:pP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a)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broj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svih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dijagonala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560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sr-Latn-RS" sz="5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b) zbir unutrašnjih uglova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sz="5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sz="56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sr-Latn-RS" sz="5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sr-Latn-R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endParaRPr lang="sr-Latn-R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se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jednog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temena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može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povući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najviše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5600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=5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dijagonala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izračunaj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broj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stranica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(n)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zbir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unutrašnjih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uglova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en-US" sz="5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sr-Latn-R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endParaRPr lang="en-U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4.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Neka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dati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unutrašnji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uglovi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petougla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125°, 108°, 95°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72°.Odredi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meru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nepoznatog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petog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ugla</a:t>
                </a: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lvl="0" indent="0">
                  <a:buNone/>
                </a:pPr>
                <a:endParaRPr lang="en-U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Izračunaj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broj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dijagonala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jednog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temena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onog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mnogougla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čiji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je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zbir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unutrašnjih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uglova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S</a:t>
                </a:r>
                <a:r>
                  <a:rPr lang="en-US" sz="56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=1440°</a:t>
                </a:r>
              </a:p>
              <a:p>
                <a:pPr marL="0" lvl="0" indent="0">
                  <a:buNone/>
                </a:pPr>
                <a:endParaRPr lang="en-US" sz="5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sr-Latn-R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6.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Izračunaj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unutrašnje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uglove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petougla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ako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četri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međusobno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jednaka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, a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peti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 40° </a:t>
                </a:r>
                <a:r>
                  <a:rPr lang="en-US" sz="5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veći</a:t>
                </a:r>
                <a:r>
                  <a:rPr lang="en-US" sz="5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49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05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076528"/>
          </a:xfrm>
          <a:solidFill>
            <a:schemeClr val="bg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651510" indent="-514350">
              <a:buClr>
                <a:srgbClr val="000099"/>
              </a:buClr>
              <a:buSzPct val="109000"/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Izlomljena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linija-ako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ili</a:t>
            </a:r>
            <a:r>
              <a:rPr lang="en-US" dirty="0">
                <a:solidFill>
                  <a:schemeClr val="tx1"/>
                </a:solidFill>
              </a:rPr>
              <a:t> vi</a:t>
            </a:r>
            <a:r>
              <a:rPr lang="sr-Latn-CS" dirty="0">
                <a:solidFill>
                  <a:schemeClr val="tx1"/>
                </a:solidFill>
              </a:rPr>
              <a:t>š</a:t>
            </a:r>
            <a:r>
              <a:rPr lang="en-US" dirty="0">
                <a:solidFill>
                  <a:schemeClr val="tx1"/>
                </a:solidFill>
              </a:rPr>
              <a:t>e </a:t>
            </a:r>
            <a:r>
              <a:rPr lang="en-US" dirty="0" err="1">
                <a:solidFill>
                  <a:schemeClr val="tx1"/>
                </a:solidFill>
              </a:rPr>
              <a:t>nadovezanih</a:t>
            </a:r>
            <a:r>
              <a:rPr lang="en-US" dirty="0">
                <a:solidFill>
                  <a:schemeClr val="tx1"/>
                </a:solidFill>
              </a:rPr>
              <a:t> du</a:t>
            </a:r>
            <a:r>
              <a:rPr lang="sr-Latn-CS" dirty="0">
                <a:solidFill>
                  <a:schemeClr val="tx1"/>
                </a:solidFill>
              </a:rPr>
              <a:t>ž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ne </a:t>
            </a:r>
            <a:r>
              <a:rPr lang="en-US" dirty="0" err="1">
                <a:solidFill>
                  <a:schemeClr val="tx1"/>
                </a:solidFill>
              </a:rPr>
              <a:t>pripadaju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istoj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pravoj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1.              2.             3.               4.                      5.                6.</a:t>
            </a:r>
          </a:p>
          <a:p>
            <a:pPr>
              <a:buClr>
                <a:srgbClr val="000099"/>
              </a:buClr>
              <a:buSzPct val="108000"/>
              <a:buFont typeface="Arial" pitchFamily="34" charset="0"/>
              <a:buChar char="•"/>
            </a:pP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Proste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izlomljene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linije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-ako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nesusedne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nemaju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aka(slike:1,2,3,4)</a:t>
            </a:r>
          </a:p>
          <a:p>
            <a:pPr>
              <a:buClr>
                <a:srgbClr val="000099"/>
              </a:buClr>
              <a:buSzPct val="108000"/>
              <a:buFont typeface="Arial" pitchFamily="34" charset="0"/>
              <a:buChar char="•"/>
            </a:pP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Izlomljena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samopresecanjem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-ako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nesusedne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izlomljene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zajedni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(slike:5,6)</a:t>
            </a:r>
          </a:p>
          <a:p>
            <a:pPr>
              <a:buClr>
                <a:srgbClr val="000099"/>
              </a:buClr>
              <a:buSzPct val="108000"/>
              <a:buFont typeface="Arial" pitchFamily="34" charset="0"/>
              <a:buChar char="•"/>
            </a:pP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Zatvorena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izlomljena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linija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-ako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etak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poklapa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krajem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</a:t>
            </a:r>
            <a:r>
              <a:rPr lang="sr-Latn-C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ednje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(slike:1,4,6)</a:t>
            </a:r>
          </a:p>
          <a:p>
            <a:pPr>
              <a:buClr>
                <a:srgbClr val="000099"/>
              </a:buClr>
              <a:buSzPct val="108000"/>
              <a:buFont typeface="Arial" pitchFamily="34" charset="0"/>
              <a:buChar char="•"/>
            </a:pP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Mnogougaona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linija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-prosta,zatvorena,izlomljena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linija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(slike:1,4)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Hexagon 3"/>
          <p:cNvSpPr/>
          <p:nvPr/>
        </p:nvSpPr>
        <p:spPr>
          <a:xfrm>
            <a:off x="533400" y="1143000"/>
            <a:ext cx="990600" cy="1066800"/>
          </a:xfrm>
          <a:prstGeom prst="hexagon">
            <a:avLst/>
          </a:prstGeom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1295400" y="1676400"/>
            <a:ext cx="1143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1600200" y="1905000"/>
            <a:ext cx="990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1943100" y="1638300"/>
            <a:ext cx="914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2705100" y="156210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3124200" y="1524000"/>
            <a:ext cx="10668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ight Triangle 16"/>
          <p:cNvSpPr/>
          <p:nvPr/>
        </p:nvSpPr>
        <p:spPr>
          <a:xfrm>
            <a:off x="4343400" y="1143000"/>
            <a:ext cx="1143000" cy="1143000"/>
          </a:xfrm>
          <a:prstGeom prst="rtTriangle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5448300" y="1638300"/>
            <a:ext cx="1066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96000" y="22860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V="1">
            <a:off x="6362700" y="1562100"/>
            <a:ext cx="1143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53100" y="1638300"/>
            <a:ext cx="1524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Collate 25"/>
          <p:cNvSpPr/>
          <p:nvPr/>
        </p:nvSpPr>
        <p:spPr>
          <a:xfrm rot="20960289">
            <a:off x="7498112" y="1148897"/>
            <a:ext cx="1003853" cy="1247233"/>
          </a:xfrm>
          <a:prstGeom prst="flowChartCollate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8686800" cy="1237488"/>
          </a:xfrm>
        </p:spPr>
        <p:txBody>
          <a:bodyPr/>
          <a:lstStyle/>
          <a:p>
            <a:r>
              <a:rPr lang="en-US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836712"/>
            <a:ext cx="4648200" cy="4695407"/>
          </a:xfrm>
          <a:ln>
            <a:noFill/>
          </a:ln>
        </p:spPr>
        <p:txBody>
          <a:bodyPr>
            <a:normAutofit fontScale="85000" lnSpcReduction="10000"/>
          </a:bodyPr>
          <a:lstStyle/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Mnogougao-unija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mnogougaone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linije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unutra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>
              <a:solidFill>
                <a:srgbClr val="E97F8E"/>
              </a:solidFill>
            </a:endParaRPr>
          </a:p>
          <a:p>
            <a:endParaRPr lang="en-US" dirty="0">
              <a:solidFill>
                <a:srgbClr val="E97F8E"/>
              </a:solidFill>
            </a:endParaRPr>
          </a:p>
          <a:p>
            <a:pPr>
              <a:buNone/>
            </a:pPr>
            <a:endParaRPr lang="en-US" dirty="0">
              <a:solidFill>
                <a:srgbClr val="E97F8E"/>
              </a:solidFill>
            </a:endParaRPr>
          </a:p>
          <a:p>
            <a:endParaRPr lang="en-US" dirty="0">
              <a:solidFill>
                <a:srgbClr val="E97F8E"/>
              </a:solidFill>
            </a:endParaRPr>
          </a:p>
          <a:p>
            <a:pPr>
              <a:buNone/>
            </a:pPr>
            <a:r>
              <a:rPr lang="en-US" sz="1100" dirty="0">
                <a:solidFill>
                  <a:srgbClr val="E97F8E"/>
                </a:solidFill>
              </a:rPr>
              <a:t>  </a:t>
            </a:r>
          </a:p>
          <a:p>
            <a:pPr>
              <a:buNone/>
            </a:pPr>
            <a:r>
              <a:rPr lang="en-US" sz="1100" dirty="0">
                <a:solidFill>
                  <a:srgbClr val="E97F8E"/>
                </a:solidFill>
              </a:rPr>
              <a:t>   </a:t>
            </a:r>
            <a:r>
              <a:rPr lang="en-US" dirty="0">
                <a:solidFill>
                  <a:srgbClr val="E97F8E"/>
                </a:solidFill>
              </a:rPr>
              <a:t>            </a:t>
            </a:r>
            <a:r>
              <a:rPr lang="en-US" dirty="0"/>
              <a:t> </a:t>
            </a:r>
            <a:r>
              <a:rPr lang="en-US" sz="1200" dirty="0"/>
              <a:t>A</a:t>
            </a:r>
            <a:r>
              <a:rPr lang="sr-Latn-CS" sz="1200" dirty="0"/>
              <a:t>,</a:t>
            </a:r>
            <a:r>
              <a:rPr lang="en-US" sz="1200" dirty="0"/>
              <a:t>B</a:t>
            </a:r>
            <a:r>
              <a:rPr lang="sr-Latn-CS" sz="1200" dirty="0"/>
              <a:t>,</a:t>
            </a:r>
            <a:r>
              <a:rPr lang="en-US" sz="1200" dirty="0"/>
              <a:t>C</a:t>
            </a:r>
            <a:r>
              <a:rPr lang="sr-Latn-CS" sz="1200" dirty="0"/>
              <a:t>,</a:t>
            </a:r>
            <a:r>
              <a:rPr lang="en-US" sz="1200" dirty="0"/>
              <a:t>D</a:t>
            </a:r>
            <a:r>
              <a:rPr lang="sr-Latn-CS" sz="1200" dirty="0"/>
              <a:t>,</a:t>
            </a:r>
            <a:r>
              <a:rPr lang="en-US" sz="1200" dirty="0"/>
              <a:t>E- </a:t>
            </a:r>
            <a:r>
              <a:rPr lang="en-US" sz="1200" dirty="0" err="1"/>
              <a:t>mnogougaona</a:t>
            </a:r>
            <a:r>
              <a:rPr lang="en-US" sz="1200" dirty="0"/>
              <a:t> </a:t>
            </a:r>
            <a:r>
              <a:rPr lang="en-US" sz="1200" dirty="0" err="1"/>
              <a:t>linija</a:t>
            </a:r>
            <a:r>
              <a:rPr lang="en-US" sz="1200" dirty="0"/>
              <a:t>                   </a:t>
            </a:r>
          </a:p>
          <a:p>
            <a:pPr>
              <a:buNone/>
            </a:pPr>
            <a:endParaRPr lang="en-US" sz="1200" dirty="0">
              <a:solidFill>
                <a:srgbClr val="00B0F0"/>
              </a:solidFill>
            </a:endParaRPr>
          </a:p>
          <a:p>
            <a:r>
              <a:rPr lang="en-US" dirty="0" err="1"/>
              <a:t>Konveksni</a:t>
            </a:r>
            <a:r>
              <a:rPr lang="en-US" dirty="0"/>
              <a:t> </a:t>
            </a:r>
            <a:r>
              <a:rPr lang="en-US" dirty="0" err="1"/>
              <a:t>mnogougao-sve</a:t>
            </a:r>
            <a:r>
              <a:rPr lang="en-US" dirty="0"/>
              <a:t> </a:t>
            </a:r>
            <a:r>
              <a:rPr lang="en-US" dirty="0" err="1"/>
              <a:t>ta</a:t>
            </a:r>
            <a:r>
              <a:rPr lang="sr-Latn-CS" dirty="0"/>
              <a:t>č</a:t>
            </a:r>
            <a:r>
              <a:rPr lang="en-US" dirty="0" err="1"/>
              <a:t>ke</a:t>
            </a:r>
            <a:endParaRPr lang="en-US" dirty="0"/>
          </a:p>
          <a:p>
            <a:pPr>
              <a:buNone/>
            </a:pPr>
            <a:r>
              <a:rPr lang="en-US" dirty="0"/>
              <a:t> du</a:t>
            </a:r>
            <a:r>
              <a:rPr lang="sr-Latn-CS" dirty="0"/>
              <a:t>ž</a:t>
            </a:r>
            <a:r>
              <a:rPr lang="en-US" dirty="0" err="1"/>
              <a:t>i</a:t>
            </a:r>
            <a:r>
              <a:rPr lang="en-US" dirty="0"/>
              <a:t> TS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mnogouglu</a:t>
            </a:r>
            <a:r>
              <a:rPr lang="en-US" dirty="0"/>
              <a:t>:   </a:t>
            </a:r>
          </a:p>
          <a:p>
            <a:pPr>
              <a:buNone/>
            </a:pPr>
            <a:r>
              <a:rPr lang="en-US" sz="2000" dirty="0">
                <a:solidFill>
                  <a:srgbClr val="E5697B"/>
                </a:solidFill>
              </a:rPr>
              <a:t>                                       </a:t>
            </a:r>
          </a:p>
          <a:p>
            <a:pPr>
              <a:buNone/>
            </a:pPr>
            <a:r>
              <a:rPr lang="en-US" sz="2000" dirty="0">
                <a:solidFill>
                  <a:srgbClr val="E5697B"/>
                </a:solidFill>
              </a:rPr>
              <a:t>                                     </a:t>
            </a:r>
            <a:endParaRPr lang="en-US" sz="2100" dirty="0">
              <a:solidFill>
                <a:srgbClr val="E5697B"/>
              </a:solidFill>
            </a:endParaRPr>
          </a:p>
          <a:p>
            <a:pPr>
              <a:buNone/>
            </a:pPr>
            <a:endParaRPr lang="en-US" sz="1200" dirty="0">
              <a:solidFill>
                <a:srgbClr val="00B0F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E5697B"/>
              </a:solidFill>
            </a:endParaRPr>
          </a:p>
          <a:p>
            <a:pPr>
              <a:buNone/>
            </a:pPr>
            <a:endParaRPr lang="en-US" sz="2000" dirty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>
              <a:solidFill>
                <a:srgbClr val="E97F8E"/>
              </a:solidFill>
            </a:endParaRPr>
          </a:p>
        </p:txBody>
      </p:sp>
      <p:sp>
        <p:nvSpPr>
          <p:cNvPr id="85" name="Content Placeholder 84"/>
          <p:cNvSpPr>
            <a:spLocks noGrp="1"/>
          </p:cNvSpPr>
          <p:nvPr>
            <p:ph sz="half" idx="2"/>
          </p:nvPr>
        </p:nvSpPr>
        <p:spPr>
          <a:xfrm>
            <a:off x="4355976" y="3789040"/>
            <a:ext cx="4536504" cy="3068960"/>
          </a:xfrm>
        </p:spPr>
        <p:txBody>
          <a:bodyPr>
            <a:normAutofit fontScale="85000" lnSpcReduction="10000"/>
          </a:bodyPr>
          <a:lstStyle/>
          <a:p>
            <a:r>
              <a:rPr lang="en-US" sz="2000" dirty="0" err="1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Nekonveksni</a:t>
            </a:r>
            <a:r>
              <a:rPr lang="en-US" sz="2000" dirty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2000" dirty="0" err="1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mnogougao</a:t>
            </a:r>
            <a:r>
              <a:rPr lang="en-US" sz="2000" dirty="0"/>
              <a:t>-s</a:t>
            </a:r>
            <a:r>
              <a:rPr lang="sr-Latn-CS" sz="2000" dirty="0"/>
              <a:t>v</a:t>
            </a:r>
            <a:r>
              <a:rPr lang="en-US" sz="2000" dirty="0"/>
              <a:t>e </a:t>
            </a:r>
            <a:r>
              <a:rPr lang="en-US" sz="2000" dirty="0" err="1"/>
              <a:t>ta</a:t>
            </a:r>
            <a:r>
              <a:rPr lang="sr-Latn-CS" sz="2000" dirty="0"/>
              <a:t>č</a:t>
            </a:r>
            <a:r>
              <a:rPr lang="en-US" sz="2000" dirty="0" err="1"/>
              <a:t>ke</a:t>
            </a:r>
            <a:r>
              <a:rPr lang="en-US" sz="2000" dirty="0"/>
              <a:t> du</a:t>
            </a:r>
            <a:r>
              <a:rPr lang="sr-Latn-CS" sz="2000" dirty="0"/>
              <a:t>ž</a:t>
            </a:r>
            <a:r>
              <a:rPr lang="en-US" sz="2000" dirty="0" err="1"/>
              <a:t>i</a:t>
            </a:r>
            <a:r>
              <a:rPr lang="en-US" sz="2000" dirty="0"/>
              <a:t> PQ ne </a:t>
            </a:r>
            <a:r>
              <a:rPr lang="en-US" sz="2000" dirty="0" err="1"/>
              <a:t>pripadaju</a:t>
            </a:r>
            <a:r>
              <a:rPr lang="en-US" sz="2000" dirty="0"/>
              <a:t> </a:t>
            </a:r>
            <a:r>
              <a:rPr lang="en-US" sz="2000" dirty="0" err="1"/>
              <a:t>mnogouglu</a:t>
            </a:r>
            <a:r>
              <a:rPr lang="en-US" sz="2000" dirty="0"/>
              <a:t>: </a:t>
            </a:r>
          </a:p>
          <a:p>
            <a:endParaRPr lang="en-US" sz="2000" dirty="0">
              <a:solidFill>
                <a:srgbClr val="E87888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E87888"/>
                </a:solidFill>
              </a:rPr>
              <a:t>                                      </a:t>
            </a:r>
            <a:endParaRPr lang="en-US" sz="2100" dirty="0">
              <a:solidFill>
                <a:srgbClr val="E87888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E87888"/>
              </a:solidFill>
            </a:endParaRPr>
          </a:p>
          <a:p>
            <a:pPr>
              <a:buNone/>
            </a:pPr>
            <a:endParaRPr lang="en-US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1219200" y="1524000"/>
            <a:ext cx="167640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2438400" y="1981200"/>
            <a:ext cx="13716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1600200" y="2895600"/>
            <a:ext cx="175260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1333500" y="2628900"/>
            <a:ext cx="76200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V="1">
            <a:off x="1219200" y="1752600"/>
            <a:ext cx="609600" cy="609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 flipH="1">
            <a:off x="990600" y="1752600"/>
            <a:ext cx="45719" cy="457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</a:t>
            </a:r>
          </a:p>
        </p:txBody>
      </p:sp>
      <p:sp>
        <p:nvSpPr>
          <p:cNvPr id="41" name="Oval 40"/>
          <p:cNvSpPr/>
          <p:nvPr/>
        </p:nvSpPr>
        <p:spPr>
          <a:xfrm>
            <a:off x="2895600" y="1417318"/>
            <a:ext cx="45719" cy="4571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43" name="Oval 42"/>
          <p:cNvSpPr/>
          <p:nvPr/>
        </p:nvSpPr>
        <p:spPr>
          <a:xfrm>
            <a:off x="1524000" y="2286000"/>
            <a:ext cx="1524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44" name="Oval 43"/>
          <p:cNvSpPr/>
          <p:nvPr/>
        </p:nvSpPr>
        <p:spPr>
          <a:xfrm>
            <a:off x="3352800" y="28194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45" name="Oval 44"/>
          <p:cNvSpPr/>
          <p:nvPr/>
        </p:nvSpPr>
        <p:spPr>
          <a:xfrm>
            <a:off x="1447800" y="3048000"/>
            <a:ext cx="228600" cy="304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447800" y="1676400"/>
            <a:ext cx="1676400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pc="300" dirty="0" err="1">
                <a:solidFill>
                  <a:schemeClr val="accent2">
                    <a:lumMod val="75000"/>
                  </a:schemeClr>
                </a:solidFill>
              </a:rPr>
              <a:t>Unutra</a:t>
            </a:r>
            <a:r>
              <a:rPr lang="sr-Latn-CS" spc="300" dirty="0">
                <a:solidFill>
                  <a:schemeClr val="accent2">
                    <a:lumMod val="75000"/>
                  </a:schemeClr>
                </a:solidFill>
              </a:rPr>
              <a:t>š</a:t>
            </a:r>
            <a:r>
              <a:rPr lang="en-US" spc="300" dirty="0" err="1">
                <a:solidFill>
                  <a:schemeClr val="accent2">
                    <a:lumMod val="75000"/>
                  </a:schemeClr>
                </a:solidFill>
              </a:rPr>
              <a:t>nja</a:t>
            </a:r>
            <a:endParaRPr lang="en-US" spc="3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oblast </a:t>
            </a:r>
          </a:p>
        </p:txBody>
      </p:sp>
      <p:sp>
        <p:nvSpPr>
          <p:cNvPr id="47" name="Rectangle 46"/>
          <p:cNvSpPr/>
          <p:nvPr/>
        </p:nvSpPr>
        <p:spPr>
          <a:xfrm rot="485364">
            <a:off x="3022815" y="1556218"/>
            <a:ext cx="16002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pc="300" dirty="0" err="1">
                <a:solidFill>
                  <a:schemeClr val="accent2">
                    <a:lumMod val="75000"/>
                  </a:schemeClr>
                </a:solidFill>
              </a:rPr>
              <a:t>Spolja</a:t>
            </a:r>
            <a:r>
              <a:rPr lang="sr-Latn-CS" spc="300" dirty="0">
                <a:solidFill>
                  <a:schemeClr val="accent2">
                    <a:lumMod val="75000"/>
                  </a:schemeClr>
                </a:solidFill>
              </a:rPr>
              <a:t>š</a:t>
            </a:r>
            <a:r>
              <a:rPr lang="en-US" spc="300" dirty="0" err="1">
                <a:solidFill>
                  <a:schemeClr val="accent2">
                    <a:lumMod val="75000"/>
                  </a:schemeClr>
                </a:solidFill>
              </a:rPr>
              <a:t>nja</a:t>
            </a:r>
            <a:endParaRPr lang="en-US" spc="3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pc="300" dirty="0">
                <a:solidFill>
                  <a:schemeClr val="accent2">
                    <a:lumMod val="75000"/>
                  </a:schemeClr>
                </a:solidFill>
              </a:rPr>
              <a:t>  oblast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rot="5400000">
            <a:off x="2019300" y="31623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Hexagon 54"/>
          <p:cNvSpPr/>
          <p:nvPr/>
        </p:nvSpPr>
        <p:spPr>
          <a:xfrm>
            <a:off x="381000" y="5181600"/>
            <a:ext cx="1524000" cy="1371600"/>
          </a:xfrm>
          <a:prstGeom prst="hexag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           </a:t>
            </a:r>
            <a:r>
              <a:rPr lang="en-US" dirty="0">
                <a:solidFill>
                  <a:srgbClr val="E87888"/>
                </a:solidFill>
              </a:rPr>
              <a:t>S</a:t>
            </a:r>
          </a:p>
        </p:txBody>
      </p:sp>
      <p:sp>
        <p:nvSpPr>
          <p:cNvPr id="56" name="Oval 55"/>
          <p:cNvSpPr/>
          <p:nvPr/>
        </p:nvSpPr>
        <p:spPr>
          <a:xfrm rot="10800000" flipH="1" flipV="1">
            <a:off x="838190" y="5791200"/>
            <a:ext cx="45719" cy="45719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  T</a:t>
            </a:r>
          </a:p>
        </p:txBody>
      </p:sp>
      <p:sp>
        <p:nvSpPr>
          <p:cNvPr id="57" name="Oval 56"/>
          <p:cNvSpPr/>
          <p:nvPr/>
        </p:nvSpPr>
        <p:spPr>
          <a:xfrm>
            <a:off x="1515122" y="5916967"/>
            <a:ext cx="2286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447800" y="5715000"/>
            <a:ext cx="45719" cy="45719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1524000" y="51054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E</a:t>
            </a:r>
          </a:p>
        </p:txBody>
      </p:sp>
      <p:sp>
        <p:nvSpPr>
          <p:cNvPr id="106" name="Oval 105"/>
          <p:cNvSpPr/>
          <p:nvPr/>
        </p:nvSpPr>
        <p:spPr>
          <a:xfrm>
            <a:off x="152400" y="58674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A</a:t>
            </a:r>
          </a:p>
        </p:txBody>
      </p:sp>
      <p:sp>
        <p:nvSpPr>
          <p:cNvPr id="107" name="Oval 106"/>
          <p:cNvSpPr/>
          <p:nvPr/>
        </p:nvSpPr>
        <p:spPr>
          <a:xfrm>
            <a:off x="609600" y="6629400"/>
            <a:ext cx="1524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B</a:t>
            </a:r>
          </a:p>
        </p:txBody>
      </p:sp>
      <p:sp>
        <p:nvSpPr>
          <p:cNvPr id="108" name="Oval 107"/>
          <p:cNvSpPr/>
          <p:nvPr/>
        </p:nvSpPr>
        <p:spPr>
          <a:xfrm>
            <a:off x="1600200" y="6629400"/>
            <a:ext cx="1524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C</a:t>
            </a:r>
          </a:p>
        </p:txBody>
      </p:sp>
      <p:sp>
        <p:nvSpPr>
          <p:cNvPr id="109" name="Oval 108"/>
          <p:cNvSpPr/>
          <p:nvPr/>
        </p:nvSpPr>
        <p:spPr>
          <a:xfrm>
            <a:off x="1905000" y="5867400"/>
            <a:ext cx="762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D</a:t>
            </a:r>
          </a:p>
        </p:txBody>
      </p:sp>
      <p:sp>
        <p:nvSpPr>
          <p:cNvPr id="110" name="Oval 109"/>
          <p:cNvSpPr/>
          <p:nvPr/>
        </p:nvSpPr>
        <p:spPr>
          <a:xfrm>
            <a:off x="457200" y="5181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F</a:t>
            </a:r>
          </a:p>
        </p:txBody>
      </p:sp>
      <p:sp>
        <p:nvSpPr>
          <p:cNvPr id="114" name="L-Shape 113"/>
          <p:cNvSpPr/>
          <p:nvPr/>
        </p:nvSpPr>
        <p:spPr>
          <a:xfrm rot="18639441">
            <a:off x="5322623" y="5066577"/>
            <a:ext cx="1339091" cy="1388675"/>
          </a:xfrm>
          <a:prstGeom prst="corner">
            <a:avLst>
              <a:gd name="adj1" fmla="val 51284"/>
              <a:gd name="adj2" fmla="val 50000"/>
            </a:avLst>
          </a:prstGeom>
          <a:solidFill>
            <a:srgbClr val="94CD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5410200" y="5486400"/>
            <a:ext cx="45719" cy="45719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 P</a:t>
            </a:r>
          </a:p>
        </p:txBody>
      </p:sp>
      <p:sp>
        <p:nvSpPr>
          <p:cNvPr id="117" name="Oval 116"/>
          <p:cNvSpPr/>
          <p:nvPr/>
        </p:nvSpPr>
        <p:spPr>
          <a:xfrm>
            <a:off x="6324600" y="5410200"/>
            <a:ext cx="45719" cy="45719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 Q</a:t>
            </a:r>
          </a:p>
        </p:txBody>
      </p:sp>
      <p:cxnSp>
        <p:nvCxnSpPr>
          <p:cNvPr id="119" name="Straight Connector 118"/>
          <p:cNvCxnSpPr>
            <a:stCxn id="116" idx="1"/>
            <a:endCxn id="117" idx="6"/>
          </p:cNvCxnSpPr>
          <p:nvPr/>
        </p:nvCxnSpPr>
        <p:spPr>
          <a:xfrm rot="5400000" flipH="1" flipV="1">
            <a:off x="5863590" y="4986366"/>
            <a:ext cx="60035" cy="9534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56" idx="1"/>
            <a:endCxn id="58" idx="7"/>
          </p:cNvCxnSpPr>
          <p:nvPr/>
        </p:nvCxnSpPr>
        <p:spPr>
          <a:xfrm rot="5400000" flipH="1" flipV="1">
            <a:off x="1127754" y="5438826"/>
            <a:ext cx="76200" cy="6419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Oval 144"/>
          <p:cNvSpPr/>
          <p:nvPr/>
        </p:nvSpPr>
        <p:spPr>
          <a:xfrm>
            <a:off x="4800600" y="57912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E</a:t>
            </a:r>
          </a:p>
        </p:txBody>
      </p:sp>
      <p:sp>
        <p:nvSpPr>
          <p:cNvPr id="146" name="Oval 145"/>
          <p:cNvSpPr/>
          <p:nvPr/>
        </p:nvSpPr>
        <p:spPr>
          <a:xfrm>
            <a:off x="6172200" y="66294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F</a:t>
            </a:r>
          </a:p>
        </p:txBody>
      </p:sp>
      <p:sp>
        <p:nvSpPr>
          <p:cNvPr id="147" name="Oval 146"/>
          <p:cNvSpPr/>
          <p:nvPr/>
        </p:nvSpPr>
        <p:spPr>
          <a:xfrm>
            <a:off x="6934200" y="57150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G</a:t>
            </a:r>
          </a:p>
        </p:txBody>
      </p:sp>
      <p:sp>
        <p:nvSpPr>
          <p:cNvPr id="148" name="Oval 147"/>
          <p:cNvSpPr/>
          <p:nvPr/>
        </p:nvSpPr>
        <p:spPr>
          <a:xfrm>
            <a:off x="6248400" y="5029200"/>
            <a:ext cx="1524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H</a:t>
            </a:r>
          </a:p>
        </p:txBody>
      </p:sp>
      <p:sp>
        <p:nvSpPr>
          <p:cNvPr id="149" name="Oval 148"/>
          <p:cNvSpPr/>
          <p:nvPr/>
        </p:nvSpPr>
        <p:spPr>
          <a:xfrm>
            <a:off x="5867400" y="5486400"/>
            <a:ext cx="1524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I</a:t>
            </a:r>
          </a:p>
        </p:txBody>
      </p:sp>
      <p:sp>
        <p:nvSpPr>
          <p:cNvPr id="150" name="Oval 149"/>
          <p:cNvSpPr/>
          <p:nvPr/>
        </p:nvSpPr>
        <p:spPr>
          <a:xfrm>
            <a:off x="5334000" y="51054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87888"/>
                </a:solidFill>
              </a:rPr>
              <a:t>J</a:t>
            </a:r>
          </a:p>
        </p:txBody>
      </p:sp>
    </p:spTree>
  </p:cSld>
  <p:clrMapOvr>
    <a:masterClrMapping/>
  </p:clrMapOvr>
  <p:transition spd="slow" advTm="27000">
    <p:randomBar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685800"/>
            <a:ext cx="4191000" cy="4983325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Clr>
                <a:schemeClr val="accent6">
                  <a:lumMod val="75000"/>
                </a:schemeClr>
              </a:buClr>
              <a:buBlip>
                <a:blip r:embed="rId3"/>
              </a:buBlip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TEMENA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6">
                  <a:lumMod val="75000"/>
                </a:schemeClr>
              </a:buClr>
              <a:buBlip>
                <a:blip r:embed="rId3"/>
              </a:buBlip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Stranice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AB,BC,CD,DE,EF,FA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STRANICE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6">
                  <a:lumMod val="75000"/>
                </a:schemeClr>
              </a:buClr>
              <a:buBlip>
                <a:blip r:embed="rId3"/>
              </a:buBlip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Uglovi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ζ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UNUTRA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NJI UGLOVI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530352"/>
            <a:ext cx="4343880" cy="5413248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mnogouglova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Prema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broju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stranica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delimo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200" dirty="0">
                <a:ln>
                  <a:solidFill>
                    <a:schemeClr val="tx1"/>
                  </a:solidFill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200" dirty="0" err="1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Trouglove</a:t>
            </a:r>
            <a:r>
              <a:rPr lang="en-U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r>
              <a:rPr lang="en-US" sz="2200" dirty="0" err="1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Cetvorouglove</a:t>
            </a:r>
            <a:r>
              <a:rPr lang="en-U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sr-Latn-CS" sz="2200" dirty="0">
              <a:ln>
                <a:noFill/>
                <a:prstDash val="lgDash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Petouglove-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r>
              <a:rPr lang="sr-Latn-C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Še</a:t>
            </a:r>
            <a:r>
              <a:rPr lang="en-U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C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touglove- </a:t>
            </a:r>
            <a:r>
              <a:rPr lang="en-U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endParaRPr lang="en-US" sz="2200" dirty="0">
              <a:ln>
                <a:noFill/>
                <a:prstDash val="lgDash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Ø"/>
            </a:pPr>
            <a:endParaRPr lang="en-US" sz="2200" dirty="0">
              <a:ln>
                <a:noFill/>
                <a:prstDash val="lgDash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r>
              <a:rPr lang="en-US" sz="2200" dirty="0">
                <a:ln>
                  <a:noFill/>
                  <a:prstDash val="lgDash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chemeClr val="accent6">
                  <a:lumMod val="75000"/>
                </a:schemeClr>
              </a:buClr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Dijagonale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du</a:t>
            </a:r>
            <a:r>
              <a:rPr lang="sr-Latn-C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spaja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dva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nesusedna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temena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mnogougla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r>
              <a:rPr lang="en-US" sz="2200" b="1" dirty="0">
                <a:ln w="10541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sz="2200" b="1" dirty="0">
                <a:ln w="10541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Mnogougao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stranica,uglova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temena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endParaRPr lang="en-US" dirty="0"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Hexagon 4" descr="njjbk"/>
          <p:cNvSpPr/>
          <p:nvPr/>
        </p:nvSpPr>
        <p:spPr>
          <a:xfrm rot="12984295">
            <a:off x="1043221" y="3876564"/>
            <a:ext cx="1752600" cy="1524000"/>
          </a:xfrm>
          <a:prstGeom prst="hexagon">
            <a:avLst>
              <a:gd name="adj" fmla="val 25849"/>
              <a:gd name="vf" fmla="val 1154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>
            <a:stCxn id="5" idx="2"/>
            <a:endCxn id="5" idx="5"/>
          </p:cNvCxnSpPr>
          <p:nvPr/>
        </p:nvCxnSpPr>
        <p:spPr>
          <a:xfrm rot="16200000" flipH="1" flipV="1">
            <a:off x="1592506" y="3798101"/>
            <a:ext cx="654030" cy="168092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5"/>
            <a:endCxn id="5" idx="1"/>
          </p:cNvCxnSpPr>
          <p:nvPr/>
        </p:nvCxnSpPr>
        <p:spPr>
          <a:xfrm rot="5400000" flipH="1" flipV="1">
            <a:off x="918005" y="3900051"/>
            <a:ext cx="1226581" cy="90447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" idx="0"/>
            <a:endCxn id="5" idx="4"/>
          </p:cNvCxnSpPr>
          <p:nvPr/>
        </p:nvCxnSpPr>
        <p:spPr>
          <a:xfrm rot="10800000" flipH="1" flipV="1">
            <a:off x="1214236" y="4118490"/>
            <a:ext cx="641271" cy="1419639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5" idx="1"/>
            <a:endCxn id="5" idx="4"/>
          </p:cNvCxnSpPr>
          <p:nvPr/>
        </p:nvCxnSpPr>
        <p:spPr>
          <a:xfrm rot="16200000" flipH="1" flipV="1">
            <a:off x="1019955" y="4574551"/>
            <a:ext cx="1799132" cy="128026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0" name="Freeform 49"/>
          <p:cNvSpPr/>
          <p:nvPr/>
        </p:nvSpPr>
        <p:spPr>
          <a:xfrm>
            <a:off x="1154097" y="4722920"/>
            <a:ext cx="100233" cy="310719"/>
          </a:xfrm>
          <a:custGeom>
            <a:avLst/>
            <a:gdLst>
              <a:gd name="connsiteX0" fmla="*/ 8878 w 100233"/>
              <a:gd name="connsiteY0" fmla="*/ 275208 h 310719"/>
              <a:gd name="connsiteX1" fmla="*/ 17755 w 100233"/>
              <a:gd name="connsiteY1" fmla="*/ 26633 h 310719"/>
              <a:gd name="connsiteX2" fmla="*/ 35511 w 100233"/>
              <a:gd name="connsiteY2" fmla="*/ 8878 h 310719"/>
              <a:gd name="connsiteX3" fmla="*/ 62144 w 100233"/>
              <a:gd name="connsiteY3" fmla="*/ 0 h 310719"/>
              <a:gd name="connsiteX4" fmla="*/ 79899 w 100233"/>
              <a:gd name="connsiteY4" fmla="*/ 62144 h 310719"/>
              <a:gd name="connsiteX5" fmla="*/ 71021 w 100233"/>
              <a:gd name="connsiteY5" fmla="*/ 106532 h 310719"/>
              <a:gd name="connsiteX6" fmla="*/ 62144 w 100233"/>
              <a:gd name="connsiteY6" fmla="*/ 133165 h 310719"/>
              <a:gd name="connsiteX7" fmla="*/ 35511 w 100233"/>
              <a:gd name="connsiteY7" fmla="*/ 142043 h 310719"/>
              <a:gd name="connsiteX8" fmla="*/ 88777 w 100233"/>
              <a:gd name="connsiteY8" fmla="*/ 150921 h 310719"/>
              <a:gd name="connsiteX9" fmla="*/ 97654 w 100233"/>
              <a:gd name="connsiteY9" fmla="*/ 195309 h 310719"/>
              <a:gd name="connsiteX10" fmla="*/ 71021 w 100233"/>
              <a:gd name="connsiteY10" fmla="*/ 239697 h 310719"/>
              <a:gd name="connsiteX11" fmla="*/ 8878 w 100233"/>
              <a:gd name="connsiteY11" fmla="*/ 275208 h 310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233" h="310719">
                <a:moveTo>
                  <a:pt x="8878" y="275208"/>
                </a:moveTo>
                <a:cubicBezTo>
                  <a:pt x="0" y="239697"/>
                  <a:pt x="9505" y="109133"/>
                  <a:pt x="17755" y="26633"/>
                </a:cubicBezTo>
                <a:cubicBezTo>
                  <a:pt x="18588" y="18305"/>
                  <a:pt x="28334" y="13184"/>
                  <a:pt x="35511" y="8878"/>
                </a:cubicBezTo>
                <a:cubicBezTo>
                  <a:pt x="43535" y="4063"/>
                  <a:pt x="53266" y="2959"/>
                  <a:pt x="62144" y="0"/>
                </a:cubicBezTo>
                <a:cubicBezTo>
                  <a:pt x="66329" y="12557"/>
                  <a:pt x="79899" y="51000"/>
                  <a:pt x="79899" y="62144"/>
                </a:cubicBezTo>
                <a:cubicBezTo>
                  <a:pt x="79899" y="77233"/>
                  <a:pt x="74681" y="91893"/>
                  <a:pt x="71021" y="106532"/>
                </a:cubicBezTo>
                <a:cubicBezTo>
                  <a:pt x="68751" y="115610"/>
                  <a:pt x="68761" y="126548"/>
                  <a:pt x="62144" y="133165"/>
                </a:cubicBezTo>
                <a:cubicBezTo>
                  <a:pt x="55527" y="139782"/>
                  <a:pt x="44389" y="139084"/>
                  <a:pt x="35511" y="142043"/>
                </a:cubicBezTo>
                <a:cubicBezTo>
                  <a:pt x="53266" y="145002"/>
                  <a:pt x="75110" y="139207"/>
                  <a:pt x="88777" y="150921"/>
                </a:cubicBezTo>
                <a:cubicBezTo>
                  <a:pt x="100233" y="160741"/>
                  <a:pt x="97654" y="180220"/>
                  <a:pt x="97654" y="195309"/>
                </a:cubicBezTo>
                <a:cubicBezTo>
                  <a:pt x="97654" y="214429"/>
                  <a:pt x="85087" y="229148"/>
                  <a:pt x="71021" y="239697"/>
                </a:cubicBezTo>
                <a:cubicBezTo>
                  <a:pt x="21484" y="276849"/>
                  <a:pt x="17756" y="310719"/>
                  <a:pt x="8878" y="275208"/>
                </a:cubicBezTo>
                <a:close/>
              </a:path>
            </a:pathLst>
          </a:cu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3" name="Freeform 52"/>
          <p:cNvSpPr/>
          <p:nvPr/>
        </p:nvSpPr>
        <p:spPr>
          <a:xfrm>
            <a:off x="1825899" y="5222631"/>
            <a:ext cx="128075" cy="254977"/>
          </a:xfrm>
          <a:custGeom>
            <a:avLst/>
            <a:gdLst>
              <a:gd name="connsiteX0" fmla="*/ 20486 w 128075"/>
              <a:gd name="connsiteY0" fmla="*/ 131884 h 254977"/>
              <a:gd name="connsiteX1" fmla="*/ 20486 w 128075"/>
              <a:gd name="connsiteY1" fmla="*/ 237392 h 254977"/>
              <a:gd name="connsiteX2" fmla="*/ 46863 w 128075"/>
              <a:gd name="connsiteY2" fmla="*/ 254977 h 254977"/>
              <a:gd name="connsiteX3" fmla="*/ 90824 w 128075"/>
              <a:gd name="connsiteY3" fmla="*/ 237392 h 254977"/>
              <a:gd name="connsiteX4" fmla="*/ 99616 w 128075"/>
              <a:gd name="connsiteY4" fmla="*/ 105507 h 254977"/>
              <a:gd name="connsiteX5" fmla="*/ 46863 w 128075"/>
              <a:gd name="connsiteY5" fmla="*/ 87923 h 254977"/>
              <a:gd name="connsiteX6" fmla="*/ 29278 w 128075"/>
              <a:gd name="connsiteY6" fmla="*/ 114300 h 254977"/>
              <a:gd name="connsiteX7" fmla="*/ 11693 w 128075"/>
              <a:gd name="connsiteY7" fmla="*/ 87923 h 254977"/>
              <a:gd name="connsiteX8" fmla="*/ 20486 w 128075"/>
              <a:gd name="connsiteY8" fmla="*/ 43961 h 254977"/>
              <a:gd name="connsiteX9" fmla="*/ 90824 w 128075"/>
              <a:gd name="connsiteY9" fmla="*/ 0 h 254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8075" h="254977">
                <a:moveTo>
                  <a:pt x="20486" y="131884"/>
                </a:moveTo>
                <a:cubicBezTo>
                  <a:pt x="7026" y="172261"/>
                  <a:pt x="0" y="181056"/>
                  <a:pt x="20486" y="237392"/>
                </a:cubicBezTo>
                <a:cubicBezTo>
                  <a:pt x="24097" y="247323"/>
                  <a:pt x="38071" y="249115"/>
                  <a:pt x="46863" y="254977"/>
                </a:cubicBezTo>
                <a:cubicBezTo>
                  <a:pt x="61517" y="249115"/>
                  <a:pt x="77981" y="246566"/>
                  <a:pt x="90824" y="237392"/>
                </a:cubicBezTo>
                <a:cubicBezTo>
                  <a:pt x="128075" y="210784"/>
                  <a:pt x="108988" y="124250"/>
                  <a:pt x="99616" y="105507"/>
                </a:cubicBezTo>
                <a:cubicBezTo>
                  <a:pt x="91327" y="88928"/>
                  <a:pt x="46863" y="87923"/>
                  <a:pt x="46863" y="87923"/>
                </a:cubicBezTo>
                <a:cubicBezTo>
                  <a:pt x="41001" y="96715"/>
                  <a:pt x="39845" y="114300"/>
                  <a:pt x="29278" y="114300"/>
                </a:cubicBezTo>
                <a:cubicBezTo>
                  <a:pt x="18711" y="114300"/>
                  <a:pt x="13004" y="98409"/>
                  <a:pt x="11693" y="87923"/>
                </a:cubicBezTo>
                <a:cubicBezTo>
                  <a:pt x="9839" y="73094"/>
                  <a:pt x="11311" y="55757"/>
                  <a:pt x="20486" y="43961"/>
                </a:cubicBezTo>
                <a:cubicBezTo>
                  <a:pt x="32835" y="28084"/>
                  <a:pt x="68556" y="11133"/>
                  <a:pt x="90824" y="0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2417885" y="4941277"/>
            <a:ext cx="193430" cy="194955"/>
          </a:xfrm>
          <a:custGeom>
            <a:avLst/>
            <a:gdLst>
              <a:gd name="connsiteX0" fmla="*/ 0 w 193430"/>
              <a:gd name="connsiteY0" fmla="*/ 87923 h 194955"/>
              <a:gd name="connsiteX1" fmla="*/ 26377 w 193430"/>
              <a:gd name="connsiteY1" fmla="*/ 61546 h 194955"/>
              <a:gd name="connsiteX2" fmla="*/ 52753 w 193430"/>
              <a:gd name="connsiteY2" fmla="*/ 52754 h 194955"/>
              <a:gd name="connsiteX3" fmla="*/ 87923 w 193430"/>
              <a:gd name="connsiteY3" fmla="*/ 0 h 194955"/>
              <a:gd name="connsiteX4" fmla="*/ 96715 w 193430"/>
              <a:gd name="connsiteY4" fmla="*/ 184638 h 194955"/>
              <a:gd name="connsiteX5" fmla="*/ 123092 w 193430"/>
              <a:gd name="connsiteY5" fmla="*/ 193431 h 194955"/>
              <a:gd name="connsiteX6" fmla="*/ 149469 w 193430"/>
              <a:gd name="connsiteY6" fmla="*/ 175846 h 194955"/>
              <a:gd name="connsiteX7" fmla="*/ 193430 w 193430"/>
              <a:gd name="connsiteY7" fmla="*/ 140677 h 194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3430" h="194955">
                <a:moveTo>
                  <a:pt x="0" y="87923"/>
                </a:moveTo>
                <a:cubicBezTo>
                  <a:pt x="8792" y="79131"/>
                  <a:pt x="16031" y="68443"/>
                  <a:pt x="26377" y="61546"/>
                </a:cubicBezTo>
                <a:cubicBezTo>
                  <a:pt x="34088" y="56405"/>
                  <a:pt x="46200" y="59307"/>
                  <a:pt x="52753" y="52754"/>
                </a:cubicBezTo>
                <a:cubicBezTo>
                  <a:pt x="67697" y="37810"/>
                  <a:pt x="87923" y="0"/>
                  <a:pt x="87923" y="0"/>
                </a:cubicBezTo>
                <a:cubicBezTo>
                  <a:pt x="90854" y="61546"/>
                  <a:pt x="85693" y="124016"/>
                  <a:pt x="96715" y="184638"/>
                </a:cubicBezTo>
                <a:cubicBezTo>
                  <a:pt x="98373" y="193757"/>
                  <a:pt x="113950" y="194955"/>
                  <a:pt x="123092" y="193431"/>
                </a:cubicBezTo>
                <a:cubicBezTo>
                  <a:pt x="133515" y="191694"/>
                  <a:pt x="140677" y="181708"/>
                  <a:pt x="149469" y="175846"/>
                </a:cubicBezTo>
                <a:cubicBezTo>
                  <a:pt x="161104" y="129304"/>
                  <a:pt x="146177" y="140677"/>
                  <a:pt x="193430" y="140677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2514600" y="4267200"/>
            <a:ext cx="172401" cy="281354"/>
          </a:xfrm>
          <a:custGeom>
            <a:avLst/>
            <a:gdLst>
              <a:gd name="connsiteX0" fmla="*/ 1399 w 172401"/>
              <a:gd name="connsiteY0" fmla="*/ 0 h 281354"/>
              <a:gd name="connsiteX1" fmla="*/ 10192 w 172401"/>
              <a:gd name="connsiteY1" fmla="*/ 140677 h 281354"/>
              <a:gd name="connsiteX2" fmla="*/ 36569 w 172401"/>
              <a:gd name="connsiteY2" fmla="*/ 158262 h 281354"/>
              <a:gd name="connsiteX3" fmla="*/ 142076 w 172401"/>
              <a:gd name="connsiteY3" fmla="*/ 149469 h 281354"/>
              <a:gd name="connsiteX4" fmla="*/ 168453 w 172401"/>
              <a:gd name="connsiteY4" fmla="*/ 131885 h 281354"/>
              <a:gd name="connsiteX5" fmla="*/ 142076 w 172401"/>
              <a:gd name="connsiteY5" fmla="*/ 26377 h 281354"/>
              <a:gd name="connsiteX6" fmla="*/ 115699 w 172401"/>
              <a:gd name="connsiteY6" fmla="*/ 17585 h 281354"/>
              <a:gd name="connsiteX7" fmla="*/ 80530 w 172401"/>
              <a:gd name="connsiteY7" fmla="*/ 26377 h 281354"/>
              <a:gd name="connsiteX8" fmla="*/ 62945 w 172401"/>
              <a:gd name="connsiteY8" fmla="*/ 52754 h 281354"/>
              <a:gd name="connsiteX9" fmla="*/ 62945 w 172401"/>
              <a:gd name="connsiteY9" fmla="*/ 281354 h 281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2401" h="281354">
                <a:moveTo>
                  <a:pt x="1399" y="0"/>
                </a:moveTo>
                <a:cubicBezTo>
                  <a:pt x="4330" y="46892"/>
                  <a:pt x="0" y="94812"/>
                  <a:pt x="10192" y="140677"/>
                </a:cubicBezTo>
                <a:cubicBezTo>
                  <a:pt x="12484" y="150992"/>
                  <a:pt x="26025" y="157559"/>
                  <a:pt x="36569" y="158262"/>
                </a:cubicBezTo>
                <a:cubicBezTo>
                  <a:pt x="71782" y="160609"/>
                  <a:pt x="106907" y="152400"/>
                  <a:pt x="142076" y="149469"/>
                </a:cubicBezTo>
                <a:cubicBezTo>
                  <a:pt x="150868" y="143608"/>
                  <a:pt x="166563" y="142281"/>
                  <a:pt x="168453" y="131885"/>
                </a:cubicBezTo>
                <a:cubicBezTo>
                  <a:pt x="172401" y="110172"/>
                  <a:pt x="168845" y="47792"/>
                  <a:pt x="142076" y="26377"/>
                </a:cubicBezTo>
                <a:cubicBezTo>
                  <a:pt x="134839" y="20587"/>
                  <a:pt x="124491" y="20516"/>
                  <a:pt x="115699" y="17585"/>
                </a:cubicBezTo>
                <a:cubicBezTo>
                  <a:pt x="103976" y="20516"/>
                  <a:pt x="90584" y="19674"/>
                  <a:pt x="80530" y="26377"/>
                </a:cubicBezTo>
                <a:cubicBezTo>
                  <a:pt x="71738" y="32239"/>
                  <a:pt x="63672" y="42212"/>
                  <a:pt x="62945" y="52754"/>
                </a:cubicBezTo>
                <a:cubicBezTo>
                  <a:pt x="57702" y="128773"/>
                  <a:pt x="62945" y="205154"/>
                  <a:pt x="62945" y="281354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1905000" y="3810000"/>
            <a:ext cx="143608" cy="172915"/>
          </a:xfrm>
          <a:custGeom>
            <a:avLst/>
            <a:gdLst>
              <a:gd name="connsiteX0" fmla="*/ 140677 w 158262"/>
              <a:gd name="connsiteY0" fmla="*/ 52753 h 277536"/>
              <a:gd name="connsiteX1" fmla="*/ 114300 w 158262"/>
              <a:gd name="connsiteY1" fmla="*/ 35169 h 277536"/>
              <a:gd name="connsiteX2" fmla="*/ 87923 w 158262"/>
              <a:gd name="connsiteY2" fmla="*/ 8792 h 277536"/>
              <a:gd name="connsiteX3" fmla="*/ 61546 w 158262"/>
              <a:gd name="connsiteY3" fmla="*/ 0 h 277536"/>
              <a:gd name="connsiteX4" fmla="*/ 52754 w 158262"/>
              <a:gd name="connsiteY4" fmla="*/ 123092 h 277536"/>
              <a:gd name="connsiteX5" fmla="*/ 105508 w 158262"/>
              <a:gd name="connsiteY5" fmla="*/ 140677 h 277536"/>
              <a:gd name="connsiteX6" fmla="*/ 52754 w 158262"/>
              <a:gd name="connsiteY6" fmla="*/ 105507 h 277536"/>
              <a:gd name="connsiteX7" fmla="*/ 26377 w 158262"/>
              <a:gd name="connsiteY7" fmla="*/ 123092 h 277536"/>
              <a:gd name="connsiteX8" fmla="*/ 0 w 158262"/>
              <a:gd name="connsiteY8" fmla="*/ 175846 h 277536"/>
              <a:gd name="connsiteX9" fmla="*/ 8793 w 158262"/>
              <a:gd name="connsiteY9" fmla="*/ 228600 h 277536"/>
              <a:gd name="connsiteX10" fmla="*/ 61546 w 158262"/>
              <a:gd name="connsiteY10" fmla="*/ 263769 h 277536"/>
              <a:gd name="connsiteX11" fmla="*/ 158262 w 158262"/>
              <a:gd name="connsiteY11" fmla="*/ 272561 h 277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262" h="277536">
                <a:moveTo>
                  <a:pt x="140677" y="52753"/>
                </a:moveTo>
                <a:cubicBezTo>
                  <a:pt x="131885" y="46892"/>
                  <a:pt x="122418" y="41934"/>
                  <a:pt x="114300" y="35169"/>
                </a:cubicBezTo>
                <a:cubicBezTo>
                  <a:pt x="104748" y="27209"/>
                  <a:pt x="98269" y="15689"/>
                  <a:pt x="87923" y="8792"/>
                </a:cubicBezTo>
                <a:cubicBezTo>
                  <a:pt x="80212" y="3651"/>
                  <a:pt x="70338" y="2931"/>
                  <a:pt x="61546" y="0"/>
                </a:cubicBezTo>
                <a:cubicBezTo>
                  <a:pt x="34673" y="40311"/>
                  <a:pt x="16455" y="55680"/>
                  <a:pt x="52754" y="123092"/>
                </a:cubicBezTo>
                <a:cubicBezTo>
                  <a:pt x="61542" y="139412"/>
                  <a:pt x="105508" y="140677"/>
                  <a:pt x="105508" y="140677"/>
                </a:cubicBezTo>
                <a:cubicBezTo>
                  <a:pt x="94527" y="129696"/>
                  <a:pt x="74566" y="101872"/>
                  <a:pt x="52754" y="105507"/>
                </a:cubicBezTo>
                <a:cubicBezTo>
                  <a:pt x="42331" y="107244"/>
                  <a:pt x="35169" y="117230"/>
                  <a:pt x="26377" y="123092"/>
                </a:cubicBezTo>
                <a:cubicBezTo>
                  <a:pt x="17488" y="136426"/>
                  <a:pt x="0" y="157647"/>
                  <a:pt x="0" y="175846"/>
                </a:cubicBezTo>
                <a:cubicBezTo>
                  <a:pt x="0" y="193673"/>
                  <a:pt x="1553" y="212309"/>
                  <a:pt x="8793" y="228600"/>
                </a:cubicBezTo>
                <a:cubicBezTo>
                  <a:pt x="19526" y="252749"/>
                  <a:pt x="39918" y="257590"/>
                  <a:pt x="61546" y="263769"/>
                </a:cubicBezTo>
                <a:cubicBezTo>
                  <a:pt x="109734" y="277536"/>
                  <a:pt x="96321" y="272561"/>
                  <a:pt x="158262" y="272561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1213339" y="4114800"/>
            <a:ext cx="158262" cy="228600"/>
          </a:xfrm>
          <a:custGeom>
            <a:avLst/>
            <a:gdLst>
              <a:gd name="connsiteX0" fmla="*/ 0 w 168829"/>
              <a:gd name="connsiteY0" fmla="*/ 79131 h 167054"/>
              <a:gd name="connsiteX1" fmla="*/ 8793 w 168829"/>
              <a:gd name="connsiteY1" fmla="*/ 105508 h 167054"/>
              <a:gd name="connsiteX2" fmla="*/ 17585 w 168829"/>
              <a:gd name="connsiteY2" fmla="*/ 140677 h 167054"/>
              <a:gd name="connsiteX3" fmla="*/ 35170 w 168829"/>
              <a:gd name="connsiteY3" fmla="*/ 167054 h 167054"/>
              <a:gd name="connsiteX4" fmla="*/ 79131 w 168829"/>
              <a:gd name="connsiteY4" fmla="*/ 158262 h 167054"/>
              <a:gd name="connsiteX5" fmla="*/ 87924 w 168829"/>
              <a:gd name="connsiteY5" fmla="*/ 131885 h 167054"/>
              <a:gd name="connsiteX6" fmla="*/ 61547 w 168829"/>
              <a:gd name="connsiteY6" fmla="*/ 43962 h 167054"/>
              <a:gd name="connsiteX7" fmla="*/ 70339 w 168829"/>
              <a:gd name="connsiteY7" fmla="*/ 105508 h 167054"/>
              <a:gd name="connsiteX8" fmla="*/ 123093 w 168829"/>
              <a:gd name="connsiteY8" fmla="*/ 123092 h 167054"/>
              <a:gd name="connsiteX9" fmla="*/ 149470 w 168829"/>
              <a:gd name="connsiteY9" fmla="*/ 114300 h 167054"/>
              <a:gd name="connsiteX10" fmla="*/ 167054 w 168829"/>
              <a:gd name="connsiteY10" fmla="*/ 61546 h 167054"/>
              <a:gd name="connsiteX11" fmla="*/ 140677 w 168829"/>
              <a:gd name="connsiteY11" fmla="*/ 0 h 1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68829" h="167054">
                <a:moveTo>
                  <a:pt x="0" y="79131"/>
                </a:moveTo>
                <a:cubicBezTo>
                  <a:pt x="2931" y="87923"/>
                  <a:pt x="6247" y="96597"/>
                  <a:pt x="8793" y="105508"/>
                </a:cubicBezTo>
                <a:cubicBezTo>
                  <a:pt x="12113" y="117127"/>
                  <a:pt x="12825" y="129570"/>
                  <a:pt x="17585" y="140677"/>
                </a:cubicBezTo>
                <a:cubicBezTo>
                  <a:pt x="21748" y="150390"/>
                  <a:pt x="29308" y="158262"/>
                  <a:pt x="35170" y="167054"/>
                </a:cubicBezTo>
                <a:cubicBezTo>
                  <a:pt x="49824" y="164123"/>
                  <a:pt x="66697" y="166551"/>
                  <a:pt x="79131" y="158262"/>
                </a:cubicBezTo>
                <a:cubicBezTo>
                  <a:pt x="86842" y="153121"/>
                  <a:pt x="87924" y="141153"/>
                  <a:pt x="87924" y="131885"/>
                </a:cubicBezTo>
                <a:cubicBezTo>
                  <a:pt x="87924" y="75310"/>
                  <a:pt x="85381" y="79714"/>
                  <a:pt x="61547" y="43962"/>
                </a:cubicBezTo>
                <a:cubicBezTo>
                  <a:pt x="64478" y="64477"/>
                  <a:pt x="57616" y="89150"/>
                  <a:pt x="70339" y="105508"/>
                </a:cubicBezTo>
                <a:cubicBezTo>
                  <a:pt x="81719" y="120139"/>
                  <a:pt x="123093" y="123092"/>
                  <a:pt x="123093" y="123092"/>
                </a:cubicBezTo>
                <a:cubicBezTo>
                  <a:pt x="131885" y="120161"/>
                  <a:pt x="144083" y="121842"/>
                  <a:pt x="149470" y="114300"/>
                </a:cubicBezTo>
                <a:cubicBezTo>
                  <a:pt x="160244" y="99217"/>
                  <a:pt x="167054" y="61546"/>
                  <a:pt x="167054" y="61546"/>
                </a:cubicBezTo>
                <a:cubicBezTo>
                  <a:pt x="156636" y="9456"/>
                  <a:pt x="168829" y="28152"/>
                  <a:pt x="140677" y="0"/>
                </a:cubicBezTo>
              </a:path>
            </a:pathLst>
          </a:cu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762000" y="48006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A</a:t>
            </a:r>
          </a:p>
        </p:txBody>
      </p:sp>
      <p:sp>
        <p:nvSpPr>
          <p:cNvPr id="61" name="Oval 60"/>
          <p:cNvSpPr/>
          <p:nvPr/>
        </p:nvSpPr>
        <p:spPr>
          <a:xfrm>
            <a:off x="990600" y="3962400"/>
            <a:ext cx="1524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F</a:t>
            </a:r>
          </a:p>
        </p:txBody>
      </p:sp>
      <p:sp>
        <p:nvSpPr>
          <p:cNvPr id="63" name="Oval 62"/>
          <p:cNvSpPr/>
          <p:nvPr/>
        </p:nvSpPr>
        <p:spPr>
          <a:xfrm>
            <a:off x="1905000" y="35052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64" name="Oval 63"/>
          <p:cNvSpPr/>
          <p:nvPr/>
        </p:nvSpPr>
        <p:spPr>
          <a:xfrm>
            <a:off x="2819400" y="4267200"/>
            <a:ext cx="45719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D</a:t>
            </a:r>
          </a:p>
        </p:txBody>
      </p:sp>
      <p:sp>
        <p:nvSpPr>
          <p:cNvPr id="65" name="Oval 64"/>
          <p:cNvSpPr/>
          <p:nvPr/>
        </p:nvSpPr>
        <p:spPr>
          <a:xfrm>
            <a:off x="2667000" y="5105400"/>
            <a:ext cx="762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66" name="Oval 65"/>
          <p:cNvSpPr/>
          <p:nvPr/>
        </p:nvSpPr>
        <p:spPr>
          <a:xfrm>
            <a:off x="1905000" y="5638800"/>
            <a:ext cx="45719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68" name="Isosceles Triangle 67"/>
          <p:cNvSpPr/>
          <p:nvPr/>
        </p:nvSpPr>
        <p:spPr>
          <a:xfrm>
            <a:off x="6858000" y="1371600"/>
            <a:ext cx="685800" cy="533400"/>
          </a:xfrm>
          <a:prstGeom prst="triangle">
            <a:avLst>
              <a:gd name="adj" fmla="val 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 rot="153208">
            <a:off x="7707593" y="1849434"/>
            <a:ext cx="938141" cy="532341"/>
          </a:xfrm>
          <a:prstGeom prst="triangle">
            <a:avLst>
              <a:gd name="adj" fmla="val 70191"/>
            </a:avLst>
          </a:prstGeom>
          <a:effectLst>
            <a:glow rad="63500">
              <a:schemeClr val="accent6">
                <a:satMod val="175000"/>
                <a:alpha val="40000"/>
              </a:schemeClr>
            </a:glow>
            <a:outerShdw blurRad="65500" dist="38100" dir="5400000" rotWithShape="0">
              <a:srgbClr val="000000">
                <a:alpha val="40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gular Pentagon 23"/>
          <p:cNvSpPr/>
          <p:nvPr/>
        </p:nvSpPr>
        <p:spPr>
          <a:xfrm>
            <a:off x="6477000" y="2286000"/>
            <a:ext cx="990600" cy="838200"/>
          </a:xfrm>
          <a:prstGeom prst="pentagon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ru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1143000"/>
          </a:xfrm>
        </p:spPr>
        <p:txBody>
          <a:bodyPr>
            <a:scene3d>
              <a:camera prst="perspectiveRelaxed"/>
              <a:lightRig rig="threePt" dir="t"/>
            </a:scene3d>
          </a:bodyPr>
          <a:lstStyle/>
          <a:p>
            <a:r>
              <a:rPr lang="en-US" dirty="0"/>
              <a:t>      UGLOVI MNOGOUGLA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066800"/>
            <a:ext cx="7772400" cy="5059363"/>
          </a:xfrm>
        </p:spPr>
        <p:txBody>
          <a:bodyPr>
            <a:normAutofit fontScale="70000" lnSpcReduction="20000"/>
          </a:bodyPr>
          <a:lstStyle/>
          <a:p>
            <a:r>
              <a:rPr lang="sr-Latn-CS" dirty="0"/>
              <a:t>S</a:t>
            </a:r>
            <a:r>
              <a:rPr lang="en-US" dirty="0" err="1"/>
              <a:t>polja</a:t>
            </a:r>
            <a:r>
              <a:rPr lang="sr-Latn-CS" dirty="0"/>
              <a:t>š</a:t>
            </a:r>
            <a:r>
              <a:rPr lang="en-US" dirty="0" err="1"/>
              <a:t>nji</a:t>
            </a:r>
            <a:r>
              <a:rPr lang="en-US" dirty="0"/>
              <a:t> </a:t>
            </a:r>
            <a:r>
              <a:rPr lang="en-US" dirty="0" err="1"/>
              <a:t>ugao</a:t>
            </a:r>
            <a:r>
              <a:rPr lang="en-US" dirty="0"/>
              <a:t> </a:t>
            </a:r>
            <a:r>
              <a:rPr lang="en-US" dirty="0" err="1"/>
              <a:t>mnogougla</a:t>
            </a:r>
            <a:r>
              <a:rPr lang="en-US" dirty="0"/>
              <a:t> je </a:t>
            </a:r>
            <a:r>
              <a:rPr lang="en-US" dirty="0" err="1"/>
              <a:t>ugao</a:t>
            </a:r>
            <a:r>
              <a:rPr lang="en-US" dirty="0"/>
              <a:t> </a:t>
            </a:r>
            <a:r>
              <a:rPr lang="en-US" dirty="0" err="1"/>
              <a:t>uporedan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sr-Latn-CS" dirty="0"/>
              <a:t>ć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unutra</a:t>
            </a:r>
            <a:r>
              <a:rPr lang="sr-Latn-CS" dirty="0"/>
              <a:t>š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uglom</a:t>
            </a:r>
            <a:endParaRPr lang="en-US" dirty="0"/>
          </a:p>
          <a:p>
            <a:pPr>
              <a:buNone/>
            </a:pPr>
            <a:r>
              <a:rPr lang="en-US" dirty="0"/>
              <a:t>                        </a:t>
            </a:r>
            <a:r>
              <a:rPr lang="el-GR" dirty="0"/>
              <a:t>β</a:t>
            </a:r>
            <a:r>
              <a:rPr lang="en-US" dirty="0"/>
              <a:t>+</a:t>
            </a:r>
            <a:r>
              <a:rPr lang="el-GR" dirty="0"/>
              <a:t>β</a:t>
            </a:r>
            <a:r>
              <a:rPr lang="en-US" dirty="0"/>
              <a:t>¹,</a:t>
            </a:r>
            <a:r>
              <a:rPr lang="el-GR" dirty="0"/>
              <a:t>δ</a:t>
            </a:r>
            <a:r>
              <a:rPr lang="en-US" dirty="0"/>
              <a:t>+</a:t>
            </a:r>
            <a:r>
              <a:rPr lang="el-GR" dirty="0"/>
              <a:t>δ</a:t>
            </a:r>
            <a:r>
              <a:rPr lang="en-US" dirty="0"/>
              <a:t>¹,</a:t>
            </a:r>
            <a:r>
              <a:rPr lang="el-GR" dirty="0"/>
              <a:t>ζ</a:t>
            </a:r>
            <a:r>
              <a:rPr lang="en-US" dirty="0"/>
              <a:t>+</a:t>
            </a:r>
            <a:r>
              <a:rPr lang="el-GR" dirty="0"/>
              <a:t>ζ</a:t>
            </a:r>
            <a:r>
              <a:rPr lang="en-US" dirty="0"/>
              <a:t>¹….= 180º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                        </a:t>
            </a: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sr-Latn-RS" dirty="0"/>
          </a:p>
          <a:p>
            <a:pPr>
              <a:buNone/>
            </a:pPr>
            <a:r>
              <a:rPr lang="sr-Latn-RS" dirty="0"/>
              <a:t>    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unutra</a:t>
            </a:r>
            <a:r>
              <a:rPr lang="sr-Latn-CS" dirty="0"/>
              <a:t>š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uglova</a:t>
            </a:r>
            <a:r>
              <a:rPr lang="en-US" dirty="0"/>
              <a:t> u </a:t>
            </a:r>
            <a:r>
              <a:rPr lang="sr-Latn-RS" dirty="0"/>
              <a:t>              </a:t>
            </a:r>
            <a:r>
              <a:rPr lang="en-US" dirty="0" err="1"/>
              <a:t>trouglu</a:t>
            </a:r>
            <a:r>
              <a:rPr lang="en-US" dirty="0"/>
              <a:t>    S3=180º</a:t>
            </a:r>
          </a:p>
          <a:p>
            <a:pPr>
              <a:buNone/>
            </a:pPr>
            <a:r>
              <a:rPr lang="en-US" dirty="0"/>
              <a:t>                                      </a:t>
            </a:r>
            <a:endParaRPr lang="sr-Latn-RS" dirty="0"/>
          </a:p>
          <a:p>
            <a:pPr>
              <a:buNone/>
            </a:pPr>
            <a:r>
              <a:rPr lang="sr-Latn-RS" dirty="0"/>
              <a:t>    </a:t>
            </a:r>
            <a:r>
              <a:rPr lang="en-US" dirty="0"/>
              <a:t> </a:t>
            </a:r>
            <a:r>
              <a:rPr lang="en-US" dirty="0" err="1"/>
              <a:t>zbir</a:t>
            </a:r>
            <a:r>
              <a:rPr lang="en-US" dirty="0"/>
              <a:t> </a:t>
            </a:r>
            <a:r>
              <a:rPr lang="en-US" dirty="0" err="1"/>
              <a:t>unutra</a:t>
            </a:r>
            <a:r>
              <a:rPr lang="sr-Latn-CS" dirty="0"/>
              <a:t>š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uglova</a:t>
            </a:r>
            <a:r>
              <a:rPr lang="en-US" dirty="0"/>
              <a:t> u </a:t>
            </a:r>
            <a:r>
              <a:rPr lang="sr-Latn-RS" dirty="0"/>
              <a:t>       </a:t>
            </a:r>
            <a:r>
              <a:rPr lang="sr-Latn-CS" dirty="0"/>
              <a:t>č</a:t>
            </a:r>
            <a:r>
              <a:rPr lang="en-US" dirty="0" err="1"/>
              <a:t>etvorouglu</a:t>
            </a:r>
            <a:r>
              <a:rPr lang="en-US" dirty="0"/>
              <a:t> S</a:t>
            </a:r>
            <a:r>
              <a:rPr lang="sr-Latn-CS" dirty="0"/>
              <a:t>4</a:t>
            </a:r>
            <a:r>
              <a:rPr lang="en-US" dirty="0"/>
              <a:t>=</a:t>
            </a:r>
            <a:r>
              <a:rPr lang="sr-Latn-CS" dirty="0"/>
              <a:t>360</a:t>
            </a:r>
            <a:r>
              <a:rPr lang="en-US" dirty="0"/>
              <a:t>º</a:t>
            </a:r>
          </a:p>
        </p:txBody>
      </p:sp>
      <p:sp>
        <p:nvSpPr>
          <p:cNvPr id="6" name="Hexagon 5"/>
          <p:cNvSpPr/>
          <p:nvPr/>
        </p:nvSpPr>
        <p:spPr>
          <a:xfrm>
            <a:off x="914400" y="2971800"/>
            <a:ext cx="1447800" cy="1524000"/>
          </a:xfrm>
          <a:prstGeom prst="hexagon">
            <a:avLst>
              <a:gd name="adj" fmla="val 23160"/>
              <a:gd name="vf" fmla="val 115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cxnSp>
        <p:nvCxnSpPr>
          <p:cNvPr id="20" name="Straight Connector 19"/>
          <p:cNvCxnSpPr>
            <a:stCxn id="6" idx="3"/>
          </p:cNvCxnSpPr>
          <p:nvPr/>
        </p:nvCxnSpPr>
        <p:spPr>
          <a:xfrm rot="10800000">
            <a:off x="838200" y="35814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V="1">
            <a:off x="647700" y="33147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V="1">
            <a:off x="495300" y="30099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V="1">
            <a:off x="342900" y="27051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reeform 36"/>
          <p:cNvSpPr/>
          <p:nvPr/>
        </p:nvSpPr>
        <p:spPr>
          <a:xfrm>
            <a:off x="1066800" y="3657600"/>
            <a:ext cx="100233" cy="228600"/>
          </a:xfrm>
          <a:custGeom>
            <a:avLst/>
            <a:gdLst>
              <a:gd name="connsiteX0" fmla="*/ 8878 w 100233"/>
              <a:gd name="connsiteY0" fmla="*/ 275208 h 310719"/>
              <a:gd name="connsiteX1" fmla="*/ 17755 w 100233"/>
              <a:gd name="connsiteY1" fmla="*/ 26633 h 310719"/>
              <a:gd name="connsiteX2" fmla="*/ 35511 w 100233"/>
              <a:gd name="connsiteY2" fmla="*/ 8878 h 310719"/>
              <a:gd name="connsiteX3" fmla="*/ 62144 w 100233"/>
              <a:gd name="connsiteY3" fmla="*/ 0 h 310719"/>
              <a:gd name="connsiteX4" fmla="*/ 79899 w 100233"/>
              <a:gd name="connsiteY4" fmla="*/ 62144 h 310719"/>
              <a:gd name="connsiteX5" fmla="*/ 71021 w 100233"/>
              <a:gd name="connsiteY5" fmla="*/ 106532 h 310719"/>
              <a:gd name="connsiteX6" fmla="*/ 62144 w 100233"/>
              <a:gd name="connsiteY6" fmla="*/ 133165 h 310719"/>
              <a:gd name="connsiteX7" fmla="*/ 35511 w 100233"/>
              <a:gd name="connsiteY7" fmla="*/ 142043 h 310719"/>
              <a:gd name="connsiteX8" fmla="*/ 88777 w 100233"/>
              <a:gd name="connsiteY8" fmla="*/ 150921 h 310719"/>
              <a:gd name="connsiteX9" fmla="*/ 97654 w 100233"/>
              <a:gd name="connsiteY9" fmla="*/ 195309 h 310719"/>
              <a:gd name="connsiteX10" fmla="*/ 71021 w 100233"/>
              <a:gd name="connsiteY10" fmla="*/ 239697 h 310719"/>
              <a:gd name="connsiteX11" fmla="*/ 8878 w 100233"/>
              <a:gd name="connsiteY11" fmla="*/ 275208 h 310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233" h="310719">
                <a:moveTo>
                  <a:pt x="8878" y="275208"/>
                </a:moveTo>
                <a:cubicBezTo>
                  <a:pt x="0" y="239697"/>
                  <a:pt x="9505" y="109133"/>
                  <a:pt x="17755" y="26633"/>
                </a:cubicBezTo>
                <a:cubicBezTo>
                  <a:pt x="18588" y="18305"/>
                  <a:pt x="28334" y="13184"/>
                  <a:pt x="35511" y="8878"/>
                </a:cubicBezTo>
                <a:cubicBezTo>
                  <a:pt x="43535" y="4063"/>
                  <a:pt x="53266" y="2959"/>
                  <a:pt x="62144" y="0"/>
                </a:cubicBezTo>
                <a:cubicBezTo>
                  <a:pt x="66329" y="12557"/>
                  <a:pt x="79899" y="51000"/>
                  <a:pt x="79899" y="62144"/>
                </a:cubicBezTo>
                <a:cubicBezTo>
                  <a:pt x="79899" y="77233"/>
                  <a:pt x="74681" y="91893"/>
                  <a:pt x="71021" y="106532"/>
                </a:cubicBezTo>
                <a:cubicBezTo>
                  <a:pt x="68751" y="115610"/>
                  <a:pt x="68761" y="126548"/>
                  <a:pt x="62144" y="133165"/>
                </a:cubicBezTo>
                <a:cubicBezTo>
                  <a:pt x="55527" y="139782"/>
                  <a:pt x="44389" y="139084"/>
                  <a:pt x="35511" y="142043"/>
                </a:cubicBezTo>
                <a:cubicBezTo>
                  <a:pt x="53266" y="145002"/>
                  <a:pt x="75110" y="139207"/>
                  <a:pt x="88777" y="150921"/>
                </a:cubicBezTo>
                <a:cubicBezTo>
                  <a:pt x="100233" y="160741"/>
                  <a:pt x="97654" y="180220"/>
                  <a:pt x="97654" y="195309"/>
                </a:cubicBezTo>
                <a:cubicBezTo>
                  <a:pt x="97654" y="214429"/>
                  <a:pt x="85087" y="229148"/>
                  <a:pt x="71021" y="239697"/>
                </a:cubicBezTo>
                <a:cubicBezTo>
                  <a:pt x="21484" y="276849"/>
                  <a:pt x="17756" y="310719"/>
                  <a:pt x="8878" y="275208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985421" y="3559946"/>
            <a:ext cx="35511" cy="363984"/>
          </a:xfrm>
          <a:custGeom>
            <a:avLst/>
            <a:gdLst>
              <a:gd name="connsiteX0" fmla="*/ 17756 w 35511"/>
              <a:gd name="connsiteY0" fmla="*/ 363984 h 363984"/>
              <a:gd name="connsiteX1" fmla="*/ 26633 w 35511"/>
              <a:gd name="connsiteY1" fmla="*/ 310718 h 363984"/>
              <a:gd name="connsiteX2" fmla="*/ 35511 w 35511"/>
              <a:gd name="connsiteY2" fmla="*/ 284085 h 363984"/>
              <a:gd name="connsiteX3" fmla="*/ 26633 w 35511"/>
              <a:gd name="connsiteY3" fmla="*/ 53266 h 363984"/>
              <a:gd name="connsiteX4" fmla="*/ 8878 w 35511"/>
              <a:gd name="connsiteY4" fmla="*/ 26633 h 363984"/>
              <a:gd name="connsiteX5" fmla="*/ 0 w 35511"/>
              <a:gd name="connsiteY5" fmla="*/ 0 h 36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11" h="363984">
                <a:moveTo>
                  <a:pt x="17756" y="363984"/>
                </a:moveTo>
                <a:cubicBezTo>
                  <a:pt x="20715" y="346229"/>
                  <a:pt x="22728" y="328290"/>
                  <a:pt x="26633" y="310718"/>
                </a:cubicBezTo>
                <a:cubicBezTo>
                  <a:pt x="28663" y="301583"/>
                  <a:pt x="35511" y="293443"/>
                  <a:pt x="35511" y="284085"/>
                </a:cubicBezTo>
                <a:cubicBezTo>
                  <a:pt x="35511" y="207088"/>
                  <a:pt x="34556" y="129854"/>
                  <a:pt x="26633" y="53266"/>
                </a:cubicBezTo>
                <a:cubicBezTo>
                  <a:pt x="25535" y="42653"/>
                  <a:pt x="13650" y="36176"/>
                  <a:pt x="8878" y="26633"/>
                </a:cubicBezTo>
                <a:cubicBezTo>
                  <a:pt x="4693" y="18263"/>
                  <a:pt x="0" y="0"/>
                  <a:pt x="0" y="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834501" y="3529490"/>
            <a:ext cx="159798" cy="39333"/>
          </a:xfrm>
          <a:custGeom>
            <a:avLst/>
            <a:gdLst>
              <a:gd name="connsiteX0" fmla="*/ 0 w 159798"/>
              <a:gd name="connsiteY0" fmla="*/ 39333 h 39333"/>
              <a:gd name="connsiteX1" fmla="*/ 17755 w 159798"/>
              <a:gd name="connsiteY1" fmla="*/ 12700 h 39333"/>
              <a:gd name="connsiteX2" fmla="*/ 44388 w 159798"/>
              <a:gd name="connsiteY2" fmla="*/ 3823 h 39333"/>
              <a:gd name="connsiteX3" fmla="*/ 159798 w 159798"/>
              <a:gd name="connsiteY3" fmla="*/ 21578 h 39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798" h="39333">
                <a:moveTo>
                  <a:pt x="0" y="39333"/>
                </a:moveTo>
                <a:cubicBezTo>
                  <a:pt x="5918" y="30455"/>
                  <a:pt x="9423" y="19365"/>
                  <a:pt x="17755" y="12700"/>
                </a:cubicBezTo>
                <a:cubicBezTo>
                  <a:pt x="25062" y="6854"/>
                  <a:pt x="35030" y="3823"/>
                  <a:pt x="44388" y="3823"/>
                </a:cubicBezTo>
                <a:cubicBezTo>
                  <a:pt x="129682" y="3823"/>
                  <a:pt x="116645" y="0"/>
                  <a:pt x="159798" y="2157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838200" y="3276600"/>
            <a:ext cx="100233" cy="228600"/>
          </a:xfrm>
          <a:custGeom>
            <a:avLst/>
            <a:gdLst>
              <a:gd name="connsiteX0" fmla="*/ 8878 w 100233"/>
              <a:gd name="connsiteY0" fmla="*/ 275208 h 310719"/>
              <a:gd name="connsiteX1" fmla="*/ 17755 w 100233"/>
              <a:gd name="connsiteY1" fmla="*/ 26633 h 310719"/>
              <a:gd name="connsiteX2" fmla="*/ 35511 w 100233"/>
              <a:gd name="connsiteY2" fmla="*/ 8878 h 310719"/>
              <a:gd name="connsiteX3" fmla="*/ 62144 w 100233"/>
              <a:gd name="connsiteY3" fmla="*/ 0 h 310719"/>
              <a:gd name="connsiteX4" fmla="*/ 79899 w 100233"/>
              <a:gd name="connsiteY4" fmla="*/ 62144 h 310719"/>
              <a:gd name="connsiteX5" fmla="*/ 71021 w 100233"/>
              <a:gd name="connsiteY5" fmla="*/ 106532 h 310719"/>
              <a:gd name="connsiteX6" fmla="*/ 62144 w 100233"/>
              <a:gd name="connsiteY6" fmla="*/ 133165 h 310719"/>
              <a:gd name="connsiteX7" fmla="*/ 35511 w 100233"/>
              <a:gd name="connsiteY7" fmla="*/ 142043 h 310719"/>
              <a:gd name="connsiteX8" fmla="*/ 88777 w 100233"/>
              <a:gd name="connsiteY8" fmla="*/ 150921 h 310719"/>
              <a:gd name="connsiteX9" fmla="*/ 97654 w 100233"/>
              <a:gd name="connsiteY9" fmla="*/ 195309 h 310719"/>
              <a:gd name="connsiteX10" fmla="*/ 71021 w 100233"/>
              <a:gd name="connsiteY10" fmla="*/ 239697 h 310719"/>
              <a:gd name="connsiteX11" fmla="*/ 8878 w 100233"/>
              <a:gd name="connsiteY11" fmla="*/ 275208 h 310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233" h="310719">
                <a:moveTo>
                  <a:pt x="8878" y="275208"/>
                </a:moveTo>
                <a:cubicBezTo>
                  <a:pt x="0" y="239697"/>
                  <a:pt x="9505" y="109133"/>
                  <a:pt x="17755" y="26633"/>
                </a:cubicBezTo>
                <a:cubicBezTo>
                  <a:pt x="18588" y="18305"/>
                  <a:pt x="28334" y="13184"/>
                  <a:pt x="35511" y="8878"/>
                </a:cubicBezTo>
                <a:cubicBezTo>
                  <a:pt x="43535" y="4063"/>
                  <a:pt x="53266" y="2959"/>
                  <a:pt x="62144" y="0"/>
                </a:cubicBezTo>
                <a:cubicBezTo>
                  <a:pt x="66329" y="12557"/>
                  <a:pt x="79899" y="51000"/>
                  <a:pt x="79899" y="62144"/>
                </a:cubicBezTo>
                <a:cubicBezTo>
                  <a:pt x="79899" y="77233"/>
                  <a:pt x="74681" y="91893"/>
                  <a:pt x="71021" y="106532"/>
                </a:cubicBezTo>
                <a:cubicBezTo>
                  <a:pt x="68751" y="115610"/>
                  <a:pt x="68761" y="126548"/>
                  <a:pt x="62144" y="133165"/>
                </a:cubicBezTo>
                <a:cubicBezTo>
                  <a:pt x="55527" y="139782"/>
                  <a:pt x="44389" y="139084"/>
                  <a:pt x="35511" y="142043"/>
                </a:cubicBezTo>
                <a:cubicBezTo>
                  <a:pt x="53266" y="145002"/>
                  <a:pt x="75110" y="139207"/>
                  <a:pt x="88777" y="150921"/>
                </a:cubicBezTo>
                <a:cubicBezTo>
                  <a:pt x="100233" y="160741"/>
                  <a:pt x="97654" y="180220"/>
                  <a:pt x="97654" y="195309"/>
                </a:cubicBezTo>
                <a:cubicBezTo>
                  <a:pt x="97654" y="214429"/>
                  <a:pt x="85087" y="229148"/>
                  <a:pt x="71021" y="239697"/>
                </a:cubicBezTo>
                <a:cubicBezTo>
                  <a:pt x="21484" y="276849"/>
                  <a:pt x="17756" y="310719"/>
                  <a:pt x="8878" y="275208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9" name="Freeform 58"/>
          <p:cNvSpPr/>
          <p:nvPr/>
        </p:nvSpPr>
        <p:spPr>
          <a:xfrm>
            <a:off x="958788" y="3299157"/>
            <a:ext cx="33665" cy="198645"/>
          </a:xfrm>
          <a:custGeom>
            <a:avLst/>
            <a:gdLst>
              <a:gd name="connsiteX0" fmla="*/ 0 w 33665"/>
              <a:gd name="connsiteY0" fmla="*/ 100991 h 198645"/>
              <a:gd name="connsiteX1" fmla="*/ 17756 w 33665"/>
              <a:gd name="connsiteY1" fmla="*/ 198645 h 198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3665" h="198645">
                <a:moveTo>
                  <a:pt x="0" y="100991"/>
                </a:moveTo>
                <a:cubicBezTo>
                  <a:pt x="33665" y="0"/>
                  <a:pt x="17756" y="29009"/>
                  <a:pt x="17756" y="198645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685800" y="37338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61" name="Oval 60"/>
          <p:cNvSpPr/>
          <p:nvPr/>
        </p:nvSpPr>
        <p:spPr>
          <a:xfrm>
            <a:off x="990600" y="44196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62" name="Oval 61"/>
          <p:cNvSpPr/>
          <p:nvPr/>
        </p:nvSpPr>
        <p:spPr>
          <a:xfrm>
            <a:off x="1219200" y="27432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</a:t>
            </a:r>
          </a:p>
        </p:txBody>
      </p:sp>
      <p:sp>
        <p:nvSpPr>
          <p:cNvPr id="63" name="Oval 62"/>
          <p:cNvSpPr/>
          <p:nvPr/>
        </p:nvSpPr>
        <p:spPr>
          <a:xfrm>
            <a:off x="2057400" y="2743200"/>
            <a:ext cx="76200" cy="228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</a:p>
        </p:txBody>
      </p:sp>
      <p:sp>
        <p:nvSpPr>
          <p:cNvPr id="64" name="Oval 63"/>
          <p:cNvSpPr/>
          <p:nvPr/>
        </p:nvSpPr>
        <p:spPr>
          <a:xfrm>
            <a:off x="2362200" y="36576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</a:t>
            </a:r>
          </a:p>
        </p:txBody>
      </p:sp>
      <p:sp>
        <p:nvSpPr>
          <p:cNvPr id="65" name="Oval 64"/>
          <p:cNvSpPr/>
          <p:nvPr/>
        </p:nvSpPr>
        <p:spPr>
          <a:xfrm>
            <a:off x="2057400" y="4572000"/>
            <a:ext cx="76200" cy="76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</a:t>
            </a:r>
          </a:p>
        </p:txBody>
      </p:sp>
    </p:spTree>
  </p:cSld>
  <p:clrMapOvr>
    <a:masterClrMapping/>
  </p:clrMapOvr>
  <p:transition spd="slow">
    <p:newsflash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33400"/>
            <a:ext cx="8712968" cy="5546725"/>
          </a:xfrm>
        </p:spPr>
        <p:txBody>
          <a:bodyPr/>
          <a:lstStyle/>
          <a:p>
            <a:r>
              <a:rPr lang="sr-Latn-CS" dirty="0"/>
              <a:t>Zbir unutrašnjih uglova šestougla:</a:t>
            </a:r>
          </a:p>
          <a:p>
            <a:pPr>
              <a:buNone/>
            </a:pPr>
            <a:r>
              <a:rPr lang="sr-Latn-CS" dirty="0"/>
              <a:t>    Šestougao podelimo na 4 trougla, a kako je zbir unutrašnjih uglova svakog trougla 180º, to znači da je zbir unutrašnjih uglova šestougla   S6=4•180º</a:t>
            </a:r>
          </a:p>
          <a:p>
            <a:pPr>
              <a:buNone/>
            </a:pPr>
            <a:r>
              <a:rPr lang="sr-Latn-CS" dirty="0"/>
              <a:t>               </a:t>
            </a:r>
            <a:r>
              <a:rPr lang="sr-Latn-CS" b="1" dirty="0"/>
              <a:t>zbir unutrašnjih uglova </a:t>
            </a:r>
            <a:r>
              <a:rPr lang="en-US" b="1" dirty="0"/>
              <a:t>n-</a:t>
            </a:r>
            <a:r>
              <a:rPr lang="en-US" b="1" dirty="0" err="1"/>
              <a:t>tougla</a:t>
            </a:r>
            <a:r>
              <a:rPr lang="en-US" b="1" dirty="0"/>
              <a:t> je  </a:t>
            </a:r>
            <a:r>
              <a:rPr lang="en-US" b="1" dirty="0" err="1"/>
              <a:t>Sn</a:t>
            </a:r>
            <a:r>
              <a:rPr lang="en-US" b="1" dirty="0"/>
              <a:t>=(n-2)</a:t>
            </a:r>
            <a:r>
              <a:rPr lang="sr-Latn-CS" b="1" dirty="0"/>
              <a:t>•</a:t>
            </a:r>
            <a:r>
              <a:rPr lang="en-US" b="1" dirty="0"/>
              <a:t>180</a:t>
            </a:r>
            <a:r>
              <a:rPr lang="sr-Latn-CS" b="1" dirty="0"/>
              <a:t>º                        </a:t>
            </a:r>
          </a:p>
          <a:p>
            <a:pPr>
              <a:buNone/>
            </a:pPr>
            <a:endParaRPr lang="sr-Latn-CS" dirty="0"/>
          </a:p>
          <a:p>
            <a:pPr>
              <a:buNone/>
            </a:pPr>
            <a:r>
              <a:rPr lang="sr-Latn-CS" dirty="0"/>
              <a:t>                        </a:t>
            </a:r>
            <a:r>
              <a:rPr lang="en-US" dirty="0"/>
              <a:t>              </a:t>
            </a:r>
            <a:r>
              <a:rPr lang="sr-Latn-CS" dirty="0"/>
              <a:t>S5=3•180º</a:t>
            </a:r>
          </a:p>
          <a:p>
            <a:pPr>
              <a:buNone/>
            </a:pPr>
            <a:r>
              <a:rPr lang="sr-Latn-CS" dirty="0"/>
              <a:t>                        </a:t>
            </a:r>
            <a:r>
              <a:rPr lang="en-US" dirty="0"/>
              <a:t>                </a:t>
            </a:r>
            <a:r>
              <a:rPr lang="sr-Latn-CS" dirty="0"/>
              <a:t>S4=2•180º</a:t>
            </a:r>
          </a:p>
          <a:p>
            <a:pPr>
              <a:buNone/>
            </a:pPr>
            <a:endParaRPr lang="sr-Latn-CS" sz="3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sr-Latn-CS" sz="3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buNone/>
            </a:pPr>
            <a:endParaRPr lang="en-US" sz="36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Hexagon 3"/>
          <p:cNvSpPr/>
          <p:nvPr/>
        </p:nvSpPr>
        <p:spPr>
          <a:xfrm>
            <a:off x="609600" y="3048000"/>
            <a:ext cx="1524000" cy="14478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  <a:endCxn id="4" idx="4"/>
          </p:cNvCxnSpPr>
          <p:nvPr/>
        </p:nvCxnSpPr>
        <p:spPr>
          <a:xfrm rot="5400000" flipH="1">
            <a:off x="247650" y="3771900"/>
            <a:ext cx="1447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2"/>
            <a:endCxn id="4" idx="5"/>
          </p:cNvCxnSpPr>
          <p:nvPr/>
        </p:nvCxnSpPr>
        <p:spPr>
          <a:xfrm rot="5400000" flipH="1" flipV="1">
            <a:off x="647700" y="3371850"/>
            <a:ext cx="1447800" cy="800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  <a:endCxn id="4" idx="0"/>
          </p:cNvCxnSpPr>
          <p:nvPr/>
        </p:nvCxnSpPr>
        <p:spPr>
          <a:xfrm rot="5400000" flipH="1" flipV="1">
            <a:off x="1190625" y="3552825"/>
            <a:ext cx="723900" cy="1162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Zbir spoljašnji</a:t>
            </a:r>
            <a:r>
              <a:rPr lang="en-US" dirty="0"/>
              <a:t>h</a:t>
            </a:r>
            <a:r>
              <a:rPr lang="sr-Latn-RS" dirty="0"/>
              <a:t> uglova mnogougla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/>
                  <a:t>Zbir spoljašnjig uglova svakog mnogougla je 360°</a:t>
                </a:r>
              </a:p>
              <a:p>
                <a:pPr marL="0" indent="0">
                  <a:buNone/>
                </a:pPr>
                <a:r>
                  <a:rPr lang="sr-Latn-RS" dirty="0"/>
                  <a:t>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sup>
                    </m:sSubSup>
                    <m:r>
                      <a:rPr lang="sr-Latn-RS" b="0" i="1" smtClean="0">
                        <a:latin typeface="Cambria Math" panose="02040503050406030204" pitchFamily="18" charset="0"/>
                      </a:rPr>
                      <m:t>=360°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0441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Primeri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RS" dirty="0"/>
                  <a:t>Odredi zbir unutrašnjih uglova šestougla </a:t>
                </a:r>
              </a:p>
              <a:p>
                <a:pPr marL="0" indent="0">
                  <a:buNone/>
                </a:pPr>
                <a:r>
                  <a:rPr lang="sr-Latn-RS" dirty="0"/>
                  <a:t>   n= 6 </a:t>
                </a:r>
              </a:p>
              <a:p>
                <a:pPr marL="0" indent="0">
                  <a:buNone/>
                </a:pPr>
                <a:r>
                  <a:rPr lang="sr-Latn-RS" dirty="0"/>
                  <a:t>   S=?</a:t>
                </a:r>
              </a:p>
              <a:p>
                <a:pPr marL="0" indent="0">
                  <a:buNone/>
                </a:pPr>
                <a:r>
                  <a:rPr lang="sr-Latn-RS" dirty="0"/>
                  <a:t>   S= (n-2) </a:t>
                </a:r>
                <a14:m>
                  <m:oMath xmlns:m="http://schemas.openxmlformats.org/officeDocument/2006/math">
                    <m:r>
                      <a:rPr lang="sr-Latn-R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180° </m:t>
                    </m:r>
                  </m:oMath>
                </a14:m>
                <a:endParaRPr lang="sr-Latn-RS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/>
                  <a:t>   S= (6-2) </a:t>
                </a:r>
                <a14:m>
                  <m:oMath xmlns:m="http://schemas.openxmlformats.org/officeDocument/2006/math">
                    <m:r>
                      <a:rPr lang="sr-Latn-R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∙180° </m:t>
                    </m:r>
                  </m:oMath>
                </a14:m>
                <a:endParaRPr lang="sr-Latn-R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>
                    <a:ea typeface="Cambria Math" panose="02040503050406030204" pitchFamily="18" charset="0"/>
                  </a:rPr>
                  <a:t>   S= 4</a:t>
                </a:r>
                <a14:m>
                  <m:oMath xmlns:m="http://schemas.openxmlformats.org/officeDocument/2006/math">
                    <m:r>
                      <a:rPr lang="sr-Latn-R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∙180° </m:t>
                    </m:r>
                  </m:oMath>
                </a14:m>
                <a:endParaRPr lang="sr-Latn-R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>
                    <a:ea typeface="Cambria Math" panose="02040503050406030204" pitchFamily="18" charset="0"/>
                  </a:rPr>
                  <a:t>   S= 720°</a:t>
                </a:r>
              </a:p>
              <a:p>
                <a:pPr marL="0" indent="0">
                  <a:buNone/>
                </a:pPr>
                <a:endParaRPr lang="sr-Latn-R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5751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Primer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sr-Latn-RS" dirty="0"/>
                  <a:t>Odredi mnogougao čiji je zbir unurtašnjih uglova 1800°</a:t>
                </a:r>
              </a:p>
              <a:p>
                <a:pPr marL="0" indent="0">
                  <a:buNone/>
                </a:pPr>
                <a:r>
                  <a:rPr lang="sr-Latn-RS" dirty="0"/>
                  <a:t>   n=? </a:t>
                </a:r>
              </a:p>
              <a:p>
                <a:pPr marL="0" indent="0">
                  <a:buNone/>
                </a:pPr>
                <a:r>
                  <a:rPr lang="sr-Latn-RS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sr-Latn-R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r-Latn-RS" b="0" i="1" smtClean="0">
                        <a:latin typeface="Cambria Math" panose="02040503050406030204" pitchFamily="18" charset="0"/>
                      </a:rPr>
                      <m:t>=1800°</m:t>
                    </m:r>
                  </m:oMath>
                </a14:m>
                <a:endParaRPr lang="sr-Latn-RS" dirty="0"/>
              </a:p>
              <a:p>
                <a:pPr marL="0" indent="0">
                  <a:buNone/>
                </a:pPr>
                <a:r>
                  <a:rPr lang="sr-Latn-RS" dirty="0"/>
                  <a:t>  1800°= (n-2) </a:t>
                </a:r>
                <a14:m>
                  <m:oMath xmlns:m="http://schemas.openxmlformats.org/officeDocument/2006/math">
                    <m:r>
                      <a:rPr lang="sr-Latn-R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R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180°</m:t>
                    </m:r>
                  </m:oMath>
                </a14:m>
                <a:endParaRPr lang="sr-Latn-RS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RS" dirty="0"/>
                  <a:t>    n-2 = 1800°:180</a:t>
                </a:r>
              </a:p>
              <a:p>
                <a:pPr marL="0" indent="0">
                  <a:buNone/>
                </a:pPr>
                <a:r>
                  <a:rPr lang="sr-Latn-RS" dirty="0"/>
                  <a:t>    n-2= 10 </a:t>
                </a:r>
              </a:p>
              <a:p>
                <a:pPr marL="0" indent="0">
                  <a:buNone/>
                </a:pPr>
                <a:r>
                  <a:rPr lang="sr-Latn-RS" dirty="0"/>
                  <a:t>    n=10+2 </a:t>
                </a:r>
              </a:p>
              <a:p>
                <a:pPr marL="0" indent="0">
                  <a:buNone/>
                </a:pPr>
                <a:r>
                  <a:rPr lang="sr-Latn-RS" dirty="0"/>
                  <a:t>  n=12 . </a:t>
                </a:r>
                <a:r>
                  <a:rPr lang="en-US" dirty="0"/>
                  <a:t>T</a:t>
                </a:r>
                <a:r>
                  <a:rPr lang="sr-Latn-RS" dirty="0"/>
                  <a:t>o je dvanaestougao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1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3112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792</Words>
  <Application>Microsoft Office PowerPoint</Application>
  <PresentationFormat>On-screen Show (4:3)</PresentationFormat>
  <Paragraphs>161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Britannic Bold</vt:lpstr>
      <vt:lpstr>Calibri</vt:lpstr>
      <vt:lpstr>Calibri Light</vt:lpstr>
      <vt:lpstr>Cambria Math</vt:lpstr>
      <vt:lpstr>Times New Roman</vt:lpstr>
      <vt:lpstr>Wingdings</vt:lpstr>
      <vt:lpstr>Office Theme</vt:lpstr>
      <vt:lpstr>Mnogougao </vt:lpstr>
      <vt:lpstr>PowerPoint Presentation</vt:lpstr>
      <vt:lpstr>  </vt:lpstr>
      <vt:lpstr> </vt:lpstr>
      <vt:lpstr>      UGLOVI MNOGOUGLA</vt:lpstr>
      <vt:lpstr> </vt:lpstr>
      <vt:lpstr> Zbir spoljašnjih uglova mnogougla </vt:lpstr>
      <vt:lpstr>Primeri </vt:lpstr>
      <vt:lpstr>Primer </vt:lpstr>
      <vt:lpstr>Broj dijagonala mnogougla </vt:lpstr>
      <vt:lpstr>Primer </vt:lpstr>
      <vt:lpstr>Pokušaj ove zadatke da uradiš u svesku – domaći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Vrste mnogougla</dc:title>
  <dc:creator>Milovan</dc:creator>
  <cp:lastModifiedBy>KORISNIK</cp:lastModifiedBy>
  <cp:revision>10</cp:revision>
  <dcterms:created xsi:type="dcterms:W3CDTF">2013-02-18T18:51:45Z</dcterms:created>
  <dcterms:modified xsi:type="dcterms:W3CDTF">2020-03-27T19:19:34Z</dcterms:modified>
</cp:coreProperties>
</file>