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84" r:id="rId3"/>
    <p:sldId id="285" r:id="rId4"/>
    <p:sldId id="263" r:id="rId5"/>
    <p:sldId id="288" r:id="rId6"/>
    <p:sldId id="290" r:id="rId7"/>
    <p:sldId id="291" r:id="rId8"/>
    <p:sldId id="292" r:id="rId9"/>
    <p:sldId id="293" r:id="rId10"/>
    <p:sldId id="294" r:id="rId11"/>
    <p:sldId id="295" r:id="rId12"/>
    <p:sldId id="297" r:id="rId13"/>
    <p:sldId id="299" r:id="rId14"/>
    <p:sldId id="300" r:id="rId15"/>
    <p:sldId id="301" r:id="rId16"/>
    <p:sldId id="302" r:id="rId17"/>
  </p:sldIdLst>
  <p:sldSz cx="9144000" cy="6858000" type="screen4x3"/>
  <p:notesSz cx="6858000" cy="9144000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382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>
                <a:gd name="T0" fmla="*/ 329 w 2135"/>
                <a:gd name="T1" fmla="*/ 66 h 1804"/>
                <a:gd name="T2" fmla="*/ 161 w 2135"/>
                <a:gd name="T3" fmla="*/ 30 h 1804"/>
                <a:gd name="T4" fmla="*/ 0 w 2135"/>
                <a:gd name="T5" fmla="*/ 0 h 1804"/>
                <a:gd name="T6" fmla="*/ 0 w 2135"/>
                <a:gd name="T7" fmla="*/ 12 h 1804"/>
                <a:gd name="T8" fmla="*/ 161 w 2135"/>
                <a:gd name="T9" fmla="*/ 42 h 1804"/>
                <a:gd name="T10" fmla="*/ 323 w 2135"/>
                <a:gd name="T11" fmla="*/ 78 h 1804"/>
                <a:gd name="T12" fmla="*/ 556 w 2135"/>
                <a:gd name="T13" fmla="*/ 150 h 1804"/>
                <a:gd name="T14" fmla="*/ 777 w 2135"/>
                <a:gd name="T15" fmla="*/ 245 h 1804"/>
                <a:gd name="T16" fmla="*/ 993 w 2135"/>
                <a:gd name="T17" fmla="*/ 365 h 1804"/>
                <a:gd name="T18" fmla="*/ 1196 w 2135"/>
                <a:gd name="T19" fmla="*/ 503 h 1804"/>
                <a:gd name="T20" fmla="*/ 1381 w 2135"/>
                <a:gd name="T21" fmla="*/ 653 h 1804"/>
                <a:gd name="T22" fmla="*/ 1555 w 2135"/>
                <a:gd name="T23" fmla="*/ 827 h 1804"/>
                <a:gd name="T24" fmla="*/ 1710 w 2135"/>
                <a:gd name="T25" fmla="*/ 1019 h 1804"/>
                <a:gd name="T26" fmla="*/ 1854 w 2135"/>
                <a:gd name="T27" fmla="*/ 1229 h 1804"/>
                <a:gd name="T28" fmla="*/ 1937 w 2135"/>
                <a:gd name="T29" fmla="*/ 1366 h 1804"/>
                <a:gd name="T30" fmla="*/ 2009 w 2135"/>
                <a:gd name="T31" fmla="*/ 1510 h 1804"/>
                <a:gd name="T32" fmla="*/ 2069 w 2135"/>
                <a:gd name="T33" fmla="*/ 1654 h 1804"/>
                <a:gd name="T34" fmla="*/ 2123 w 2135"/>
                <a:gd name="T35" fmla="*/ 1804 h 1804"/>
                <a:gd name="T36" fmla="*/ 2135 w 2135"/>
                <a:gd name="T37" fmla="*/ 1804 h 1804"/>
                <a:gd name="T38" fmla="*/ 2081 w 2135"/>
                <a:gd name="T39" fmla="*/ 1654 h 1804"/>
                <a:gd name="T40" fmla="*/ 2021 w 2135"/>
                <a:gd name="T41" fmla="*/ 1510 h 1804"/>
                <a:gd name="T42" fmla="*/ 1949 w 2135"/>
                <a:gd name="T43" fmla="*/ 1366 h 1804"/>
                <a:gd name="T44" fmla="*/ 1866 w 2135"/>
                <a:gd name="T45" fmla="*/ 1223 h 1804"/>
                <a:gd name="T46" fmla="*/ 1722 w 2135"/>
                <a:gd name="T47" fmla="*/ 1013 h 1804"/>
                <a:gd name="T48" fmla="*/ 1561 w 2135"/>
                <a:gd name="T49" fmla="*/ 821 h 1804"/>
                <a:gd name="T50" fmla="*/ 1387 w 2135"/>
                <a:gd name="T51" fmla="*/ 647 h 1804"/>
                <a:gd name="T52" fmla="*/ 1202 w 2135"/>
                <a:gd name="T53" fmla="*/ 491 h 1804"/>
                <a:gd name="T54" fmla="*/ 999 w 2135"/>
                <a:gd name="T55" fmla="*/ 353 h 1804"/>
                <a:gd name="T56" fmla="*/ 783 w 2135"/>
                <a:gd name="T57" fmla="*/ 239 h 1804"/>
                <a:gd name="T58" fmla="*/ 562 w 2135"/>
                <a:gd name="T59" fmla="*/ 138 h 1804"/>
                <a:gd name="T60" fmla="*/ 329 w 2135"/>
                <a:gd name="T61" fmla="*/ 66 h 1804"/>
                <a:gd name="T62" fmla="*/ 329 w 2135"/>
                <a:gd name="T63" fmla="*/ 66 h 1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hr-HR">
                <a:latin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>
                <a:gd name="T0" fmla="*/ 1854 w 1854"/>
                <a:gd name="T1" fmla="*/ 1858 h 1858"/>
                <a:gd name="T2" fmla="*/ 0 w 1854"/>
                <a:gd name="T3" fmla="*/ 1858 h 1858"/>
                <a:gd name="T4" fmla="*/ 0 w 1854"/>
                <a:gd name="T5" fmla="*/ 0 h 1858"/>
                <a:gd name="T6" fmla="*/ 1854 w 1854"/>
                <a:gd name="T7" fmla="*/ 1858 h 1858"/>
                <a:gd name="T8" fmla="*/ 1854 w 1854"/>
                <a:gd name="T9" fmla="*/ 1858 h 1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hr-HR">
                <a:latin typeface="Arial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>
                <a:gd name="T0" fmla="*/ 1640 w 1745"/>
                <a:gd name="T1" fmla="*/ 1377 h 1577"/>
                <a:gd name="T2" fmla="*/ 1692 w 1745"/>
                <a:gd name="T3" fmla="*/ 1479 h 1577"/>
                <a:gd name="T4" fmla="*/ 1732 w 1745"/>
                <a:gd name="T5" fmla="*/ 1577 h 1577"/>
                <a:gd name="T6" fmla="*/ 1745 w 1745"/>
                <a:gd name="T7" fmla="*/ 1577 h 1577"/>
                <a:gd name="T8" fmla="*/ 1703 w 1745"/>
                <a:gd name="T9" fmla="*/ 1469 h 1577"/>
                <a:gd name="T10" fmla="*/ 1649 w 1745"/>
                <a:gd name="T11" fmla="*/ 1367 h 1577"/>
                <a:gd name="T12" fmla="*/ 1535 w 1745"/>
                <a:gd name="T13" fmla="*/ 1157 h 1577"/>
                <a:gd name="T14" fmla="*/ 1395 w 1745"/>
                <a:gd name="T15" fmla="*/ 951 h 1577"/>
                <a:gd name="T16" fmla="*/ 1236 w 1745"/>
                <a:gd name="T17" fmla="*/ 756 h 1577"/>
                <a:gd name="T18" fmla="*/ 1061 w 1745"/>
                <a:gd name="T19" fmla="*/ 582 h 1577"/>
                <a:gd name="T20" fmla="*/ 876 w 1745"/>
                <a:gd name="T21" fmla="*/ 426 h 1577"/>
                <a:gd name="T22" fmla="*/ 672 w 1745"/>
                <a:gd name="T23" fmla="*/ 294 h 1577"/>
                <a:gd name="T24" fmla="*/ 455 w 1745"/>
                <a:gd name="T25" fmla="*/ 174 h 1577"/>
                <a:gd name="T26" fmla="*/ 234 w 1745"/>
                <a:gd name="T27" fmla="*/ 78 h 1577"/>
                <a:gd name="T28" fmla="*/ 0 w 1745"/>
                <a:gd name="T29" fmla="*/ 0 h 1577"/>
                <a:gd name="T30" fmla="*/ 0 w 1745"/>
                <a:gd name="T31" fmla="*/ 12 h 1577"/>
                <a:gd name="T32" fmla="*/ 222 w 1745"/>
                <a:gd name="T33" fmla="*/ 89 h 1577"/>
                <a:gd name="T34" fmla="*/ 446 w 1745"/>
                <a:gd name="T35" fmla="*/ 185 h 1577"/>
                <a:gd name="T36" fmla="*/ 662 w 1745"/>
                <a:gd name="T37" fmla="*/ 305 h 1577"/>
                <a:gd name="T38" fmla="*/ 866 w 1745"/>
                <a:gd name="T39" fmla="*/ 437 h 1577"/>
                <a:gd name="T40" fmla="*/ 1052 w 1745"/>
                <a:gd name="T41" fmla="*/ 593 h 1577"/>
                <a:gd name="T42" fmla="*/ 1226 w 1745"/>
                <a:gd name="T43" fmla="*/ 767 h 1577"/>
                <a:gd name="T44" fmla="*/ 1385 w 1745"/>
                <a:gd name="T45" fmla="*/ 960 h 1577"/>
                <a:gd name="T46" fmla="*/ 1526 w 1745"/>
                <a:gd name="T47" fmla="*/ 1167 h 1577"/>
                <a:gd name="T48" fmla="*/ 1640 w 1745"/>
                <a:gd name="T49" fmla="*/ 1377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hr-HR">
                <a:latin typeface="Arial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>
                <a:gd name="T0" fmla="*/ 0 w 1745"/>
                <a:gd name="T1" fmla="*/ 0 h 1768"/>
                <a:gd name="T2" fmla="*/ 0 w 1745"/>
                <a:gd name="T3" fmla="*/ 12 h 1768"/>
                <a:gd name="T4" fmla="*/ 210 w 1745"/>
                <a:gd name="T5" fmla="*/ 88 h 1768"/>
                <a:gd name="T6" fmla="*/ 426 w 1745"/>
                <a:gd name="T7" fmla="*/ 190 h 1768"/>
                <a:gd name="T8" fmla="*/ 630 w 1745"/>
                <a:gd name="T9" fmla="*/ 304 h 1768"/>
                <a:gd name="T10" fmla="*/ 818 w 1745"/>
                <a:gd name="T11" fmla="*/ 442 h 1768"/>
                <a:gd name="T12" fmla="*/ 998 w 1745"/>
                <a:gd name="T13" fmla="*/ 592 h 1768"/>
                <a:gd name="T14" fmla="*/ 1164 w 1745"/>
                <a:gd name="T15" fmla="*/ 766 h 1768"/>
                <a:gd name="T16" fmla="*/ 1310 w 1745"/>
                <a:gd name="T17" fmla="*/ 942 h 1768"/>
                <a:gd name="T18" fmla="*/ 1454 w 1745"/>
                <a:gd name="T19" fmla="*/ 1146 h 1768"/>
                <a:gd name="T20" fmla="*/ 1536 w 1745"/>
                <a:gd name="T21" fmla="*/ 1298 h 1768"/>
                <a:gd name="T22" fmla="*/ 1614 w 1745"/>
                <a:gd name="T23" fmla="*/ 1456 h 1768"/>
                <a:gd name="T24" fmla="*/ 1682 w 1745"/>
                <a:gd name="T25" fmla="*/ 1616 h 1768"/>
                <a:gd name="T26" fmla="*/ 1733 w 1745"/>
                <a:gd name="T27" fmla="*/ 1768 h 1768"/>
                <a:gd name="T28" fmla="*/ 1745 w 1745"/>
                <a:gd name="T29" fmla="*/ 1768 h 1768"/>
                <a:gd name="T30" fmla="*/ 1691 w 1745"/>
                <a:gd name="T31" fmla="*/ 1606 h 1768"/>
                <a:gd name="T32" fmla="*/ 1623 w 1745"/>
                <a:gd name="T33" fmla="*/ 1445 h 1768"/>
                <a:gd name="T34" fmla="*/ 1547 w 1745"/>
                <a:gd name="T35" fmla="*/ 1288 h 1768"/>
                <a:gd name="T36" fmla="*/ 1463 w 1745"/>
                <a:gd name="T37" fmla="*/ 1136 h 1768"/>
                <a:gd name="T38" fmla="*/ 1320 w 1745"/>
                <a:gd name="T39" fmla="*/ 932 h 1768"/>
                <a:gd name="T40" fmla="*/ 1173 w 1745"/>
                <a:gd name="T41" fmla="*/ 755 h 1768"/>
                <a:gd name="T42" fmla="*/ 1008 w 1745"/>
                <a:gd name="T43" fmla="*/ 581 h 1768"/>
                <a:gd name="T44" fmla="*/ 827 w 1745"/>
                <a:gd name="T45" fmla="*/ 431 h 1768"/>
                <a:gd name="T46" fmla="*/ 642 w 1745"/>
                <a:gd name="T47" fmla="*/ 293 h 1768"/>
                <a:gd name="T48" fmla="*/ 437 w 1745"/>
                <a:gd name="T49" fmla="*/ 179 h 1768"/>
                <a:gd name="T50" fmla="*/ 222 w 1745"/>
                <a:gd name="T51" fmla="*/ 78 h 1768"/>
                <a:gd name="T52" fmla="*/ 0 w 1745"/>
                <a:gd name="T53" fmla="*/ 0 h 1768"/>
                <a:gd name="T54" fmla="*/ 0 w 1745"/>
                <a:gd name="T55" fmla="*/ 0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hr-HR">
                <a:latin typeface="Arial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2561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hr-HR" altLang="sr-Latn-RS" noProof="0"/>
              <a:t>Click to edit Master title style</a:t>
            </a:r>
          </a:p>
        </p:txBody>
      </p:sp>
      <p:sp>
        <p:nvSpPr>
          <p:cNvPr id="2561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hr-HR" altLang="sr-Latn-RS" noProof="0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378A59-38AB-40F0-8466-35B77274651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663888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ED70FC-4400-4EA8-AC47-74185B8463C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456264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395743-CED7-4ACE-B4FB-2E76D6A6436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781230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8E296-8DC9-4A9D-AC8B-088454F0380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143894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D8DA6C-F8B9-4C04-B625-719CCD451E9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846459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396BE1-7408-4C99-B62A-25FFDD7A759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442870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132AC5-D74A-4CF4-BD05-15882026DDA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064524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251D03-CE8A-4856-B186-A68C42DB740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020545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1EAB3B-F694-406B-82CD-A0559AC2792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98517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774500-E30A-4A07-998E-6B3B8912F22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649370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AFB41F-A68A-42DA-A2A9-EF2D94B051B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57592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2457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>
                <a:gd name="T0" fmla="*/ 329 w 2135"/>
                <a:gd name="T1" fmla="*/ 66 h 1804"/>
                <a:gd name="T2" fmla="*/ 161 w 2135"/>
                <a:gd name="T3" fmla="*/ 30 h 1804"/>
                <a:gd name="T4" fmla="*/ 0 w 2135"/>
                <a:gd name="T5" fmla="*/ 0 h 1804"/>
                <a:gd name="T6" fmla="*/ 0 w 2135"/>
                <a:gd name="T7" fmla="*/ 12 h 1804"/>
                <a:gd name="T8" fmla="*/ 161 w 2135"/>
                <a:gd name="T9" fmla="*/ 42 h 1804"/>
                <a:gd name="T10" fmla="*/ 323 w 2135"/>
                <a:gd name="T11" fmla="*/ 78 h 1804"/>
                <a:gd name="T12" fmla="*/ 556 w 2135"/>
                <a:gd name="T13" fmla="*/ 150 h 1804"/>
                <a:gd name="T14" fmla="*/ 777 w 2135"/>
                <a:gd name="T15" fmla="*/ 245 h 1804"/>
                <a:gd name="T16" fmla="*/ 993 w 2135"/>
                <a:gd name="T17" fmla="*/ 365 h 1804"/>
                <a:gd name="T18" fmla="*/ 1196 w 2135"/>
                <a:gd name="T19" fmla="*/ 503 h 1804"/>
                <a:gd name="T20" fmla="*/ 1381 w 2135"/>
                <a:gd name="T21" fmla="*/ 653 h 1804"/>
                <a:gd name="T22" fmla="*/ 1555 w 2135"/>
                <a:gd name="T23" fmla="*/ 827 h 1804"/>
                <a:gd name="T24" fmla="*/ 1710 w 2135"/>
                <a:gd name="T25" fmla="*/ 1019 h 1804"/>
                <a:gd name="T26" fmla="*/ 1854 w 2135"/>
                <a:gd name="T27" fmla="*/ 1229 h 1804"/>
                <a:gd name="T28" fmla="*/ 1937 w 2135"/>
                <a:gd name="T29" fmla="*/ 1366 h 1804"/>
                <a:gd name="T30" fmla="*/ 2009 w 2135"/>
                <a:gd name="T31" fmla="*/ 1510 h 1804"/>
                <a:gd name="T32" fmla="*/ 2069 w 2135"/>
                <a:gd name="T33" fmla="*/ 1654 h 1804"/>
                <a:gd name="T34" fmla="*/ 2123 w 2135"/>
                <a:gd name="T35" fmla="*/ 1804 h 1804"/>
                <a:gd name="T36" fmla="*/ 2135 w 2135"/>
                <a:gd name="T37" fmla="*/ 1804 h 1804"/>
                <a:gd name="T38" fmla="*/ 2081 w 2135"/>
                <a:gd name="T39" fmla="*/ 1654 h 1804"/>
                <a:gd name="T40" fmla="*/ 2021 w 2135"/>
                <a:gd name="T41" fmla="*/ 1510 h 1804"/>
                <a:gd name="T42" fmla="*/ 1949 w 2135"/>
                <a:gd name="T43" fmla="*/ 1366 h 1804"/>
                <a:gd name="T44" fmla="*/ 1866 w 2135"/>
                <a:gd name="T45" fmla="*/ 1223 h 1804"/>
                <a:gd name="T46" fmla="*/ 1722 w 2135"/>
                <a:gd name="T47" fmla="*/ 1013 h 1804"/>
                <a:gd name="T48" fmla="*/ 1561 w 2135"/>
                <a:gd name="T49" fmla="*/ 821 h 1804"/>
                <a:gd name="T50" fmla="*/ 1387 w 2135"/>
                <a:gd name="T51" fmla="*/ 647 h 1804"/>
                <a:gd name="T52" fmla="*/ 1202 w 2135"/>
                <a:gd name="T53" fmla="*/ 491 h 1804"/>
                <a:gd name="T54" fmla="*/ 999 w 2135"/>
                <a:gd name="T55" fmla="*/ 353 h 1804"/>
                <a:gd name="T56" fmla="*/ 783 w 2135"/>
                <a:gd name="T57" fmla="*/ 239 h 1804"/>
                <a:gd name="T58" fmla="*/ 562 w 2135"/>
                <a:gd name="T59" fmla="*/ 138 h 1804"/>
                <a:gd name="T60" fmla="*/ 329 w 2135"/>
                <a:gd name="T61" fmla="*/ 66 h 1804"/>
                <a:gd name="T62" fmla="*/ 329 w 2135"/>
                <a:gd name="T63" fmla="*/ 66 h 1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hr-HR">
                <a:latin typeface="Arial" charset="0"/>
              </a:endParaRPr>
            </a:p>
          </p:txBody>
        </p:sp>
        <p:sp>
          <p:nvSpPr>
            <p:cNvPr id="2458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>
                <a:gd name="T0" fmla="*/ 1854 w 1854"/>
                <a:gd name="T1" fmla="*/ 1858 h 1858"/>
                <a:gd name="T2" fmla="*/ 0 w 1854"/>
                <a:gd name="T3" fmla="*/ 1858 h 1858"/>
                <a:gd name="T4" fmla="*/ 0 w 1854"/>
                <a:gd name="T5" fmla="*/ 0 h 1858"/>
                <a:gd name="T6" fmla="*/ 1854 w 1854"/>
                <a:gd name="T7" fmla="*/ 1858 h 1858"/>
                <a:gd name="T8" fmla="*/ 1854 w 1854"/>
                <a:gd name="T9" fmla="*/ 1858 h 1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hr-HR">
                <a:latin typeface="Arial" charset="0"/>
              </a:endParaRPr>
            </a:p>
          </p:txBody>
        </p:sp>
        <p:sp>
          <p:nvSpPr>
            <p:cNvPr id="2458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>
                <a:gd name="T0" fmla="*/ 1640 w 1745"/>
                <a:gd name="T1" fmla="*/ 1377 h 1577"/>
                <a:gd name="T2" fmla="*/ 1692 w 1745"/>
                <a:gd name="T3" fmla="*/ 1479 h 1577"/>
                <a:gd name="T4" fmla="*/ 1732 w 1745"/>
                <a:gd name="T5" fmla="*/ 1577 h 1577"/>
                <a:gd name="T6" fmla="*/ 1745 w 1745"/>
                <a:gd name="T7" fmla="*/ 1577 h 1577"/>
                <a:gd name="T8" fmla="*/ 1703 w 1745"/>
                <a:gd name="T9" fmla="*/ 1469 h 1577"/>
                <a:gd name="T10" fmla="*/ 1649 w 1745"/>
                <a:gd name="T11" fmla="*/ 1367 h 1577"/>
                <a:gd name="T12" fmla="*/ 1535 w 1745"/>
                <a:gd name="T13" fmla="*/ 1157 h 1577"/>
                <a:gd name="T14" fmla="*/ 1395 w 1745"/>
                <a:gd name="T15" fmla="*/ 951 h 1577"/>
                <a:gd name="T16" fmla="*/ 1236 w 1745"/>
                <a:gd name="T17" fmla="*/ 756 h 1577"/>
                <a:gd name="T18" fmla="*/ 1061 w 1745"/>
                <a:gd name="T19" fmla="*/ 582 h 1577"/>
                <a:gd name="T20" fmla="*/ 876 w 1745"/>
                <a:gd name="T21" fmla="*/ 426 h 1577"/>
                <a:gd name="T22" fmla="*/ 672 w 1745"/>
                <a:gd name="T23" fmla="*/ 294 h 1577"/>
                <a:gd name="T24" fmla="*/ 455 w 1745"/>
                <a:gd name="T25" fmla="*/ 174 h 1577"/>
                <a:gd name="T26" fmla="*/ 234 w 1745"/>
                <a:gd name="T27" fmla="*/ 78 h 1577"/>
                <a:gd name="T28" fmla="*/ 0 w 1745"/>
                <a:gd name="T29" fmla="*/ 0 h 1577"/>
                <a:gd name="T30" fmla="*/ 0 w 1745"/>
                <a:gd name="T31" fmla="*/ 12 h 1577"/>
                <a:gd name="T32" fmla="*/ 222 w 1745"/>
                <a:gd name="T33" fmla="*/ 89 h 1577"/>
                <a:gd name="T34" fmla="*/ 446 w 1745"/>
                <a:gd name="T35" fmla="*/ 185 h 1577"/>
                <a:gd name="T36" fmla="*/ 662 w 1745"/>
                <a:gd name="T37" fmla="*/ 305 h 1577"/>
                <a:gd name="T38" fmla="*/ 866 w 1745"/>
                <a:gd name="T39" fmla="*/ 437 h 1577"/>
                <a:gd name="T40" fmla="*/ 1052 w 1745"/>
                <a:gd name="T41" fmla="*/ 593 h 1577"/>
                <a:gd name="T42" fmla="*/ 1226 w 1745"/>
                <a:gd name="T43" fmla="*/ 767 h 1577"/>
                <a:gd name="T44" fmla="*/ 1385 w 1745"/>
                <a:gd name="T45" fmla="*/ 960 h 1577"/>
                <a:gd name="T46" fmla="*/ 1526 w 1745"/>
                <a:gd name="T47" fmla="*/ 1167 h 1577"/>
                <a:gd name="T48" fmla="*/ 1640 w 1745"/>
                <a:gd name="T49" fmla="*/ 1377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hr-HR">
                <a:latin typeface="Arial" charset="0"/>
              </a:endParaRPr>
            </a:p>
          </p:txBody>
        </p:sp>
        <p:sp>
          <p:nvSpPr>
            <p:cNvPr id="2458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>
                <a:gd name="T0" fmla="*/ 0 w 1745"/>
                <a:gd name="T1" fmla="*/ 0 h 1768"/>
                <a:gd name="T2" fmla="*/ 0 w 1745"/>
                <a:gd name="T3" fmla="*/ 12 h 1768"/>
                <a:gd name="T4" fmla="*/ 210 w 1745"/>
                <a:gd name="T5" fmla="*/ 88 h 1768"/>
                <a:gd name="T6" fmla="*/ 426 w 1745"/>
                <a:gd name="T7" fmla="*/ 190 h 1768"/>
                <a:gd name="T8" fmla="*/ 630 w 1745"/>
                <a:gd name="T9" fmla="*/ 304 h 1768"/>
                <a:gd name="T10" fmla="*/ 818 w 1745"/>
                <a:gd name="T11" fmla="*/ 442 h 1768"/>
                <a:gd name="T12" fmla="*/ 998 w 1745"/>
                <a:gd name="T13" fmla="*/ 592 h 1768"/>
                <a:gd name="T14" fmla="*/ 1164 w 1745"/>
                <a:gd name="T15" fmla="*/ 766 h 1768"/>
                <a:gd name="T16" fmla="*/ 1310 w 1745"/>
                <a:gd name="T17" fmla="*/ 942 h 1768"/>
                <a:gd name="T18" fmla="*/ 1454 w 1745"/>
                <a:gd name="T19" fmla="*/ 1146 h 1768"/>
                <a:gd name="T20" fmla="*/ 1536 w 1745"/>
                <a:gd name="T21" fmla="*/ 1298 h 1768"/>
                <a:gd name="T22" fmla="*/ 1614 w 1745"/>
                <a:gd name="T23" fmla="*/ 1456 h 1768"/>
                <a:gd name="T24" fmla="*/ 1682 w 1745"/>
                <a:gd name="T25" fmla="*/ 1616 h 1768"/>
                <a:gd name="T26" fmla="*/ 1733 w 1745"/>
                <a:gd name="T27" fmla="*/ 1768 h 1768"/>
                <a:gd name="T28" fmla="*/ 1745 w 1745"/>
                <a:gd name="T29" fmla="*/ 1768 h 1768"/>
                <a:gd name="T30" fmla="*/ 1691 w 1745"/>
                <a:gd name="T31" fmla="*/ 1606 h 1768"/>
                <a:gd name="T32" fmla="*/ 1623 w 1745"/>
                <a:gd name="T33" fmla="*/ 1445 h 1768"/>
                <a:gd name="T34" fmla="*/ 1547 w 1745"/>
                <a:gd name="T35" fmla="*/ 1288 h 1768"/>
                <a:gd name="T36" fmla="*/ 1463 w 1745"/>
                <a:gd name="T37" fmla="*/ 1136 h 1768"/>
                <a:gd name="T38" fmla="*/ 1320 w 1745"/>
                <a:gd name="T39" fmla="*/ 932 h 1768"/>
                <a:gd name="T40" fmla="*/ 1173 w 1745"/>
                <a:gd name="T41" fmla="*/ 755 h 1768"/>
                <a:gd name="T42" fmla="*/ 1008 w 1745"/>
                <a:gd name="T43" fmla="*/ 581 h 1768"/>
                <a:gd name="T44" fmla="*/ 827 w 1745"/>
                <a:gd name="T45" fmla="*/ 431 h 1768"/>
                <a:gd name="T46" fmla="*/ 642 w 1745"/>
                <a:gd name="T47" fmla="*/ 293 h 1768"/>
                <a:gd name="T48" fmla="*/ 437 w 1745"/>
                <a:gd name="T49" fmla="*/ 179 h 1768"/>
                <a:gd name="T50" fmla="*/ 222 w 1745"/>
                <a:gd name="T51" fmla="*/ 78 h 1768"/>
                <a:gd name="T52" fmla="*/ 0 w 1745"/>
                <a:gd name="T53" fmla="*/ 0 h 1768"/>
                <a:gd name="T54" fmla="*/ 0 w 1745"/>
                <a:gd name="T55" fmla="*/ 0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hr-HR">
                <a:latin typeface="Arial" charset="0"/>
              </a:endParaRPr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37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38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2458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Click to edit Master title style</a:t>
            </a:r>
          </a:p>
        </p:txBody>
      </p:sp>
      <p:sp>
        <p:nvSpPr>
          <p:cNvPr id="2458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Click to edit Master text styles</a:t>
            </a:r>
          </a:p>
          <a:p>
            <a:pPr lvl="1"/>
            <a:r>
              <a:rPr lang="hr-HR" altLang="sr-Latn-RS"/>
              <a:t>Second level</a:t>
            </a:r>
          </a:p>
          <a:p>
            <a:pPr lvl="2"/>
            <a:r>
              <a:rPr lang="hr-HR" altLang="sr-Latn-RS"/>
              <a:t>Third level</a:t>
            </a:r>
          </a:p>
          <a:p>
            <a:pPr lvl="3"/>
            <a:r>
              <a:rPr lang="hr-HR" altLang="sr-Latn-RS"/>
              <a:t>Fourth level</a:t>
            </a:r>
          </a:p>
          <a:p>
            <a:pPr lvl="4"/>
            <a:r>
              <a:rPr lang="hr-HR" altLang="sr-Latn-RS"/>
              <a:t>Fifth level</a:t>
            </a:r>
          </a:p>
        </p:txBody>
      </p:sp>
      <p:sp>
        <p:nvSpPr>
          <p:cNvPr id="2458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2458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2459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E0B97E93-904B-430F-B1C8-C4FD9C8DE6F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8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ntonija-horvatek.from.hr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89150"/>
            <a:ext cx="7772400" cy="1555750"/>
          </a:xfrm>
        </p:spPr>
        <p:txBody>
          <a:bodyPr/>
          <a:lstStyle/>
          <a:p>
            <a:pPr eaLnBrk="1" hangingPunct="1">
              <a:defRPr/>
            </a:pPr>
            <a:r>
              <a:rPr lang="hr-HR" altLang="sr-Latn-RS">
                <a:solidFill>
                  <a:srgbClr val="FFFF00"/>
                </a:solidFill>
              </a:rPr>
              <a:t>Metoda supstitucije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766763"/>
          </a:xfrm>
        </p:spPr>
        <p:txBody>
          <a:bodyPr/>
          <a:lstStyle/>
          <a:p>
            <a:pPr eaLnBrk="1" hangingPunct="1">
              <a:defRPr/>
            </a:pPr>
            <a:r>
              <a:rPr lang="hr-HR" altLang="sr-Latn-RS" dirty="0">
                <a:solidFill>
                  <a:srgbClr val="FFFF00"/>
                </a:solidFill>
              </a:rPr>
              <a:t>2. d</a:t>
            </a:r>
            <a:r>
              <a:rPr lang="en-US" altLang="sr-Latn-RS" dirty="0">
                <a:solidFill>
                  <a:srgbClr val="FFFF00"/>
                </a:solidFill>
              </a:rPr>
              <a:t>e</a:t>
            </a:r>
            <a:r>
              <a:rPr lang="hr-HR" altLang="sr-Latn-RS" dirty="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1331913" y="4987925"/>
            <a:ext cx="6624637" cy="601663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algn="ctr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1pPr>
            <a:lvl2pPr algn="ctr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2pPr>
            <a:lvl3pPr algn="ctr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3pPr>
            <a:lvl4pPr algn="ctr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4pPr>
            <a:lvl5pPr algn="ctr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hr-HR" altLang="sr-Latn-RS" sz="2800" dirty="0"/>
              <a:t>(izražavamo x iz druge jedna</a:t>
            </a:r>
            <a:r>
              <a:rPr lang="sr-Latn-RS" altLang="sr-Latn-RS" sz="2800" dirty="0"/>
              <a:t>čine </a:t>
            </a:r>
            <a:r>
              <a:rPr lang="hr-HR" altLang="sr-Latn-RS" sz="2800" dirty="0"/>
              <a:t>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2" grpId="0" build="p"/>
      <p:bldP spid="205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5165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 u="sng" dirty="0">
                <a:latin typeface="Comic Sans MS" panose="030F0702030302020204" pitchFamily="66" charset="0"/>
              </a:rPr>
              <a:t>Primer 2.</a:t>
            </a:r>
            <a:r>
              <a:rPr lang="hr-HR" altLang="en-US" sz="2000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70659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670407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 dirty="0">
                <a:latin typeface="Comic Sans MS" panose="030F0702030302020204" pitchFamily="66" charset="0"/>
              </a:rPr>
              <a:t>Sledeće sisteme  reši sam na papiru, a tek onda klikni</a:t>
            </a:r>
          </a:p>
          <a:p>
            <a:pPr eaLnBrk="1" hangingPunct="1"/>
            <a:r>
              <a:rPr lang="hr-HR" altLang="en-US" sz="2000" dirty="0">
                <a:latin typeface="Comic Sans MS" panose="030F0702030302020204" pitchFamily="66" charset="0"/>
              </a:rPr>
              <a:t>da ti se i ovde prikaže postupak:</a:t>
            </a:r>
          </a:p>
        </p:txBody>
      </p:sp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539750" y="1095375"/>
            <a:ext cx="4079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a)</a:t>
            </a:r>
          </a:p>
        </p:txBody>
      </p:sp>
      <p:sp>
        <p:nvSpPr>
          <p:cNvPr id="70661" name="Text Box 5"/>
          <p:cNvSpPr txBox="1">
            <a:spLocks noChangeArrowheads="1"/>
          </p:cNvSpPr>
          <p:nvPr/>
        </p:nvSpPr>
        <p:spPr bwMode="auto">
          <a:xfrm>
            <a:off x="1139825" y="1114425"/>
            <a:ext cx="16097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1349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1349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1349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1349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1349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49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49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49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49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  x - y = -1</a:t>
            </a:r>
          </a:p>
          <a:p>
            <a:pPr eaLnBrk="1" hangingPunct="1"/>
            <a:r>
              <a:rPr lang="hr-HR" altLang="en-US" sz="2000" u="sng">
                <a:latin typeface="Comic Sans MS" panose="030F0702030302020204" pitchFamily="66" charset="0"/>
              </a:rPr>
              <a:t>-x - 3y = 9	 </a:t>
            </a:r>
          </a:p>
        </p:txBody>
      </p:sp>
      <p:grpSp>
        <p:nvGrpSpPr>
          <p:cNvPr id="2" name="Group 68"/>
          <p:cNvGrpSpPr>
            <a:grpSpLocks/>
          </p:cNvGrpSpPr>
          <p:nvPr/>
        </p:nvGrpSpPr>
        <p:grpSpPr bwMode="auto">
          <a:xfrm>
            <a:off x="3322638" y="1125538"/>
            <a:ext cx="2497137" cy="396875"/>
            <a:chOff x="2093" y="709"/>
            <a:chExt cx="1573" cy="250"/>
          </a:xfrm>
        </p:grpSpPr>
        <p:grpSp>
          <p:nvGrpSpPr>
            <p:cNvPr id="12314" name="Group 6"/>
            <p:cNvGrpSpPr>
              <a:grpSpLocks/>
            </p:cNvGrpSpPr>
            <p:nvPr/>
          </p:nvGrpSpPr>
          <p:grpSpPr bwMode="auto">
            <a:xfrm>
              <a:off x="2093" y="799"/>
              <a:ext cx="197" cy="61"/>
              <a:chOff x="1927" y="648"/>
              <a:chExt cx="242" cy="75"/>
            </a:xfrm>
          </p:grpSpPr>
          <p:sp>
            <p:nvSpPr>
              <p:cNvPr id="12319" name="Line 7"/>
              <p:cNvSpPr>
                <a:spLocks noChangeShapeType="1"/>
              </p:cNvSpPr>
              <p:nvPr/>
            </p:nvSpPr>
            <p:spPr bwMode="auto">
              <a:xfrm>
                <a:off x="1927" y="663"/>
                <a:ext cx="18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0" name="Line 8"/>
              <p:cNvSpPr>
                <a:spLocks noChangeShapeType="1"/>
              </p:cNvSpPr>
              <p:nvPr/>
            </p:nvSpPr>
            <p:spPr bwMode="auto">
              <a:xfrm>
                <a:off x="1927" y="709"/>
                <a:ext cx="18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1" name="Line 9"/>
              <p:cNvSpPr>
                <a:spLocks noChangeShapeType="1"/>
              </p:cNvSpPr>
              <p:nvPr/>
            </p:nvSpPr>
            <p:spPr bwMode="auto">
              <a:xfrm rot="2340000">
                <a:off x="2043" y="648"/>
                <a:ext cx="12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2" name="Line 10"/>
              <p:cNvSpPr>
                <a:spLocks noChangeShapeType="1"/>
              </p:cNvSpPr>
              <p:nvPr/>
            </p:nvSpPr>
            <p:spPr bwMode="auto">
              <a:xfrm rot="19200000" flipV="1">
                <a:off x="2044" y="723"/>
                <a:ext cx="12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315" name="Text Box 19"/>
            <p:cNvSpPr txBox="1">
              <a:spLocks noChangeArrowheads="1"/>
            </p:cNvSpPr>
            <p:nvPr/>
          </p:nvSpPr>
          <p:spPr bwMode="auto">
            <a:xfrm>
              <a:off x="2771" y="709"/>
              <a:ext cx="21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</a:rPr>
                <a:t>x</a:t>
              </a:r>
            </a:p>
          </p:txBody>
        </p:sp>
        <p:sp>
          <p:nvSpPr>
            <p:cNvPr id="12316" name="Text Box 20"/>
            <p:cNvSpPr txBox="1">
              <a:spLocks noChangeArrowheads="1"/>
            </p:cNvSpPr>
            <p:nvPr/>
          </p:nvSpPr>
          <p:spPr bwMode="auto">
            <a:xfrm>
              <a:off x="2954" y="709"/>
              <a:ext cx="19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</a:rPr>
                <a:t>=</a:t>
              </a:r>
            </a:p>
          </p:txBody>
        </p:sp>
        <p:sp>
          <p:nvSpPr>
            <p:cNvPr id="12317" name="Text Box 21"/>
            <p:cNvSpPr txBox="1">
              <a:spLocks noChangeArrowheads="1"/>
            </p:cNvSpPr>
            <p:nvPr/>
          </p:nvSpPr>
          <p:spPr bwMode="auto">
            <a:xfrm>
              <a:off x="3119" y="709"/>
              <a:ext cx="25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</a:rPr>
                <a:t>-1</a:t>
              </a:r>
            </a:p>
          </p:txBody>
        </p:sp>
        <p:sp>
          <p:nvSpPr>
            <p:cNvPr id="12318" name="Text Box 22"/>
            <p:cNvSpPr txBox="1">
              <a:spLocks noChangeArrowheads="1"/>
            </p:cNvSpPr>
            <p:nvPr/>
          </p:nvSpPr>
          <p:spPr bwMode="auto">
            <a:xfrm>
              <a:off x="3342" y="709"/>
              <a:ext cx="32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</a:rPr>
                <a:t>+ y</a:t>
              </a:r>
            </a:p>
          </p:txBody>
        </p:sp>
      </p:grpSp>
      <p:sp>
        <p:nvSpPr>
          <p:cNvPr id="70681" name="Text Box 25"/>
          <p:cNvSpPr txBox="1">
            <a:spLocks noChangeArrowheads="1"/>
          </p:cNvSpPr>
          <p:nvPr/>
        </p:nvSpPr>
        <p:spPr bwMode="auto">
          <a:xfrm>
            <a:off x="1187450" y="1887538"/>
            <a:ext cx="2165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- (-1 + y) - 3y = 9</a:t>
            </a:r>
          </a:p>
        </p:txBody>
      </p:sp>
      <p:grpSp>
        <p:nvGrpSpPr>
          <p:cNvPr id="4" name="Group 69"/>
          <p:cNvGrpSpPr>
            <a:grpSpLocks/>
          </p:cNvGrpSpPr>
          <p:nvPr/>
        </p:nvGrpSpPr>
        <p:grpSpPr bwMode="auto">
          <a:xfrm>
            <a:off x="1258888" y="2319338"/>
            <a:ext cx="2881312" cy="1901825"/>
            <a:chOff x="793" y="1298"/>
            <a:chExt cx="1815" cy="1198"/>
          </a:xfrm>
        </p:grpSpPr>
        <p:sp>
          <p:nvSpPr>
            <p:cNvPr id="12305" name="Text Box 32"/>
            <p:cNvSpPr txBox="1">
              <a:spLocks noChangeArrowheads="1"/>
            </p:cNvSpPr>
            <p:nvPr/>
          </p:nvSpPr>
          <p:spPr bwMode="auto">
            <a:xfrm>
              <a:off x="793" y="1298"/>
              <a:ext cx="105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  <a:cs typeface="Times New Roman" panose="02020603050405020304" pitchFamily="18" charset="0"/>
                </a:rPr>
                <a:t>1 - y - 3y = 9</a:t>
              </a:r>
              <a:endParaRPr lang="en-US" altLang="en-US" sz="2000">
                <a:latin typeface="Comic Sans MS" panose="030F0702030302020204" pitchFamily="66" charset="0"/>
                <a:cs typeface="Times New Roman" panose="02020603050405020304" pitchFamily="18" charset="0"/>
              </a:endParaRPr>
            </a:p>
          </p:txBody>
        </p:sp>
        <p:sp>
          <p:nvSpPr>
            <p:cNvPr id="12306" name="Text Box 39"/>
            <p:cNvSpPr txBox="1">
              <a:spLocks noChangeArrowheads="1"/>
            </p:cNvSpPr>
            <p:nvPr/>
          </p:nvSpPr>
          <p:spPr bwMode="auto">
            <a:xfrm>
              <a:off x="930" y="1592"/>
              <a:ext cx="116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  <a:cs typeface="Times New Roman" panose="02020603050405020304" pitchFamily="18" charset="0"/>
                </a:rPr>
                <a:t>- y - 3y = 9 - 1</a:t>
              </a:r>
              <a:endParaRPr lang="en-US" altLang="en-US" sz="2000">
                <a:latin typeface="Comic Sans MS" panose="030F0702030302020204" pitchFamily="66" charset="0"/>
                <a:cs typeface="Times New Roman" panose="02020603050405020304" pitchFamily="18" charset="0"/>
              </a:endParaRPr>
            </a:p>
          </p:txBody>
        </p:sp>
        <p:sp>
          <p:nvSpPr>
            <p:cNvPr id="12307" name="Text Box 44"/>
            <p:cNvSpPr txBox="1">
              <a:spLocks noChangeArrowheads="1"/>
            </p:cNvSpPr>
            <p:nvPr/>
          </p:nvSpPr>
          <p:spPr bwMode="auto">
            <a:xfrm>
              <a:off x="1194" y="1888"/>
              <a:ext cx="6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  <a:cs typeface="Times New Roman" panose="02020603050405020304" pitchFamily="18" charset="0"/>
                </a:rPr>
                <a:t>- 4y = 8</a:t>
              </a:r>
              <a:endParaRPr lang="en-US" altLang="en-US" sz="2000">
                <a:latin typeface="Comic Sans MS" panose="030F0702030302020204" pitchFamily="66" charset="0"/>
                <a:cs typeface="Times New Roman" panose="02020603050405020304" pitchFamily="18" charset="0"/>
              </a:endParaRPr>
            </a:p>
          </p:txBody>
        </p:sp>
        <p:sp>
          <p:nvSpPr>
            <p:cNvPr id="12308" name="Text Box 47"/>
            <p:cNvSpPr txBox="1">
              <a:spLocks noChangeArrowheads="1"/>
            </p:cNvSpPr>
            <p:nvPr/>
          </p:nvSpPr>
          <p:spPr bwMode="auto">
            <a:xfrm>
              <a:off x="2113" y="1888"/>
              <a:ext cx="4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  <a:cs typeface="Times New Roman" panose="02020603050405020304" pitchFamily="18" charset="0"/>
                </a:rPr>
                <a:t>: (-4)</a:t>
              </a:r>
              <a:endParaRPr lang="en-US" altLang="en-US" sz="2000">
                <a:latin typeface="Comic Sans MS" panose="030F0702030302020204" pitchFamily="66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2309" name="Group 67"/>
            <p:cNvGrpSpPr>
              <a:grpSpLocks/>
            </p:cNvGrpSpPr>
            <p:nvPr/>
          </p:nvGrpSpPr>
          <p:grpSpPr bwMode="auto">
            <a:xfrm>
              <a:off x="1397" y="2228"/>
              <a:ext cx="647" cy="250"/>
              <a:chOff x="1550" y="2228"/>
              <a:chExt cx="647" cy="250"/>
            </a:xfrm>
          </p:grpSpPr>
          <p:sp>
            <p:nvSpPr>
              <p:cNvPr id="12312" name="Text Box 48"/>
              <p:cNvSpPr txBox="1">
                <a:spLocks noChangeArrowheads="1"/>
              </p:cNvSpPr>
              <p:nvPr/>
            </p:nvSpPr>
            <p:spPr bwMode="auto">
              <a:xfrm>
                <a:off x="1550" y="2228"/>
                <a:ext cx="377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hr-HR" altLang="en-US" sz="2000">
                    <a:latin typeface="Comic Sans MS" panose="030F0702030302020204" pitchFamily="66" charset="0"/>
                    <a:cs typeface="Times New Roman" panose="02020603050405020304" pitchFamily="18" charset="0"/>
                  </a:rPr>
                  <a:t>y  =</a:t>
                </a:r>
                <a:endParaRPr lang="en-US" altLang="en-US" sz="2000">
                  <a:latin typeface="Comic Sans MS" panose="030F0702030302020204" pitchFamily="66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313" name="Text Box 49"/>
              <p:cNvSpPr txBox="1">
                <a:spLocks noChangeArrowheads="1"/>
              </p:cNvSpPr>
              <p:nvPr/>
            </p:nvSpPr>
            <p:spPr bwMode="auto">
              <a:xfrm>
                <a:off x="1916" y="2228"/>
                <a:ext cx="28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hr-HR" altLang="en-US" sz="2000">
                    <a:latin typeface="Comic Sans MS" panose="030F0702030302020204" pitchFamily="66" charset="0"/>
                    <a:cs typeface="Times New Roman" panose="02020603050405020304" pitchFamily="18" charset="0"/>
                  </a:rPr>
                  <a:t>-2</a:t>
                </a:r>
                <a:endParaRPr lang="en-US" altLang="en-US" sz="2000">
                  <a:latin typeface="Comic Sans MS" panose="030F0702030302020204" pitchFamily="66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2310" name="Rectangle 50"/>
            <p:cNvSpPr>
              <a:spLocks noChangeArrowheads="1"/>
            </p:cNvSpPr>
            <p:nvPr/>
          </p:nvSpPr>
          <p:spPr bwMode="auto">
            <a:xfrm>
              <a:off x="1384" y="2224"/>
              <a:ext cx="680" cy="27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11" name="Line 51"/>
            <p:cNvSpPr>
              <a:spLocks noChangeShapeType="1"/>
            </p:cNvSpPr>
            <p:nvPr/>
          </p:nvSpPr>
          <p:spPr bwMode="auto">
            <a:xfrm flipH="1">
              <a:off x="2064" y="1842"/>
              <a:ext cx="91" cy="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70"/>
          <p:cNvGrpSpPr>
            <a:grpSpLocks/>
          </p:cNvGrpSpPr>
          <p:nvPr/>
        </p:nvGrpSpPr>
        <p:grpSpPr bwMode="auto">
          <a:xfrm>
            <a:off x="4303713" y="1593850"/>
            <a:ext cx="1631950" cy="1289050"/>
            <a:chOff x="2711" y="1004"/>
            <a:chExt cx="1028" cy="812"/>
          </a:xfrm>
        </p:grpSpPr>
        <p:sp>
          <p:nvSpPr>
            <p:cNvPr id="12301" name="Text Box 52"/>
            <p:cNvSpPr txBox="1">
              <a:spLocks noChangeArrowheads="1"/>
            </p:cNvSpPr>
            <p:nvPr/>
          </p:nvSpPr>
          <p:spPr bwMode="auto">
            <a:xfrm>
              <a:off x="2756" y="1004"/>
              <a:ext cx="98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</a:rPr>
                <a:t>x = -1 + (-2)</a:t>
              </a:r>
            </a:p>
          </p:txBody>
        </p:sp>
        <p:sp>
          <p:nvSpPr>
            <p:cNvPr id="12302" name="Text Box 59"/>
            <p:cNvSpPr txBox="1">
              <a:spLocks noChangeArrowheads="1"/>
            </p:cNvSpPr>
            <p:nvPr/>
          </p:nvSpPr>
          <p:spPr bwMode="auto">
            <a:xfrm>
              <a:off x="2756" y="1276"/>
              <a:ext cx="7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</a:rPr>
                <a:t>x = -1 - 2</a:t>
              </a:r>
            </a:p>
          </p:txBody>
        </p:sp>
        <p:sp>
          <p:nvSpPr>
            <p:cNvPr id="12303" name="Text Box 62"/>
            <p:cNvSpPr txBox="1">
              <a:spLocks noChangeArrowheads="1"/>
            </p:cNvSpPr>
            <p:nvPr/>
          </p:nvSpPr>
          <p:spPr bwMode="auto">
            <a:xfrm>
              <a:off x="2781" y="1548"/>
              <a:ext cx="55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</a:rPr>
                <a:t>x = -3</a:t>
              </a:r>
            </a:p>
          </p:txBody>
        </p:sp>
        <p:sp>
          <p:nvSpPr>
            <p:cNvPr id="12304" name="Rectangle 64"/>
            <p:cNvSpPr>
              <a:spLocks noChangeArrowheads="1"/>
            </p:cNvSpPr>
            <p:nvPr/>
          </p:nvSpPr>
          <p:spPr bwMode="auto">
            <a:xfrm>
              <a:off x="2711" y="1544"/>
              <a:ext cx="680" cy="27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7" name="Group 71"/>
          <p:cNvGrpSpPr>
            <a:grpSpLocks/>
          </p:cNvGrpSpPr>
          <p:nvPr/>
        </p:nvGrpSpPr>
        <p:grpSpPr bwMode="auto">
          <a:xfrm>
            <a:off x="5508625" y="3357563"/>
            <a:ext cx="1625600" cy="396875"/>
            <a:chOff x="3470" y="2115"/>
            <a:chExt cx="1024" cy="250"/>
          </a:xfrm>
        </p:grpSpPr>
        <p:sp>
          <p:nvSpPr>
            <p:cNvPr id="12299" name="Text Box 65"/>
            <p:cNvSpPr txBox="1">
              <a:spLocks noChangeArrowheads="1"/>
            </p:cNvSpPr>
            <p:nvPr/>
          </p:nvSpPr>
          <p:spPr bwMode="auto">
            <a:xfrm>
              <a:off x="3470" y="2115"/>
              <a:ext cx="37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</a:rPr>
                <a:t>Rj. </a:t>
              </a:r>
            </a:p>
          </p:txBody>
        </p:sp>
        <p:sp>
          <p:nvSpPr>
            <p:cNvPr id="12300" name="Text Box 66"/>
            <p:cNvSpPr txBox="1">
              <a:spLocks noChangeArrowheads="1"/>
            </p:cNvSpPr>
            <p:nvPr/>
          </p:nvSpPr>
          <p:spPr bwMode="auto">
            <a:xfrm>
              <a:off x="3742" y="2115"/>
              <a:ext cx="75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</a:rPr>
                <a:t>( -3, -2 )</a:t>
              </a:r>
            </a:p>
          </p:txBody>
        </p:sp>
      </p:grpSp>
    </p:spTree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70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70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1000"/>
                                        <p:tgtEl>
                                          <p:spTgt spid="70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/>
      <p:bldP spid="70659" grpId="0"/>
      <p:bldP spid="70660" grpId="0"/>
      <p:bldP spid="70661" grpId="0"/>
      <p:bldP spid="7068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5165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 u="sng" dirty="0">
                <a:latin typeface="Comic Sans MS" panose="030F0702030302020204" pitchFamily="66" charset="0"/>
              </a:rPr>
              <a:t>Primer 2.</a:t>
            </a:r>
            <a:r>
              <a:rPr lang="hr-HR" altLang="en-US" sz="2000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670407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 dirty="0">
                <a:latin typeface="Comic Sans MS" panose="030F0702030302020204" pitchFamily="66" charset="0"/>
              </a:rPr>
              <a:t>Sledeće sisteme  reši sam na papiru, a tek onda klikni</a:t>
            </a:r>
          </a:p>
          <a:p>
            <a:pPr eaLnBrk="1" hangingPunct="1"/>
            <a:r>
              <a:rPr lang="hr-HR" altLang="en-US" sz="2000" dirty="0">
                <a:latin typeface="Comic Sans MS" panose="030F0702030302020204" pitchFamily="66" charset="0"/>
              </a:rPr>
              <a:t>da ti se i ovde prikaže postupak:</a:t>
            </a:r>
          </a:p>
        </p:txBody>
      </p:sp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539750" y="1095375"/>
            <a:ext cx="428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b)</a:t>
            </a:r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1139825" y="1114425"/>
            <a:ext cx="1703388" cy="1019175"/>
            <a:chOff x="718" y="702"/>
            <a:chExt cx="1073" cy="642"/>
          </a:xfrm>
        </p:grpSpPr>
        <p:sp>
          <p:nvSpPr>
            <p:cNvPr id="13391" name="Text Box 5"/>
            <p:cNvSpPr txBox="1">
              <a:spLocks noChangeArrowheads="1"/>
            </p:cNvSpPr>
            <p:nvPr/>
          </p:nvSpPr>
          <p:spPr bwMode="auto">
            <a:xfrm>
              <a:off x="718" y="702"/>
              <a:ext cx="1014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tabLst>
                  <a:tab pos="134937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tabLst>
                  <a:tab pos="134937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tabLst>
                  <a:tab pos="134937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tabLst>
                  <a:tab pos="134937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tabLst>
                  <a:tab pos="134937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937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937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937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937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</a:rPr>
                <a:t>12x - 2y = 3</a:t>
              </a:r>
            </a:p>
            <a:p>
              <a:pPr eaLnBrk="1" hangingPunct="1"/>
              <a:r>
                <a:rPr lang="hr-HR" altLang="en-US" sz="1000">
                  <a:latin typeface="Comic Sans MS" panose="030F0702030302020204" pitchFamily="66" charset="0"/>
                </a:rPr>
                <a:t> </a:t>
              </a:r>
            </a:p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</a:rPr>
                <a:t>   x + y  = 	 </a:t>
              </a:r>
            </a:p>
          </p:txBody>
        </p:sp>
        <p:sp>
          <p:nvSpPr>
            <p:cNvPr id="13392" name="Line 35"/>
            <p:cNvSpPr>
              <a:spLocks noChangeShapeType="1"/>
            </p:cNvSpPr>
            <p:nvPr/>
          </p:nvSpPr>
          <p:spPr bwMode="auto">
            <a:xfrm>
              <a:off x="1528" y="1117"/>
              <a:ext cx="18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3" name="Text Box 36"/>
            <p:cNvSpPr txBox="1">
              <a:spLocks noChangeArrowheads="1"/>
            </p:cNvSpPr>
            <p:nvPr/>
          </p:nvSpPr>
          <p:spPr bwMode="auto">
            <a:xfrm>
              <a:off x="1519" y="926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5</a:t>
              </a:r>
            </a:p>
          </p:txBody>
        </p:sp>
        <p:sp>
          <p:nvSpPr>
            <p:cNvPr id="13394" name="Text Box 37"/>
            <p:cNvSpPr txBox="1">
              <a:spLocks noChangeArrowheads="1"/>
            </p:cNvSpPr>
            <p:nvPr/>
          </p:nvSpPr>
          <p:spPr bwMode="auto">
            <a:xfrm>
              <a:off x="1519" y="1108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6</a:t>
              </a:r>
            </a:p>
          </p:txBody>
        </p:sp>
        <p:sp>
          <p:nvSpPr>
            <p:cNvPr id="13395" name="Line 41"/>
            <p:cNvSpPr>
              <a:spLocks noChangeShapeType="1"/>
            </p:cNvSpPr>
            <p:nvPr/>
          </p:nvSpPr>
          <p:spPr bwMode="auto">
            <a:xfrm>
              <a:off x="748" y="1344"/>
              <a:ext cx="104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82"/>
          <p:cNvGrpSpPr>
            <a:grpSpLocks/>
          </p:cNvGrpSpPr>
          <p:nvPr/>
        </p:nvGrpSpPr>
        <p:grpSpPr bwMode="auto">
          <a:xfrm>
            <a:off x="3538538" y="1549400"/>
            <a:ext cx="2205037" cy="655638"/>
            <a:chOff x="2229" y="976"/>
            <a:chExt cx="1389" cy="413"/>
          </a:xfrm>
        </p:grpSpPr>
        <p:grpSp>
          <p:nvGrpSpPr>
            <p:cNvPr id="13382" name="Group 44"/>
            <p:cNvGrpSpPr>
              <a:grpSpLocks/>
            </p:cNvGrpSpPr>
            <p:nvPr/>
          </p:nvGrpSpPr>
          <p:grpSpPr bwMode="auto">
            <a:xfrm>
              <a:off x="2229" y="1101"/>
              <a:ext cx="197" cy="61"/>
              <a:chOff x="1927" y="648"/>
              <a:chExt cx="242" cy="75"/>
            </a:xfrm>
          </p:grpSpPr>
          <p:sp>
            <p:nvSpPr>
              <p:cNvPr id="13387" name="Line 45"/>
              <p:cNvSpPr>
                <a:spLocks noChangeShapeType="1"/>
              </p:cNvSpPr>
              <p:nvPr/>
            </p:nvSpPr>
            <p:spPr bwMode="auto">
              <a:xfrm>
                <a:off x="1927" y="663"/>
                <a:ext cx="18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88" name="Line 46"/>
              <p:cNvSpPr>
                <a:spLocks noChangeShapeType="1"/>
              </p:cNvSpPr>
              <p:nvPr/>
            </p:nvSpPr>
            <p:spPr bwMode="auto">
              <a:xfrm>
                <a:off x="1927" y="709"/>
                <a:ext cx="18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89" name="Line 47"/>
              <p:cNvSpPr>
                <a:spLocks noChangeShapeType="1"/>
              </p:cNvSpPr>
              <p:nvPr/>
            </p:nvSpPr>
            <p:spPr bwMode="auto">
              <a:xfrm rot="2340000">
                <a:off x="2043" y="648"/>
                <a:ext cx="12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90" name="Line 48"/>
              <p:cNvSpPr>
                <a:spLocks noChangeShapeType="1"/>
              </p:cNvSpPr>
              <p:nvPr/>
            </p:nvSpPr>
            <p:spPr bwMode="auto">
              <a:xfrm rot="19200000" flipV="1">
                <a:off x="2044" y="723"/>
                <a:ext cx="12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383" name="Text Box 49"/>
            <p:cNvSpPr txBox="1">
              <a:spLocks noChangeArrowheads="1"/>
            </p:cNvSpPr>
            <p:nvPr/>
          </p:nvSpPr>
          <p:spPr bwMode="auto">
            <a:xfrm>
              <a:off x="2744" y="1026"/>
              <a:ext cx="87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</a:rPr>
                <a:t>x =       - y</a:t>
              </a:r>
            </a:p>
          </p:txBody>
        </p:sp>
        <p:sp>
          <p:nvSpPr>
            <p:cNvPr id="13384" name="Line 50"/>
            <p:cNvSpPr>
              <a:spLocks noChangeShapeType="1"/>
            </p:cNvSpPr>
            <p:nvPr/>
          </p:nvSpPr>
          <p:spPr bwMode="auto">
            <a:xfrm>
              <a:off x="3093" y="1167"/>
              <a:ext cx="18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5" name="Text Box 51"/>
            <p:cNvSpPr txBox="1">
              <a:spLocks noChangeArrowheads="1"/>
            </p:cNvSpPr>
            <p:nvPr/>
          </p:nvSpPr>
          <p:spPr bwMode="auto">
            <a:xfrm>
              <a:off x="3084" y="976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5</a:t>
              </a:r>
            </a:p>
          </p:txBody>
        </p:sp>
        <p:sp>
          <p:nvSpPr>
            <p:cNvPr id="13386" name="Text Box 52"/>
            <p:cNvSpPr txBox="1">
              <a:spLocks noChangeArrowheads="1"/>
            </p:cNvSpPr>
            <p:nvPr/>
          </p:nvSpPr>
          <p:spPr bwMode="auto">
            <a:xfrm>
              <a:off x="3084" y="1158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6</a:t>
              </a:r>
            </a:p>
          </p:txBody>
        </p:sp>
      </p:grpSp>
      <p:grpSp>
        <p:nvGrpSpPr>
          <p:cNvPr id="5" name="Group 59"/>
          <p:cNvGrpSpPr>
            <a:grpSpLocks/>
          </p:cNvGrpSpPr>
          <p:nvPr/>
        </p:nvGrpSpPr>
        <p:grpSpPr bwMode="auto">
          <a:xfrm>
            <a:off x="1190625" y="2190750"/>
            <a:ext cx="2654300" cy="763588"/>
            <a:chOff x="750" y="1380"/>
            <a:chExt cx="1672" cy="481"/>
          </a:xfrm>
        </p:grpSpPr>
        <p:sp>
          <p:nvSpPr>
            <p:cNvPr id="13377" name="Text Box 53"/>
            <p:cNvSpPr txBox="1">
              <a:spLocks noChangeArrowheads="1"/>
            </p:cNvSpPr>
            <p:nvPr/>
          </p:nvSpPr>
          <p:spPr bwMode="auto">
            <a:xfrm>
              <a:off x="750" y="1502"/>
              <a:ext cx="167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</a:rPr>
                <a:t>12 </a:t>
              </a:r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·</a:t>
              </a:r>
              <a:r>
                <a:rPr lang="hr-HR" altLang="en-US" sz="2000">
                  <a:latin typeface="Comic Sans MS" panose="030F0702030302020204" pitchFamily="66" charset="0"/>
                </a:rPr>
                <a:t>        - y   - 2y = 3</a:t>
              </a:r>
            </a:p>
          </p:txBody>
        </p:sp>
        <p:sp>
          <p:nvSpPr>
            <p:cNvPr id="13378" name="Line 54"/>
            <p:cNvSpPr>
              <a:spLocks noChangeShapeType="1"/>
            </p:cNvSpPr>
            <p:nvPr/>
          </p:nvSpPr>
          <p:spPr bwMode="auto">
            <a:xfrm>
              <a:off x="1220" y="1639"/>
              <a:ext cx="18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9" name="Text Box 55"/>
            <p:cNvSpPr txBox="1">
              <a:spLocks noChangeArrowheads="1"/>
            </p:cNvSpPr>
            <p:nvPr/>
          </p:nvSpPr>
          <p:spPr bwMode="auto">
            <a:xfrm>
              <a:off x="1211" y="1448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5</a:t>
              </a:r>
            </a:p>
          </p:txBody>
        </p:sp>
        <p:sp>
          <p:nvSpPr>
            <p:cNvPr id="13380" name="Text Box 56"/>
            <p:cNvSpPr txBox="1">
              <a:spLocks noChangeArrowheads="1"/>
            </p:cNvSpPr>
            <p:nvPr/>
          </p:nvSpPr>
          <p:spPr bwMode="auto">
            <a:xfrm>
              <a:off x="1211" y="1630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6</a:t>
              </a:r>
            </a:p>
          </p:txBody>
        </p:sp>
        <p:sp>
          <p:nvSpPr>
            <p:cNvPr id="13381" name="Text Box 58"/>
            <p:cNvSpPr txBox="1">
              <a:spLocks noChangeArrowheads="1"/>
            </p:cNvSpPr>
            <p:nvPr/>
          </p:nvSpPr>
          <p:spPr bwMode="auto">
            <a:xfrm>
              <a:off x="1075" y="1380"/>
              <a:ext cx="907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hr-HR" altLang="en-US" sz="4400">
                  <a:latin typeface="Agency FB" panose="020B0503020202020204" pitchFamily="34" charset="0"/>
                </a:rPr>
                <a:t>(      )</a:t>
              </a:r>
            </a:p>
          </p:txBody>
        </p:sp>
      </p:grpSp>
      <p:grpSp>
        <p:nvGrpSpPr>
          <p:cNvPr id="6" name="Group 119"/>
          <p:cNvGrpSpPr>
            <a:grpSpLocks/>
          </p:cNvGrpSpPr>
          <p:nvPr/>
        </p:nvGrpSpPr>
        <p:grpSpPr bwMode="auto">
          <a:xfrm>
            <a:off x="1476375" y="2924175"/>
            <a:ext cx="3708400" cy="3384550"/>
            <a:chOff x="930" y="1842"/>
            <a:chExt cx="2336" cy="2132"/>
          </a:xfrm>
        </p:grpSpPr>
        <p:grpSp>
          <p:nvGrpSpPr>
            <p:cNvPr id="13356" name="Group 83"/>
            <p:cNvGrpSpPr>
              <a:grpSpLocks/>
            </p:cNvGrpSpPr>
            <p:nvPr/>
          </p:nvGrpSpPr>
          <p:grpSpPr bwMode="auto">
            <a:xfrm>
              <a:off x="930" y="1842"/>
              <a:ext cx="644" cy="91"/>
              <a:chOff x="930" y="1842"/>
              <a:chExt cx="644" cy="91"/>
            </a:xfrm>
          </p:grpSpPr>
          <p:sp>
            <p:nvSpPr>
              <p:cNvPr id="13375" name="Arc 60"/>
              <p:cNvSpPr>
                <a:spLocks/>
              </p:cNvSpPr>
              <p:nvPr/>
            </p:nvSpPr>
            <p:spPr bwMode="auto">
              <a:xfrm>
                <a:off x="939" y="1842"/>
                <a:ext cx="399" cy="46"/>
              </a:xfrm>
              <a:custGeom>
                <a:avLst/>
                <a:gdLst>
                  <a:gd name="T0" fmla="*/ 4 w 43188"/>
                  <a:gd name="T1" fmla="*/ 0 h 21600"/>
                  <a:gd name="T2" fmla="*/ 0 w 43188"/>
                  <a:gd name="T3" fmla="*/ 0 h 21600"/>
                  <a:gd name="T4" fmla="*/ 2 w 43188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3188"/>
                  <a:gd name="T10" fmla="*/ 0 h 21600"/>
                  <a:gd name="T11" fmla="*/ 43188 w 43188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188" h="21600" fill="none" extrusionOk="0">
                    <a:moveTo>
                      <a:pt x="43188" y="407"/>
                    </a:moveTo>
                    <a:cubicBezTo>
                      <a:pt x="42966" y="12175"/>
                      <a:pt x="33362" y="21599"/>
                      <a:pt x="21592" y="21600"/>
                    </a:cubicBezTo>
                    <a:cubicBezTo>
                      <a:pt x="9890" y="21600"/>
                      <a:pt x="316" y="12281"/>
                      <a:pt x="-1" y="584"/>
                    </a:cubicBezTo>
                  </a:path>
                  <a:path w="43188" h="21600" stroke="0" extrusionOk="0">
                    <a:moveTo>
                      <a:pt x="43188" y="407"/>
                    </a:moveTo>
                    <a:cubicBezTo>
                      <a:pt x="42966" y="12175"/>
                      <a:pt x="33362" y="21599"/>
                      <a:pt x="21592" y="21600"/>
                    </a:cubicBezTo>
                    <a:cubicBezTo>
                      <a:pt x="9890" y="21600"/>
                      <a:pt x="316" y="12281"/>
                      <a:pt x="-1" y="584"/>
                    </a:cubicBezTo>
                    <a:lnTo>
                      <a:pt x="21592" y="0"/>
                    </a:lnTo>
                    <a:lnTo>
                      <a:pt x="43188" y="407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376" name="Arc 61"/>
              <p:cNvSpPr>
                <a:spLocks/>
              </p:cNvSpPr>
              <p:nvPr/>
            </p:nvSpPr>
            <p:spPr bwMode="auto">
              <a:xfrm>
                <a:off x="930" y="1860"/>
                <a:ext cx="644" cy="73"/>
              </a:xfrm>
              <a:custGeom>
                <a:avLst/>
                <a:gdLst>
                  <a:gd name="T0" fmla="*/ 10 w 43188"/>
                  <a:gd name="T1" fmla="*/ 0 h 21600"/>
                  <a:gd name="T2" fmla="*/ 0 w 43188"/>
                  <a:gd name="T3" fmla="*/ 0 h 21600"/>
                  <a:gd name="T4" fmla="*/ 5 w 43188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3188"/>
                  <a:gd name="T10" fmla="*/ 0 h 21600"/>
                  <a:gd name="T11" fmla="*/ 43188 w 43188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188" h="21600" fill="none" extrusionOk="0">
                    <a:moveTo>
                      <a:pt x="43188" y="407"/>
                    </a:moveTo>
                    <a:cubicBezTo>
                      <a:pt x="42966" y="12175"/>
                      <a:pt x="33362" y="21599"/>
                      <a:pt x="21592" y="21600"/>
                    </a:cubicBezTo>
                    <a:cubicBezTo>
                      <a:pt x="9890" y="21600"/>
                      <a:pt x="316" y="12281"/>
                      <a:pt x="-1" y="584"/>
                    </a:cubicBezTo>
                  </a:path>
                  <a:path w="43188" h="21600" stroke="0" extrusionOk="0">
                    <a:moveTo>
                      <a:pt x="43188" y="407"/>
                    </a:moveTo>
                    <a:cubicBezTo>
                      <a:pt x="42966" y="12175"/>
                      <a:pt x="33362" y="21599"/>
                      <a:pt x="21592" y="21600"/>
                    </a:cubicBezTo>
                    <a:cubicBezTo>
                      <a:pt x="9890" y="21600"/>
                      <a:pt x="316" y="12281"/>
                      <a:pt x="-1" y="584"/>
                    </a:cubicBezTo>
                    <a:lnTo>
                      <a:pt x="21592" y="0"/>
                    </a:lnTo>
                    <a:lnTo>
                      <a:pt x="43188" y="407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13357" name="Text Box 62"/>
            <p:cNvSpPr txBox="1">
              <a:spLocks noChangeArrowheads="1"/>
            </p:cNvSpPr>
            <p:nvPr/>
          </p:nvSpPr>
          <p:spPr bwMode="auto">
            <a:xfrm>
              <a:off x="1059" y="2069"/>
              <a:ext cx="132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</a:rPr>
                <a:t>10 - 12y - 2y = 3</a:t>
              </a:r>
            </a:p>
          </p:txBody>
        </p:sp>
        <p:sp>
          <p:nvSpPr>
            <p:cNvPr id="13358" name="Text Box 63"/>
            <p:cNvSpPr txBox="1">
              <a:spLocks noChangeArrowheads="1"/>
            </p:cNvSpPr>
            <p:nvPr/>
          </p:nvSpPr>
          <p:spPr bwMode="auto">
            <a:xfrm>
              <a:off x="1292" y="2409"/>
              <a:ext cx="143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</a:rPr>
                <a:t>- 12y - 2y = 3 - 10</a:t>
              </a:r>
            </a:p>
          </p:txBody>
        </p:sp>
        <p:sp>
          <p:nvSpPr>
            <p:cNvPr id="13359" name="Text Box 64"/>
            <p:cNvSpPr txBox="1">
              <a:spLocks noChangeArrowheads="1"/>
            </p:cNvSpPr>
            <p:nvPr/>
          </p:nvSpPr>
          <p:spPr bwMode="auto">
            <a:xfrm>
              <a:off x="1642" y="2750"/>
              <a:ext cx="87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</a:rPr>
                <a:t>- 14y = - 7</a:t>
              </a:r>
            </a:p>
          </p:txBody>
        </p:sp>
        <p:sp>
          <p:nvSpPr>
            <p:cNvPr id="13360" name="Text Box 65"/>
            <p:cNvSpPr txBox="1">
              <a:spLocks noChangeArrowheads="1"/>
            </p:cNvSpPr>
            <p:nvPr/>
          </p:nvSpPr>
          <p:spPr bwMode="auto">
            <a:xfrm>
              <a:off x="2699" y="2759"/>
              <a:ext cx="5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  <a:cs typeface="Times New Roman" panose="02020603050405020304" pitchFamily="18" charset="0"/>
                </a:rPr>
                <a:t>: (-14)</a:t>
              </a:r>
              <a:endParaRPr lang="en-US" altLang="en-US" sz="2000">
                <a:latin typeface="Comic Sans MS" panose="030F0702030302020204" pitchFamily="66" charset="0"/>
                <a:cs typeface="Times New Roman" panose="02020603050405020304" pitchFamily="18" charset="0"/>
              </a:endParaRPr>
            </a:p>
          </p:txBody>
        </p:sp>
        <p:sp>
          <p:nvSpPr>
            <p:cNvPr id="13361" name="Line 66"/>
            <p:cNvSpPr>
              <a:spLocks noChangeShapeType="1"/>
            </p:cNvSpPr>
            <p:nvPr/>
          </p:nvSpPr>
          <p:spPr bwMode="auto">
            <a:xfrm flipH="1">
              <a:off x="2650" y="2713"/>
              <a:ext cx="91" cy="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2" name="Text Box 67"/>
            <p:cNvSpPr txBox="1">
              <a:spLocks noChangeArrowheads="1"/>
            </p:cNvSpPr>
            <p:nvPr/>
          </p:nvSpPr>
          <p:spPr bwMode="auto">
            <a:xfrm>
              <a:off x="1959" y="3135"/>
              <a:ext cx="37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</a:rPr>
                <a:t>y = </a:t>
              </a:r>
            </a:p>
          </p:txBody>
        </p:sp>
        <p:sp>
          <p:nvSpPr>
            <p:cNvPr id="13363" name="Line 68"/>
            <p:cNvSpPr>
              <a:spLocks noChangeShapeType="1"/>
            </p:cNvSpPr>
            <p:nvPr/>
          </p:nvSpPr>
          <p:spPr bwMode="auto">
            <a:xfrm>
              <a:off x="2331" y="3267"/>
              <a:ext cx="21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4" name="Text Box 69"/>
            <p:cNvSpPr txBox="1">
              <a:spLocks noChangeArrowheads="1"/>
            </p:cNvSpPr>
            <p:nvPr/>
          </p:nvSpPr>
          <p:spPr bwMode="auto">
            <a:xfrm>
              <a:off x="2340" y="3076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hr-HR" altLang="en-US">
                  <a:latin typeface="Comic Sans MS" panose="030F0702030302020204" pitchFamily="66" charset="0"/>
                </a:rPr>
                <a:t>7</a:t>
              </a:r>
            </a:p>
          </p:txBody>
        </p:sp>
        <p:sp>
          <p:nvSpPr>
            <p:cNvPr id="13365" name="Text Box 70"/>
            <p:cNvSpPr txBox="1">
              <a:spLocks noChangeArrowheads="1"/>
            </p:cNvSpPr>
            <p:nvPr/>
          </p:nvSpPr>
          <p:spPr bwMode="auto">
            <a:xfrm>
              <a:off x="2308" y="3258"/>
              <a:ext cx="26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hr-HR" altLang="en-US">
                  <a:latin typeface="Comic Sans MS" panose="030F0702030302020204" pitchFamily="66" charset="0"/>
                </a:rPr>
                <a:t>14</a:t>
              </a:r>
            </a:p>
          </p:txBody>
        </p:sp>
        <p:sp>
          <p:nvSpPr>
            <p:cNvPr id="13366" name="Line 71"/>
            <p:cNvSpPr>
              <a:spLocks noChangeShapeType="1"/>
            </p:cNvSpPr>
            <p:nvPr/>
          </p:nvSpPr>
          <p:spPr bwMode="auto">
            <a:xfrm flipV="1">
              <a:off x="2363" y="3117"/>
              <a:ext cx="181" cy="1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7" name="Line 72"/>
            <p:cNvSpPr>
              <a:spLocks noChangeShapeType="1"/>
            </p:cNvSpPr>
            <p:nvPr/>
          </p:nvSpPr>
          <p:spPr bwMode="auto">
            <a:xfrm flipV="1">
              <a:off x="2363" y="3308"/>
              <a:ext cx="181" cy="1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8" name="Text Box 74"/>
            <p:cNvSpPr txBox="1">
              <a:spLocks noChangeArrowheads="1"/>
            </p:cNvSpPr>
            <p:nvPr/>
          </p:nvSpPr>
          <p:spPr bwMode="auto">
            <a:xfrm>
              <a:off x="2516" y="3022"/>
              <a:ext cx="17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hr-HR" altLang="en-US" sz="1600">
                  <a:latin typeface="Comic Sans MS" panose="030F0702030302020204" pitchFamily="66" charset="0"/>
                </a:rPr>
                <a:t>1</a:t>
              </a:r>
            </a:p>
          </p:txBody>
        </p:sp>
        <p:sp>
          <p:nvSpPr>
            <p:cNvPr id="13369" name="Text Box 75"/>
            <p:cNvSpPr txBox="1">
              <a:spLocks noChangeArrowheads="1"/>
            </p:cNvSpPr>
            <p:nvPr/>
          </p:nvSpPr>
          <p:spPr bwMode="auto">
            <a:xfrm>
              <a:off x="2505" y="3354"/>
              <a:ext cx="19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hr-HR" altLang="en-US" sz="1600">
                  <a:latin typeface="Comic Sans MS" panose="030F0702030302020204" pitchFamily="66" charset="0"/>
                </a:rPr>
                <a:t>2</a:t>
              </a:r>
            </a:p>
          </p:txBody>
        </p:sp>
        <p:sp>
          <p:nvSpPr>
            <p:cNvPr id="13370" name="Text Box 76"/>
            <p:cNvSpPr txBox="1">
              <a:spLocks noChangeArrowheads="1"/>
            </p:cNvSpPr>
            <p:nvPr/>
          </p:nvSpPr>
          <p:spPr bwMode="auto">
            <a:xfrm>
              <a:off x="1973" y="3620"/>
              <a:ext cx="37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</a:rPr>
                <a:t>y = </a:t>
              </a:r>
            </a:p>
          </p:txBody>
        </p:sp>
        <p:sp>
          <p:nvSpPr>
            <p:cNvPr id="13371" name="Line 77"/>
            <p:cNvSpPr>
              <a:spLocks noChangeShapeType="1"/>
            </p:cNvSpPr>
            <p:nvPr/>
          </p:nvSpPr>
          <p:spPr bwMode="auto">
            <a:xfrm>
              <a:off x="2336" y="3752"/>
              <a:ext cx="21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2" name="Text Box 78"/>
            <p:cNvSpPr txBox="1">
              <a:spLocks noChangeArrowheads="1"/>
            </p:cNvSpPr>
            <p:nvPr/>
          </p:nvSpPr>
          <p:spPr bwMode="auto">
            <a:xfrm>
              <a:off x="2357" y="3552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hr-HR" altLang="en-US">
                  <a:latin typeface="Comic Sans MS" panose="030F0702030302020204" pitchFamily="66" charset="0"/>
                </a:rPr>
                <a:t>1</a:t>
              </a:r>
            </a:p>
          </p:txBody>
        </p:sp>
        <p:sp>
          <p:nvSpPr>
            <p:cNvPr id="13373" name="Text Box 79"/>
            <p:cNvSpPr txBox="1">
              <a:spLocks noChangeArrowheads="1"/>
            </p:cNvSpPr>
            <p:nvPr/>
          </p:nvSpPr>
          <p:spPr bwMode="auto">
            <a:xfrm>
              <a:off x="2345" y="3743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hr-HR" altLang="en-US">
                  <a:latin typeface="Comic Sans MS" panose="030F0702030302020204" pitchFamily="66" charset="0"/>
                </a:rPr>
                <a:t>2</a:t>
              </a:r>
            </a:p>
          </p:txBody>
        </p:sp>
        <p:sp>
          <p:nvSpPr>
            <p:cNvPr id="13374" name="Rectangle 84"/>
            <p:cNvSpPr>
              <a:spLocks noChangeArrowheads="1"/>
            </p:cNvSpPr>
            <p:nvPr/>
          </p:nvSpPr>
          <p:spPr bwMode="auto">
            <a:xfrm>
              <a:off x="1945" y="3548"/>
              <a:ext cx="680" cy="40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8" name="Group 120"/>
          <p:cNvGrpSpPr>
            <a:grpSpLocks/>
          </p:cNvGrpSpPr>
          <p:nvPr/>
        </p:nvGrpSpPr>
        <p:grpSpPr bwMode="auto">
          <a:xfrm>
            <a:off x="5272088" y="2190750"/>
            <a:ext cx="1495425" cy="2822575"/>
            <a:chOff x="3321" y="1380"/>
            <a:chExt cx="942" cy="1778"/>
          </a:xfrm>
        </p:grpSpPr>
        <p:sp>
          <p:nvSpPr>
            <p:cNvPr id="13332" name="Text Box 92"/>
            <p:cNvSpPr txBox="1">
              <a:spLocks noChangeArrowheads="1"/>
            </p:cNvSpPr>
            <p:nvPr/>
          </p:nvSpPr>
          <p:spPr bwMode="auto">
            <a:xfrm>
              <a:off x="3321" y="1434"/>
              <a:ext cx="79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</a:rPr>
                <a:t>x =       - </a:t>
              </a:r>
            </a:p>
          </p:txBody>
        </p:sp>
        <p:sp>
          <p:nvSpPr>
            <p:cNvPr id="13333" name="Line 93"/>
            <p:cNvSpPr>
              <a:spLocks noChangeShapeType="1"/>
            </p:cNvSpPr>
            <p:nvPr/>
          </p:nvSpPr>
          <p:spPr bwMode="auto">
            <a:xfrm>
              <a:off x="3670" y="1575"/>
              <a:ext cx="18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4" name="Text Box 94"/>
            <p:cNvSpPr txBox="1">
              <a:spLocks noChangeArrowheads="1"/>
            </p:cNvSpPr>
            <p:nvPr/>
          </p:nvSpPr>
          <p:spPr bwMode="auto">
            <a:xfrm>
              <a:off x="3661" y="1384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5</a:t>
              </a:r>
            </a:p>
          </p:txBody>
        </p:sp>
        <p:sp>
          <p:nvSpPr>
            <p:cNvPr id="13335" name="Text Box 95"/>
            <p:cNvSpPr txBox="1">
              <a:spLocks noChangeArrowheads="1"/>
            </p:cNvSpPr>
            <p:nvPr/>
          </p:nvSpPr>
          <p:spPr bwMode="auto">
            <a:xfrm>
              <a:off x="3661" y="1566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6</a:t>
              </a:r>
            </a:p>
          </p:txBody>
        </p:sp>
        <p:sp>
          <p:nvSpPr>
            <p:cNvPr id="13336" name="Line 96"/>
            <p:cNvSpPr>
              <a:spLocks noChangeShapeType="1"/>
            </p:cNvSpPr>
            <p:nvPr/>
          </p:nvSpPr>
          <p:spPr bwMode="auto">
            <a:xfrm>
              <a:off x="4068" y="1580"/>
              <a:ext cx="18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7" name="Text Box 97"/>
            <p:cNvSpPr txBox="1">
              <a:spLocks noChangeArrowheads="1"/>
            </p:cNvSpPr>
            <p:nvPr/>
          </p:nvSpPr>
          <p:spPr bwMode="auto">
            <a:xfrm>
              <a:off x="4059" y="1380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1</a:t>
              </a:r>
            </a:p>
          </p:txBody>
        </p:sp>
        <p:sp>
          <p:nvSpPr>
            <p:cNvPr id="13338" name="Text Box 98"/>
            <p:cNvSpPr txBox="1">
              <a:spLocks noChangeArrowheads="1"/>
            </p:cNvSpPr>
            <p:nvPr/>
          </p:nvSpPr>
          <p:spPr bwMode="auto">
            <a:xfrm>
              <a:off x="4059" y="1571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2</a:t>
              </a:r>
            </a:p>
          </p:txBody>
        </p:sp>
        <p:sp>
          <p:nvSpPr>
            <p:cNvPr id="13339" name="Text Box 99"/>
            <p:cNvSpPr txBox="1">
              <a:spLocks noChangeArrowheads="1"/>
            </p:cNvSpPr>
            <p:nvPr/>
          </p:nvSpPr>
          <p:spPr bwMode="auto">
            <a:xfrm>
              <a:off x="3334" y="1842"/>
              <a:ext cx="3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</a:rPr>
                <a:t>x =</a:t>
              </a:r>
            </a:p>
          </p:txBody>
        </p:sp>
        <p:sp>
          <p:nvSpPr>
            <p:cNvPr id="13340" name="Line 100"/>
            <p:cNvSpPr>
              <a:spLocks noChangeShapeType="1"/>
            </p:cNvSpPr>
            <p:nvPr/>
          </p:nvSpPr>
          <p:spPr bwMode="auto">
            <a:xfrm>
              <a:off x="3683" y="1983"/>
              <a:ext cx="46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1" name="Text Box 101"/>
            <p:cNvSpPr txBox="1">
              <a:spLocks noChangeArrowheads="1"/>
            </p:cNvSpPr>
            <p:nvPr/>
          </p:nvSpPr>
          <p:spPr bwMode="auto">
            <a:xfrm>
              <a:off x="3674" y="1792"/>
              <a:ext cx="43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5 - 3</a:t>
              </a:r>
            </a:p>
          </p:txBody>
        </p:sp>
        <p:sp>
          <p:nvSpPr>
            <p:cNvPr id="13342" name="Text Box 102"/>
            <p:cNvSpPr txBox="1">
              <a:spLocks noChangeArrowheads="1"/>
            </p:cNvSpPr>
            <p:nvPr/>
          </p:nvSpPr>
          <p:spPr bwMode="auto">
            <a:xfrm>
              <a:off x="3787" y="1974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6</a:t>
              </a:r>
            </a:p>
          </p:txBody>
        </p:sp>
        <p:sp>
          <p:nvSpPr>
            <p:cNvPr id="13343" name="Text Box 103"/>
            <p:cNvSpPr txBox="1">
              <a:spLocks noChangeArrowheads="1"/>
            </p:cNvSpPr>
            <p:nvPr/>
          </p:nvSpPr>
          <p:spPr bwMode="auto">
            <a:xfrm>
              <a:off x="3357" y="2251"/>
              <a:ext cx="3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</a:rPr>
                <a:t>x =</a:t>
              </a:r>
            </a:p>
          </p:txBody>
        </p:sp>
        <p:sp>
          <p:nvSpPr>
            <p:cNvPr id="13344" name="Line 107"/>
            <p:cNvSpPr>
              <a:spLocks noChangeShapeType="1"/>
            </p:cNvSpPr>
            <p:nvPr/>
          </p:nvSpPr>
          <p:spPr bwMode="auto">
            <a:xfrm>
              <a:off x="3728" y="2392"/>
              <a:ext cx="18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5" name="Text Box 108"/>
            <p:cNvSpPr txBox="1">
              <a:spLocks noChangeArrowheads="1"/>
            </p:cNvSpPr>
            <p:nvPr/>
          </p:nvSpPr>
          <p:spPr bwMode="auto">
            <a:xfrm>
              <a:off x="3719" y="2201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2</a:t>
              </a:r>
            </a:p>
          </p:txBody>
        </p:sp>
        <p:sp>
          <p:nvSpPr>
            <p:cNvPr id="13346" name="Text Box 109"/>
            <p:cNvSpPr txBox="1">
              <a:spLocks noChangeArrowheads="1"/>
            </p:cNvSpPr>
            <p:nvPr/>
          </p:nvSpPr>
          <p:spPr bwMode="auto">
            <a:xfrm>
              <a:off x="3719" y="2383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6</a:t>
              </a:r>
            </a:p>
          </p:txBody>
        </p:sp>
        <p:sp>
          <p:nvSpPr>
            <p:cNvPr id="13347" name="Text Box 110"/>
            <p:cNvSpPr txBox="1">
              <a:spLocks noChangeArrowheads="1"/>
            </p:cNvSpPr>
            <p:nvPr/>
          </p:nvSpPr>
          <p:spPr bwMode="auto">
            <a:xfrm>
              <a:off x="3539" y="2795"/>
              <a:ext cx="3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</a:rPr>
                <a:t>x =</a:t>
              </a:r>
            </a:p>
          </p:txBody>
        </p:sp>
        <p:sp>
          <p:nvSpPr>
            <p:cNvPr id="13348" name="Line 111"/>
            <p:cNvSpPr>
              <a:spLocks noChangeShapeType="1"/>
            </p:cNvSpPr>
            <p:nvPr/>
          </p:nvSpPr>
          <p:spPr bwMode="auto">
            <a:xfrm>
              <a:off x="3910" y="2936"/>
              <a:ext cx="18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9" name="Text Box 112"/>
            <p:cNvSpPr txBox="1">
              <a:spLocks noChangeArrowheads="1"/>
            </p:cNvSpPr>
            <p:nvPr/>
          </p:nvSpPr>
          <p:spPr bwMode="auto">
            <a:xfrm>
              <a:off x="3901" y="2745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1</a:t>
              </a:r>
            </a:p>
          </p:txBody>
        </p:sp>
        <p:sp>
          <p:nvSpPr>
            <p:cNvPr id="13350" name="Text Box 113"/>
            <p:cNvSpPr txBox="1">
              <a:spLocks noChangeArrowheads="1"/>
            </p:cNvSpPr>
            <p:nvPr/>
          </p:nvSpPr>
          <p:spPr bwMode="auto">
            <a:xfrm>
              <a:off x="3901" y="2927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3</a:t>
              </a:r>
            </a:p>
          </p:txBody>
        </p:sp>
        <p:sp>
          <p:nvSpPr>
            <p:cNvPr id="13351" name="Line 114"/>
            <p:cNvSpPr>
              <a:spLocks noChangeShapeType="1"/>
            </p:cNvSpPr>
            <p:nvPr/>
          </p:nvSpPr>
          <p:spPr bwMode="auto">
            <a:xfrm flipV="1">
              <a:off x="3742" y="2255"/>
              <a:ext cx="181" cy="1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2" name="Line 115"/>
            <p:cNvSpPr>
              <a:spLocks noChangeShapeType="1"/>
            </p:cNvSpPr>
            <p:nvPr/>
          </p:nvSpPr>
          <p:spPr bwMode="auto">
            <a:xfrm flipV="1">
              <a:off x="3742" y="2446"/>
              <a:ext cx="181" cy="1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3" name="Text Box 116"/>
            <p:cNvSpPr txBox="1">
              <a:spLocks noChangeArrowheads="1"/>
            </p:cNvSpPr>
            <p:nvPr/>
          </p:nvSpPr>
          <p:spPr bwMode="auto">
            <a:xfrm>
              <a:off x="3895" y="2160"/>
              <a:ext cx="17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hr-HR" altLang="en-US" sz="1600">
                  <a:latin typeface="Comic Sans MS" panose="030F0702030302020204" pitchFamily="66" charset="0"/>
                </a:rPr>
                <a:t>1</a:t>
              </a:r>
            </a:p>
          </p:txBody>
        </p:sp>
        <p:sp>
          <p:nvSpPr>
            <p:cNvPr id="13354" name="Text Box 117"/>
            <p:cNvSpPr txBox="1">
              <a:spLocks noChangeArrowheads="1"/>
            </p:cNvSpPr>
            <p:nvPr/>
          </p:nvSpPr>
          <p:spPr bwMode="auto">
            <a:xfrm>
              <a:off x="3884" y="2492"/>
              <a:ext cx="19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hr-HR" altLang="en-US" sz="1600">
                  <a:latin typeface="Comic Sans MS" panose="030F0702030302020204" pitchFamily="66" charset="0"/>
                </a:rPr>
                <a:t>3</a:t>
              </a:r>
            </a:p>
          </p:txBody>
        </p:sp>
        <p:sp>
          <p:nvSpPr>
            <p:cNvPr id="13355" name="Rectangle 118"/>
            <p:cNvSpPr>
              <a:spLocks noChangeArrowheads="1"/>
            </p:cNvSpPr>
            <p:nvPr/>
          </p:nvSpPr>
          <p:spPr bwMode="auto">
            <a:xfrm>
              <a:off x="3515" y="2750"/>
              <a:ext cx="680" cy="40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9" name="Group 137"/>
          <p:cNvGrpSpPr>
            <a:grpSpLocks/>
          </p:cNvGrpSpPr>
          <p:nvPr/>
        </p:nvGrpSpPr>
        <p:grpSpPr bwMode="auto">
          <a:xfrm>
            <a:off x="6804025" y="5373688"/>
            <a:ext cx="1693863" cy="762000"/>
            <a:chOff x="4286" y="3385"/>
            <a:chExt cx="1067" cy="480"/>
          </a:xfrm>
        </p:grpSpPr>
        <p:sp>
          <p:nvSpPr>
            <p:cNvPr id="13323" name="Text Box 127"/>
            <p:cNvSpPr txBox="1">
              <a:spLocks noChangeArrowheads="1"/>
            </p:cNvSpPr>
            <p:nvPr/>
          </p:nvSpPr>
          <p:spPr bwMode="auto">
            <a:xfrm>
              <a:off x="4568" y="3385"/>
              <a:ext cx="785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hr-HR" altLang="en-US" sz="4400">
                  <a:latin typeface="Agency FB" panose="020B0503020202020204" pitchFamily="34" charset="0"/>
                </a:rPr>
                <a:t>(       )</a:t>
              </a:r>
              <a:endParaRPr lang="hr-HR" altLang="en-US"/>
            </a:p>
          </p:txBody>
        </p:sp>
        <p:sp>
          <p:nvSpPr>
            <p:cNvPr id="13324" name="Line 128"/>
            <p:cNvSpPr>
              <a:spLocks noChangeShapeType="1"/>
            </p:cNvSpPr>
            <p:nvPr/>
          </p:nvSpPr>
          <p:spPr bwMode="auto">
            <a:xfrm>
              <a:off x="4740" y="3621"/>
              <a:ext cx="14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5" name="Text Box 129"/>
            <p:cNvSpPr txBox="1">
              <a:spLocks noChangeArrowheads="1"/>
            </p:cNvSpPr>
            <p:nvPr/>
          </p:nvSpPr>
          <p:spPr bwMode="auto">
            <a:xfrm>
              <a:off x="4734" y="3430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hr-HR" altLang="en-US">
                  <a:latin typeface="Comic Sans MS" panose="030F0702030302020204" pitchFamily="66" charset="0"/>
                </a:rPr>
                <a:t>1</a:t>
              </a:r>
            </a:p>
          </p:txBody>
        </p:sp>
        <p:sp>
          <p:nvSpPr>
            <p:cNvPr id="13326" name="Text Box 130"/>
            <p:cNvSpPr txBox="1">
              <a:spLocks noChangeArrowheads="1"/>
            </p:cNvSpPr>
            <p:nvPr/>
          </p:nvSpPr>
          <p:spPr bwMode="auto">
            <a:xfrm>
              <a:off x="4722" y="3612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hr-HR" altLang="en-US">
                  <a:latin typeface="Comic Sans MS" panose="030F0702030302020204" pitchFamily="66" charset="0"/>
                </a:rPr>
                <a:t>3</a:t>
              </a:r>
            </a:p>
          </p:txBody>
        </p:sp>
        <p:sp>
          <p:nvSpPr>
            <p:cNvPr id="13327" name="Line 132"/>
            <p:cNvSpPr>
              <a:spLocks noChangeShapeType="1"/>
            </p:cNvSpPr>
            <p:nvPr/>
          </p:nvSpPr>
          <p:spPr bwMode="auto">
            <a:xfrm>
              <a:off x="5035" y="3621"/>
              <a:ext cx="14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8" name="Text Box 133"/>
            <p:cNvSpPr txBox="1">
              <a:spLocks noChangeArrowheads="1"/>
            </p:cNvSpPr>
            <p:nvPr/>
          </p:nvSpPr>
          <p:spPr bwMode="auto">
            <a:xfrm>
              <a:off x="5029" y="3430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hr-HR" altLang="en-US">
                  <a:latin typeface="Comic Sans MS" panose="030F0702030302020204" pitchFamily="66" charset="0"/>
                </a:rPr>
                <a:t>1</a:t>
              </a:r>
            </a:p>
          </p:txBody>
        </p:sp>
        <p:sp>
          <p:nvSpPr>
            <p:cNvPr id="13329" name="Text Box 134"/>
            <p:cNvSpPr txBox="1">
              <a:spLocks noChangeArrowheads="1"/>
            </p:cNvSpPr>
            <p:nvPr/>
          </p:nvSpPr>
          <p:spPr bwMode="auto">
            <a:xfrm>
              <a:off x="5017" y="3612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hr-HR" altLang="en-US">
                  <a:latin typeface="Comic Sans MS" panose="030F0702030302020204" pitchFamily="66" charset="0"/>
                </a:rPr>
                <a:t>2</a:t>
              </a:r>
            </a:p>
          </p:txBody>
        </p:sp>
        <p:sp>
          <p:nvSpPr>
            <p:cNvPr id="13330" name="Text Box 135"/>
            <p:cNvSpPr txBox="1">
              <a:spLocks noChangeArrowheads="1"/>
            </p:cNvSpPr>
            <p:nvPr/>
          </p:nvSpPr>
          <p:spPr bwMode="auto">
            <a:xfrm>
              <a:off x="4286" y="3521"/>
              <a:ext cx="37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</a:rPr>
                <a:t>Rj. </a:t>
              </a:r>
            </a:p>
          </p:txBody>
        </p:sp>
        <p:sp>
          <p:nvSpPr>
            <p:cNvPr id="13331" name="Text Box 136"/>
            <p:cNvSpPr txBox="1">
              <a:spLocks noChangeArrowheads="1"/>
            </p:cNvSpPr>
            <p:nvPr/>
          </p:nvSpPr>
          <p:spPr bwMode="auto">
            <a:xfrm>
              <a:off x="4858" y="3450"/>
              <a:ext cx="15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Times New Roman" panose="02020603050405020304" pitchFamily="18" charset="0"/>
                </a:rPr>
                <a:t>,</a:t>
              </a:r>
            </a:p>
          </p:txBody>
        </p:sp>
      </p:grp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71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443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 u="sng">
                <a:latin typeface="Comic Sans MS" panose="030F0702030302020204" pitchFamily="66" charset="0"/>
              </a:rPr>
              <a:t>Primjer 3.</a:t>
            </a:r>
            <a:r>
              <a:rPr lang="hr-HR" altLang="en-US" sz="200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58609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 dirty="0">
                <a:latin typeface="Comic Sans MS" panose="030F0702030302020204" pitchFamily="66" charset="0"/>
              </a:rPr>
              <a:t>Hoćemo li u sledećem sistemu x izraziti iz prve </a:t>
            </a:r>
          </a:p>
          <a:p>
            <a:pPr eaLnBrk="1" hangingPunct="1"/>
            <a:r>
              <a:rPr lang="hr-HR" altLang="en-US" sz="2000" dirty="0">
                <a:latin typeface="Comic Sans MS" panose="030F0702030302020204" pitchFamily="66" charset="0"/>
              </a:rPr>
              <a:t>ili iz druge jednačine?</a:t>
            </a:r>
          </a:p>
        </p:txBody>
      </p:sp>
      <p:sp>
        <p:nvSpPr>
          <p:cNvPr id="73733" name="Text Box 5"/>
          <p:cNvSpPr txBox="1">
            <a:spLocks noChangeArrowheads="1"/>
          </p:cNvSpPr>
          <p:nvPr/>
        </p:nvSpPr>
        <p:spPr bwMode="auto">
          <a:xfrm>
            <a:off x="1139825" y="1114425"/>
            <a:ext cx="16097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1349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1349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1349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1349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1349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49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49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49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493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 x - 7y = -1</a:t>
            </a:r>
          </a:p>
          <a:p>
            <a:pPr eaLnBrk="1" hangingPunct="1"/>
            <a:r>
              <a:rPr lang="hr-HR" altLang="en-US" sz="2000" u="sng">
                <a:latin typeface="Comic Sans MS" panose="030F0702030302020204" pitchFamily="66" charset="0"/>
              </a:rPr>
              <a:t> x - 5y = -3	 </a:t>
            </a:r>
          </a:p>
        </p:txBody>
      </p:sp>
      <p:sp>
        <p:nvSpPr>
          <p:cNvPr id="73744" name="Text Box 16"/>
          <p:cNvSpPr txBox="1">
            <a:spLocks noChangeArrowheads="1"/>
          </p:cNvSpPr>
          <p:nvPr/>
        </p:nvSpPr>
        <p:spPr bwMode="auto">
          <a:xfrm>
            <a:off x="3348038" y="1268413"/>
            <a:ext cx="5202065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 dirty="0">
                <a:latin typeface="Comic Sans MS" panose="030F0702030302020204" pitchFamily="66" charset="0"/>
              </a:rPr>
              <a:t>Svejedno!</a:t>
            </a:r>
          </a:p>
          <a:p>
            <a:pPr eaLnBrk="1" hangingPunct="1"/>
            <a:r>
              <a:rPr lang="hr-HR" altLang="en-US" sz="2000" dirty="0">
                <a:latin typeface="Comic Sans MS" panose="030F0702030302020204" pitchFamily="66" charset="0"/>
              </a:rPr>
              <a:t>Ako ga izrazimo iz prve jednačine,</a:t>
            </a:r>
          </a:p>
          <a:p>
            <a:pPr eaLnBrk="1" hangingPunct="1"/>
            <a:r>
              <a:rPr lang="hr-HR" altLang="en-US" sz="2000" dirty="0">
                <a:latin typeface="Comic Sans MS" panose="030F0702030302020204" pitchFamily="66" charset="0"/>
              </a:rPr>
              <a:t>uvrštavat ćemo u drugu.</a:t>
            </a:r>
          </a:p>
          <a:p>
            <a:pPr eaLnBrk="1" hangingPunct="1"/>
            <a:r>
              <a:rPr lang="hr-HR" altLang="en-US" sz="2000" dirty="0">
                <a:latin typeface="Comic Sans MS" panose="030F0702030302020204" pitchFamily="66" charset="0"/>
              </a:rPr>
              <a:t>A ako ga izrazimo iz druge jednačine,</a:t>
            </a:r>
          </a:p>
          <a:p>
            <a:pPr eaLnBrk="1" hangingPunct="1"/>
            <a:r>
              <a:rPr lang="hr-HR" altLang="en-US" sz="2000" dirty="0">
                <a:latin typeface="Comic Sans MS" panose="030F0702030302020204" pitchFamily="66" charset="0"/>
              </a:rPr>
              <a:t>uvrštavat ćemo u prvu...</a:t>
            </a:r>
          </a:p>
          <a:p>
            <a:pPr eaLnBrk="1" hangingPunct="1"/>
            <a:endParaRPr lang="hr-HR" altLang="en-US" sz="2000" dirty="0">
              <a:latin typeface="Comic Sans MS" panose="030F0702030302020204" pitchFamily="66" charset="0"/>
            </a:endParaRPr>
          </a:p>
          <a:p>
            <a:pPr eaLnBrk="1" hangingPunct="1"/>
            <a:r>
              <a:rPr lang="hr-HR" altLang="en-US" sz="2000" dirty="0">
                <a:latin typeface="Comic Sans MS" panose="030F0702030302020204" pitchFamily="66" charset="0"/>
              </a:rPr>
              <a:t>Oba postupka dovest će do istog rešenja!</a:t>
            </a:r>
          </a:p>
          <a:p>
            <a:pPr eaLnBrk="1" hangingPunct="1"/>
            <a:endParaRPr lang="hr-HR" altLang="en-US" sz="2000" dirty="0">
              <a:latin typeface="Comic Sans MS" panose="030F0702030302020204" pitchFamily="66" charset="0"/>
            </a:endParaRPr>
          </a:p>
          <a:p>
            <a:pPr eaLnBrk="1" hangingPunct="1"/>
            <a:r>
              <a:rPr lang="hr-HR" altLang="en-US" sz="2000" dirty="0">
                <a:latin typeface="Comic Sans MS" panose="030F0702030302020204" pitchFamily="66" charset="0"/>
              </a:rPr>
              <a:t>Proveri - sam reši na oba načina...</a:t>
            </a:r>
          </a:p>
        </p:txBody>
      </p:sp>
      <p:sp>
        <p:nvSpPr>
          <p:cNvPr id="73763" name="Text Box 35"/>
          <p:cNvSpPr txBox="1">
            <a:spLocks noChangeArrowheads="1"/>
          </p:cNvSpPr>
          <p:nvPr/>
        </p:nvSpPr>
        <p:spPr bwMode="auto">
          <a:xfrm>
            <a:off x="3421063" y="4545013"/>
            <a:ext cx="5111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Rj.</a:t>
            </a:r>
          </a:p>
        </p:txBody>
      </p:sp>
      <p:sp>
        <p:nvSpPr>
          <p:cNvPr id="73764" name="Text Box 36"/>
          <p:cNvSpPr txBox="1">
            <a:spLocks noChangeArrowheads="1"/>
          </p:cNvSpPr>
          <p:nvPr/>
        </p:nvSpPr>
        <p:spPr bwMode="auto">
          <a:xfrm>
            <a:off x="3856038" y="4535488"/>
            <a:ext cx="1076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 (-8, -1)</a:t>
            </a: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7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73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1000"/>
                                        <p:tgtEl>
                                          <p:spTgt spid="73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1000"/>
                                        <p:tgtEl>
                                          <p:spTgt spid="73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1000"/>
                                        <p:tgtEl>
                                          <p:spTgt spid="73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/>
      <p:bldP spid="73731" grpId="0"/>
      <p:bldP spid="73733" grpId="0"/>
      <p:bldP spid="73744" grpId="0"/>
      <p:bldP spid="73763" grpId="0"/>
      <p:bldP spid="7376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395288" y="188913"/>
            <a:ext cx="7921625" cy="146526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hr-HR" altLang="sr-Latn-RS" dirty="0">
                <a:latin typeface="Comic Sans MS" pitchFamily="66" charset="0"/>
              </a:rPr>
              <a:t>Sad uzmi papir i reši sledeće zadatke.</a:t>
            </a:r>
          </a:p>
          <a:p>
            <a:pPr>
              <a:defRPr/>
            </a:pPr>
            <a:r>
              <a:rPr lang="hr-HR" altLang="sr-Latn-RS" dirty="0">
                <a:latin typeface="Comic Sans MS" pitchFamily="66" charset="0"/>
              </a:rPr>
              <a:t>Ako ti nešto ne bude jasno ili ako ćeš imati puno pogrešaka,</a:t>
            </a:r>
          </a:p>
          <a:p>
            <a:pPr>
              <a:defRPr/>
            </a:pPr>
            <a:r>
              <a:rPr lang="hr-HR" altLang="sr-Latn-RS" dirty="0">
                <a:latin typeface="Comic Sans MS" pitchFamily="66" charset="0"/>
              </a:rPr>
              <a:t>vrati se ponovo na pregled prezentacije da razjasniš nejasnoće!</a:t>
            </a:r>
          </a:p>
          <a:p>
            <a:pPr>
              <a:defRPr/>
            </a:pPr>
            <a:r>
              <a:rPr lang="hr-HR" altLang="sr-Latn-RS" dirty="0">
                <a:latin typeface="Comic Sans MS" pitchFamily="66" charset="0"/>
              </a:rPr>
              <a:t>Nakon zadataka, </a:t>
            </a:r>
            <a:r>
              <a:rPr lang="hr-HR" altLang="sr-Latn-RS">
                <a:latin typeface="Comic Sans MS" pitchFamily="66" charset="0"/>
              </a:rPr>
              <a:t>na sledeći </a:t>
            </a:r>
            <a:r>
              <a:rPr lang="hr-HR" altLang="sr-Latn-RS" dirty="0">
                <a:latin typeface="Comic Sans MS" pitchFamily="66" charset="0"/>
              </a:rPr>
              <a:t>klik prikazat će ti se </a:t>
            </a:r>
            <a:r>
              <a:rPr lang="hr-HR" altLang="sr-Latn-RS">
                <a:latin typeface="Comic Sans MS" pitchFamily="66" charset="0"/>
              </a:rPr>
              <a:t>i rešenja</a:t>
            </a:r>
            <a:r>
              <a:rPr lang="hr-HR" altLang="sr-Latn-RS" dirty="0">
                <a:latin typeface="Comic Sans MS" pitchFamily="66" charset="0"/>
              </a:rPr>
              <a:t>.</a:t>
            </a:r>
          </a:p>
          <a:p>
            <a:pPr>
              <a:defRPr/>
            </a:pPr>
            <a:endParaRPr lang="en-US" altLang="sr-Latn-RS" b="1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395288" y="1844675"/>
            <a:ext cx="57610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dirty="0">
                <a:latin typeface="Comic Sans MS" panose="030F0702030302020204" pitchFamily="66" charset="0"/>
              </a:rPr>
              <a:t>1.) Sledeće sisteme  reši metodom supstitucije:</a:t>
            </a:r>
          </a:p>
          <a:p>
            <a:pPr eaLnBrk="1" hangingPunct="1"/>
            <a:endParaRPr lang="hr-HR" altLang="en-US" sz="1000" dirty="0">
              <a:latin typeface="Comic Sans MS" panose="030F0702030302020204" pitchFamily="66" charset="0"/>
            </a:endParaRP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611188" y="2300288"/>
            <a:ext cx="2016125" cy="4241800"/>
            <a:chOff x="385" y="1449"/>
            <a:chExt cx="1270" cy="2672"/>
          </a:xfrm>
        </p:grpSpPr>
        <p:sp>
          <p:nvSpPr>
            <p:cNvPr id="15377" name="Text Box 4"/>
            <p:cNvSpPr txBox="1">
              <a:spLocks noChangeArrowheads="1"/>
            </p:cNvSpPr>
            <p:nvPr/>
          </p:nvSpPr>
          <p:spPr bwMode="auto">
            <a:xfrm>
              <a:off x="385" y="1449"/>
              <a:ext cx="1270" cy="2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tabLst>
                  <a:tab pos="16986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tabLst>
                  <a:tab pos="16986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tabLst>
                  <a:tab pos="16986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tabLst>
                  <a:tab pos="16986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tabLst>
                  <a:tab pos="16986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6986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6986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6986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6986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a)	-2x - 3y = -19</a:t>
              </a:r>
            </a:p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	</a:t>
              </a:r>
              <a:r>
                <a:rPr lang="hr-HR" altLang="en-US" u="sng">
                  <a:latin typeface="Comic Sans MS" panose="030F0702030302020204" pitchFamily="66" charset="0"/>
                </a:rPr>
                <a:t>   x - 2y = -1	</a:t>
              </a:r>
            </a:p>
            <a:p>
              <a:pPr eaLnBrk="1" hangingPunct="1"/>
              <a:endParaRPr lang="hr-HR" altLang="en-US">
                <a:latin typeface="Comic Sans MS" panose="030F0702030302020204" pitchFamily="66" charset="0"/>
              </a:endParaRPr>
            </a:p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b)	- x - 3y = 2</a:t>
              </a:r>
            </a:p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	</a:t>
              </a:r>
              <a:r>
                <a:rPr lang="hr-HR" altLang="en-US" u="sng">
                  <a:latin typeface="Comic Sans MS" panose="030F0702030302020204" pitchFamily="66" charset="0"/>
                </a:rPr>
                <a:t>   x + y = 6	</a:t>
              </a:r>
            </a:p>
            <a:p>
              <a:pPr eaLnBrk="1" hangingPunct="1"/>
              <a:endParaRPr lang="hr-HR" altLang="en-US">
                <a:latin typeface="Comic Sans MS" panose="030F0702030302020204" pitchFamily="66" charset="0"/>
              </a:endParaRPr>
            </a:p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c)	 x + y = 0</a:t>
              </a:r>
            </a:p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	</a:t>
              </a:r>
              <a:r>
                <a:rPr lang="hr-HR" altLang="en-US" u="sng">
                  <a:latin typeface="Comic Sans MS" panose="030F0702030302020204" pitchFamily="66" charset="0"/>
                </a:rPr>
                <a:t>2x + y = -1</a:t>
              </a:r>
            </a:p>
            <a:p>
              <a:pPr eaLnBrk="1" hangingPunct="1"/>
              <a:endParaRPr lang="hr-HR" altLang="en-US">
                <a:latin typeface="Comic Sans MS" panose="030F0702030302020204" pitchFamily="66" charset="0"/>
              </a:endParaRPr>
            </a:p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d)	2x + 3y = </a:t>
              </a:r>
            </a:p>
            <a:p>
              <a:pPr eaLnBrk="1" hangingPunct="1"/>
              <a:r>
                <a:rPr lang="hr-HR" altLang="en-US" sz="1000">
                  <a:latin typeface="Comic Sans MS" panose="030F0702030302020204" pitchFamily="66" charset="0"/>
                </a:rPr>
                <a:t> </a:t>
              </a:r>
            </a:p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	</a:t>
              </a:r>
              <a:r>
                <a:rPr lang="hr-HR" altLang="en-US" u="sng">
                  <a:latin typeface="Comic Sans MS" panose="030F0702030302020204" pitchFamily="66" charset="0"/>
                </a:rPr>
                <a:t> x - y = -1	</a:t>
              </a:r>
            </a:p>
            <a:p>
              <a:pPr eaLnBrk="1" hangingPunct="1"/>
              <a:endParaRPr lang="hr-HR" altLang="en-US">
                <a:latin typeface="Comic Sans MS" panose="030F0702030302020204" pitchFamily="66" charset="0"/>
              </a:endParaRPr>
            </a:p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e)	    x + y = -4</a:t>
              </a:r>
            </a:p>
            <a:p>
              <a:pPr eaLnBrk="1" hangingPunct="1"/>
              <a:r>
                <a:rPr lang="hr-HR" altLang="en-US" sz="1000">
                  <a:latin typeface="Comic Sans MS" panose="030F0702030302020204" pitchFamily="66" charset="0"/>
                </a:rPr>
                <a:t> 	</a:t>
              </a:r>
            </a:p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	</a:t>
              </a:r>
              <a:r>
                <a:rPr lang="hr-HR" altLang="en-US" u="sng">
                  <a:latin typeface="Comic Sans MS" panose="030F0702030302020204" pitchFamily="66" charset="0"/>
                </a:rPr>
                <a:t>   x - 5y = 0	</a:t>
              </a:r>
              <a:endParaRPr lang="en-US" altLang="en-US" u="sng">
                <a:latin typeface="Comic Sans MS" panose="030F0702030302020204" pitchFamily="66" charset="0"/>
              </a:endParaRPr>
            </a:p>
          </p:txBody>
        </p:sp>
        <p:sp>
          <p:nvSpPr>
            <p:cNvPr id="15378" name="Line 7"/>
            <p:cNvSpPr>
              <a:spLocks noChangeShapeType="1"/>
            </p:cNvSpPr>
            <p:nvPr/>
          </p:nvSpPr>
          <p:spPr bwMode="auto">
            <a:xfrm>
              <a:off x="1326" y="3122"/>
              <a:ext cx="14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9" name="Text Box 8"/>
            <p:cNvSpPr txBox="1">
              <a:spLocks noChangeArrowheads="1"/>
            </p:cNvSpPr>
            <p:nvPr/>
          </p:nvSpPr>
          <p:spPr bwMode="auto">
            <a:xfrm>
              <a:off x="1311" y="2922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hr-HR" altLang="en-US">
                  <a:latin typeface="Comic Sans MS" panose="030F0702030302020204" pitchFamily="66" charset="0"/>
                </a:rPr>
                <a:t>1</a:t>
              </a:r>
            </a:p>
          </p:txBody>
        </p:sp>
        <p:sp>
          <p:nvSpPr>
            <p:cNvPr id="15380" name="Text Box 9"/>
            <p:cNvSpPr txBox="1">
              <a:spLocks noChangeArrowheads="1"/>
            </p:cNvSpPr>
            <p:nvPr/>
          </p:nvSpPr>
          <p:spPr bwMode="auto">
            <a:xfrm>
              <a:off x="1308" y="3113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hr-HR" altLang="en-US">
                  <a:latin typeface="Comic Sans MS" panose="030F0702030302020204" pitchFamily="66" charset="0"/>
                </a:rPr>
                <a:t>2</a:t>
              </a:r>
            </a:p>
          </p:txBody>
        </p:sp>
        <p:sp>
          <p:nvSpPr>
            <p:cNvPr id="15381" name="Line 10"/>
            <p:cNvSpPr>
              <a:spLocks noChangeShapeType="1"/>
            </p:cNvSpPr>
            <p:nvPr/>
          </p:nvSpPr>
          <p:spPr bwMode="auto">
            <a:xfrm>
              <a:off x="662" y="3743"/>
              <a:ext cx="14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2" name="Text Box 11"/>
            <p:cNvSpPr txBox="1">
              <a:spLocks noChangeArrowheads="1"/>
            </p:cNvSpPr>
            <p:nvPr/>
          </p:nvSpPr>
          <p:spPr bwMode="auto">
            <a:xfrm>
              <a:off x="635" y="3543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hr-HR" altLang="en-US">
                  <a:latin typeface="Comic Sans MS" panose="030F0702030302020204" pitchFamily="66" charset="0"/>
                </a:rPr>
                <a:t>3</a:t>
              </a:r>
            </a:p>
          </p:txBody>
        </p:sp>
        <p:sp>
          <p:nvSpPr>
            <p:cNvPr id="15383" name="Text Box 12"/>
            <p:cNvSpPr txBox="1">
              <a:spLocks noChangeArrowheads="1"/>
            </p:cNvSpPr>
            <p:nvPr/>
          </p:nvSpPr>
          <p:spPr bwMode="auto">
            <a:xfrm>
              <a:off x="644" y="3734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hr-HR" altLang="en-US">
                  <a:latin typeface="Comic Sans MS" panose="030F0702030302020204" pitchFamily="66" charset="0"/>
                </a:rPr>
                <a:t>5</a:t>
              </a:r>
            </a:p>
          </p:txBody>
        </p:sp>
      </p:grp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6300788" y="2565400"/>
            <a:ext cx="2016125" cy="2379663"/>
            <a:chOff x="2426" y="1661"/>
            <a:chExt cx="1270" cy="1499"/>
          </a:xfrm>
        </p:grpSpPr>
        <p:sp>
          <p:nvSpPr>
            <p:cNvPr id="15367" name="Text Box 6"/>
            <p:cNvSpPr txBox="1">
              <a:spLocks noChangeArrowheads="1"/>
            </p:cNvSpPr>
            <p:nvPr/>
          </p:nvSpPr>
          <p:spPr bwMode="auto">
            <a:xfrm>
              <a:off x="2426" y="1661"/>
              <a:ext cx="1270" cy="1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Rješenja:</a:t>
              </a:r>
            </a:p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a)	(5, 3)</a:t>
              </a:r>
            </a:p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b)	(10, -4)</a:t>
              </a:r>
            </a:p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c)	(-1, 1)</a:t>
              </a:r>
            </a:p>
            <a:p>
              <a:pPr eaLnBrk="1" hangingPunct="1"/>
              <a:r>
                <a:rPr lang="hr-HR" altLang="en-US" sz="1200">
                  <a:latin typeface="Comic Sans MS" panose="030F0702030302020204" pitchFamily="66" charset="0"/>
                </a:rPr>
                <a:t> </a:t>
              </a:r>
            </a:p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d)	</a:t>
              </a:r>
            </a:p>
            <a:p>
              <a:pPr eaLnBrk="1" hangingPunct="1"/>
              <a:r>
                <a:rPr lang="hr-HR" altLang="en-US" sz="1200">
                  <a:latin typeface="Comic Sans MS" panose="030F0702030302020204" pitchFamily="66" charset="0"/>
                </a:rPr>
                <a:t> </a:t>
              </a:r>
            </a:p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e) 	(-5, -1)</a:t>
              </a:r>
            </a:p>
            <a:p>
              <a:pPr eaLnBrk="1" hangingPunct="1"/>
              <a:r>
                <a:rPr lang="hr-HR" altLang="en-US">
                  <a:latin typeface="Comic Sans MS" panose="030F0702030302020204" pitchFamily="66" charset="0"/>
                </a:rPr>
                <a:t>f)	(0.3, 0.2)</a:t>
              </a:r>
            </a:p>
          </p:txBody>
        </p:sp>
        <p:grpSp>
          <p:nvGrpSpPr>
            <p:cNvPr id="15368" name="Group 31"/>
            <p:cNvGrpSpPr>
              <a:grpSpLocks/>
            </p:cNvGrpSpPr>
            <p:nvPr/>
          </p:nvGrpSpPr>
          <p:grpSpPr bwMode="auto">
            <a:xfrm>
              <a:off x="2608" y="2341"/>
              <a:ext cx="785" cy="480"/>
              <a:chOff x="4341" y="3540"/>
              <a:chExt cx="785" cy="480"/>
            </a:xfrm>
          </p:grpSpPr>
          <p:sp>
            <p:nvSpPr>
              <p:cNvPr id="15369" name="Text Box 23"/>
              <p:cNvSpPr txBox="1">
                <a:spLocks noChangeArrowheads="1"/>
              </p:cNvSpPr>
              <p:nvPr/>
            </p:nvSpPr>
            <p:spPr bwMode="auto">
              <a:xfrm>
                <a:off x="4341" y="3540"/>
                <a:ext cx="785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hr-HR" altLang="en-US" sz="4400">
                    <a:latin typeface="Agency FB" panose="020B0503020202020204" pitchFamily="34" charset="0"/>
                  </a:rPr>
                  <a:t>(       )</a:t>
                </a:r>
                <a:endParaRPr lang="hr-HR" altLang="en-US"/>
              </a:p>
            </p:txBody>
          </p:sp>
          <p:sp>
            <p:nvSpPr>
              <p:cNvPr id="15370" name="Line 24"/>
              <p:cNvSpPr>
                <a:spLocks noChangeShapeType="1"/>
              </p:cNvSpPr>
              <p:nvPr/>
            </p:nvSpPr>
            <p:spPr bwMode="auto">
              <a:xfrm>
                <a:off x="4513" y="3776"/>
                <a:ext cx="14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1" name="Text Box 25"/>
              <p:cNvSpPr txBox="1">
                <a:spLocks noChangeArrowheads="1"/>
              </p:cNvSpPr>
              <p:nvPr/>
            </p:nvSpPr>
            <p:spPr bwMode="auto">
              <a:xfrm>
                <a:off x="4477" y="3585"/>
                <a:ext cx="24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hr-HR" altLang="en-US">
                    <a:latin typeface="Comic Sans MS" panose="030F0702030302020204" pitchFamily="66" charset="0"/>
                  </a:rPr>
                  <a:t>-1</a:t>
                </a:r>
              </a:p>
            </p:txBody>
          </p:sp>
          <p:sp>
            <p:nvSpPr>
              <p:cNvPr id="15372" name="Text Box 26"/>
              <p:cNvSpPr txBox="1">
                <a:spLocks noChangeArrowheads="1"/>
              </p:cNvSpPr>
              <p:nvPr/>
            </p:nvSpPr>
            <p:spPr bwMode="auto">
              <a:xfrm>
                <a:off x="4495" y="3767"/>
                <a:ext cx="20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hr-HR" altLang="en-US">
                    <a:latin typeface="Comic Sans MS" panose="030F0702030302020204" pitchFamily="66" charset="0"/>
                  </a:rPr>
                  <a:t>2</a:t>
                </a:r>
              </a:p>
            </p:txBody>
          </p:sp>
          <p:sp>
            <p:nvSpPr>
              <p:cNvPr id="15373" name="Line 27"/>
              <p:cNvSpPr>
                <a:spLocks noChangeShapeType="1"/>
              </p:cNvSpPr>
              <p:nvPr/>
            </p:nvSpPr>
            <p:spPr bwMode="auto">
              <a:xfrm>
                <a:off x="4808" y="3776"/>
                <a:ext cx="14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4" name="Text Box 28"/>
              <p:cNvSpPr txBox="1">
                <a:spLocks noChangeArrowheads="1"/>
              </p:cNvSpPr>
              <p:nvPr/>
            </p:nvSpPr>
            <p:spPr bwMode="auto">
              <a:xfrm>
                <a:off x="4802" y="3585"/>
                <a:ext cx="18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hr-HR" altLang="en-US">
                    <a:latin typeface="Comic Sans MS" panose="030F0702030302020204" pitchFamily="66" charset="0"/>
                  </a:rPr>
                  <a:t>1</a:t>
                </a:r>
              </a:p>
            </p:txBody>
          </p:sp>
          <p:sp>
            <p:nvSpPr>
              <p:cNvPr id="15375" name="Text Box 29"/>
              <p:cNvSpPr txBox="1">
                <a:spLocks noChangeArrowheads="1"/>
              </p:cNvSpPr>
              <p:nvPr/>
            </p:nvSpPr>
            <p:spPr bwMode="auto">
              <a:xfrm>
                <a:off x="4790" y="3767"/>
                <a:ext cx="20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hr-HR" altLang="en-US">
                    <a:latin typeface="Comic Sans MS" panose="030F0702030302020204" pitchFamily="66" charset="0"/>
                  </a:rPr>
                  <a:t>2</a:t>
                </a:r>
              </a:p>
            </p:txBody>
          </p:sp>
          <p:sp>
            <p:nvSpPr>
              <p:cNvPr id="15376" name="Text Box 30"/>
              <p:cNvSpPr txBox="1">
                <a:spLocks noChangeArrowheads="1"/>
              </p:cNvSpPr>
              <p:nvPr/>
            </p:nvSpPr>
            <p:spPr bwMode="auto">
              <a:xfrm>
                <a:off x="4631" y="3605"/>
                <a:ext cx="15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hr-HR" altLang="en-US" sz="2000">
                    <a:latin typeface="Times New Roman" panose="02020603050405020304" pitchFamily="18" charset="0"/>
                  </a:rPr>
                  <a:t>,</a:t>
                </a:r>
              </a:p>
            </p:txBody>
          </p:sp>
        </p:grpSp>
      </p:grpSp>
      <p:sp>
        <p:nvSpPr>
          <p:cNvPr id="75809" name="Text Box 33"/>
          <p:cNvSpPr txBox="1">
            <a:spLocks noChangeArrowheads="1"/>
          </p:cNvSpPr>
          <p:nvPr/>
        </p:nvSpPr>
        <p:spPr bwMode="auto">
          <a:xfrm>
            <a:off x="2987675" y="2349500"/>
            <a:ext cx="27352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tabLst>
                <a:tab pos="2147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2147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2147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2147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2147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147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147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147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147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>
                <a:latin typeface="Comic Sans MS" panose="030F0702030302020204" pitchFamily="66" charset="0"/>
              </a:rPr>
              <a:t>f)	 0.2x + 3y = 0.66</a:t>
            </a:r>
          </a:p>
          <a:p>
            <a:pPr eaLnBrk="1" hangingPunct="1"/>
            <a:r>
              <a:rPr lang="hr-HR" altLang="en-US">
                <a:latin typeface="Comic Sans MS" panose="030F0702030302020204" pitchFamily="66" charset="0"/>
              </a:rPr>
              <a:t>	</a:t>
            </a:r>
            <a:r>
              <a:rPr lang="hr-HR" altLang="en-US" u="sng">
                <a:latin typeface="Comic Sans MS" panose="030F0702030302020204" pitchFamily="66" charset="0"/>
              </a:rPr>
              <a:t>    x - 2y = -0.1	</a:t>
            </a:r>
            <a:endParaRPr lang="hr-HR" altLang="en-US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75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75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1000"/>
                                        <p:tgtEl>
                                          <p:spTgt spid="75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/>
      <p:bldP spid="75779" grpId="0"/>
      <p:bldP spid="7580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 Box 2"/>
          <p:cNvSpPr txBox="1">
            <a:spLocks noChangeArrowheads="1"/>
          </p:cNvSpPr>
          <p:nvPr/>
        </p:nvSpPr>
        <p:spPr bwMode="auto">
          <a:xfrm>
            <a:off x="395288" y="1268413"/>
            <a:ext cx="7921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Nadam se da si uspješno riješio zadatke.</a:t>
            </a:r>
          </a:p>
        </p:txBody>
      </p:sp>
      <p:sp>
        <p:nvSpPr>
          <p:cNvPr id="76803" name="Text Box 3"/>
          <p:cNvSpPr txBox="1">
            <a:spLocks noChangeArrowheads="1"/>
          </p:cNvSpPr>
          <p:nvPr/>
        </p:nvSpPr>
        <p:spPr bwMode="auto">
          <a:xfrm>
            <a:off x="395288" y="1789113"/>
            <a:ext cx="79216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Time smo svladali metodu supstitucije, ali samo u slučajevima kad</a:t>
            </a:r>
          </a:p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uz x imamo koeficijent 1 (bilo u prvoj ili u drugoj jednadžbi).</a:t>
            </a:r>
          </a:p>
        </p:txBody>
      </p:sp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395288" y="2638425"/>
            <a:ext cx="81375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U sljedećim prezentacijama susrest ćemo se sa sustavima u kojima neće biti tako...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76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76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2" grpId="0"/>
      <p:bldP spid="76803" grpId="0"/>
      <p:bldP spid="7680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439863" y="1866900"/>
            <a:ext cx="6264275" cy="27130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hr-HR" altLang="sr-Latn-RS" sz="2800"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Autorica prezentacije: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lang="hr-HR" altLang="sr-Latn-RS" sz="5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Antonija Horvatek</a:t>
            </a:r>
          </a:p>
          <a:p>
            <a:pPr algn="ctr" eaLnBrk="0" hangingPunct="0">
              <a:spcBef>
                <a:spcPct val="50000"/>
              </a:spcBef>
              <a:defRPr/>
            </a:pPr>
            <a:endParaRPr lang="hr-HR" altLang="sr-Latn-RS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  <a:p>
            <a:pPr algn="ctr" eaLnBrk="0" hangingPunct="0">
              <a:spcBef>
                <a:spcPct val="50000"/>
              </a:spcBef>
              <a:defRPr/>
            </a:pPr>
            <a:r>
              <a:rPr lang="hr-HR" altLang="sr-Latn-RS" sz="2400"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svibanj 2011.</a:t>
            </a:r>
            <a:endParaRPr lang="en-US" altLang="sr-Latn-RS" sz="2400"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77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 Box 2"/>
          <p:cNvSpPr txBox="1">
            <a:spLocks noChangeArrowheads="1"/>
          </p:cNvSpPr>
          <p:nvPr/>
        </p:nvSpPr>
        <p:spPr bwMode="auto">
          <a:xfrm>
            <a:off x="754063" y="1200150"/>
            <a:ext cx="7156450" cy="311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en-US"/>
              <a:t>Ovaj materijal možete koristiti u nastavi, tj. u radu s učenicima. </a:t>
            </a:r>
          </a:p>
          <a:p>
            <a:r>
              <a:rPr lang="hr-HR" altLang="en-US"/>
              <a:t>U istu svrhu dozvoljeno je mijenjati ga i prilagoditi svojim potrebama. </a:t>
            </a:r>
          </a:p>
          <a:p>
            <a:r>
              <a:rPr lang="hr-HR" altLang="en-US"/>
              <a:t> </a:t>
            </a:r>
          </a:p>
          <a:p>
            <a:r>
              <a:rPr lang="hr-HR" altLang="en-US"/>
              <a:t>Za svako korištenje materijala koje nije rad s učenicima, npr. za</a:t>
            </a:r>
          </a:p>
          <a:p>
            <a:r>
              <a:rPr lang="hr-HR" altLang="en-US"/>
              <a:t>objavljivanje materijala ili dijelova materijala u časopisima,</a:t>
            </a:r>
          </a:p>
          <a:p>
            <a:r>
              <a:rPr lang="hr-HR" altLang="en-US"/>
              <a:t>udžbenicima, na CD-ima..., za korištenje na predavanjima,</a:t>
            </a:r>
          </a:p>
          <a:p>
            <a:r>
              <a:rPr lang="hr-HR" altLang="en-US"/>
              <a:t>radionicama..., potrebno je tražiti i dobiti dozvolu autorice, te vezano </a:t>
            </a:r>
          </a:p>
          <a:p>
            <a:r>
              <a:rPr lang="hr-HR" altLang="en-US"/>
              <a:t>uz objavu materijala navesti ime autorice (ako dozvolu dobijete).</a:t>
            </a:r>
          </a:p>
          <a:p>
            <a:r>
              <a:rPr lang="hr-HR" altLang="en-US"/>
              <a:t> </a:t>
            </a:r>
          </a:p>
          <a:p>
            <a:r>
              <a:rPr lang="hr-HR" altLang="en-US"/>
              <a:t>Ukoliko na bilo koji način koristite moje materijale, bit će mi drago </a:t>
            </a:r>
          </a:p>
          <a:p>
            <a:r>
              <a:rPr lang="hr-HR" altLang="en-US"/>
              <a:t>ako dobijem povratnu informaciju, Vaše primjedbe, komentare...</a:t>
            </a:r>
          </a:p>
        </p:txBody>
      </p:sp>
      <p:sp>
        <p:nvSpPr>
          <p:cNvPr id="7" name="Rezervirano mjesto sadržaja 1"/>
          <p:cNvSpPr txBox="1">
            <a:spLocks/>
          </p:cNvSpPr>
          <p:nvPr/>
        </p:nvSpPr>
        <p:spPr>
          <a:xfrm>
            <a:off x="4500563" y="4799013"/>
            <a:ext cx="3887787" cy="1077912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hr-HR" altLang="sr-Latn-RS" sz="1600" kern="0">
                <a:latin typeface="Arial" panose="020B0604020202020204" pitchFamily="34" charset="0"/>
                <a:cs typeface="Arial" panose="020B0604020202020204" pitchFamily="34" charset="0"/>
              </a:rPr>
              <a:t>Antonija Horvatek</a:t>
            </a:r>
          </a:p>
          <a:p>
            <a:pPr marL="0" indent="0">
              <a:buFontTx/>
              <a:buNone/>
              <a:defRPr/>
            </a:pPr>
            <a:r>
              <a:rPr lang="hr-HR" altLang="sr-Latn-RS" sz="1800" kern="0">
                <a:latin typeface="Brush Script MT" pitchFamily="66" charset="0"/>
              </a:rPr>
              <a:t>Matematika na dlanu</a:t>
            </a:r>
          </a:p>
          <a:p>
            <a:pPr marL="0" indent="0">
              <a:buFontTx/>
              <a:buNone/>
              <a:defRPr/>
            </a:pPr>
            <a:r>
              <a:rPr lang="hr-HR" altLang="sr-Latn-RS" sz="1400" u="sng" kern="0">
                <a:hlinkClick r:id="rId2"/>
              </a:rPr>
              <a:t>http://www.antonija-horvatek.from.hr/</a:t>
            </a:r>
            <a:r>
              <a:rPr lang="hr-HR" altLang="sr-Latn-RS" sz="1400" ker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78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0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395288" y="277813"/>
            <a:ext cx="23764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solidFill>
                  <a:srgbClr val="FFFF00"/>
                </a:solidFill>
                <a:latin typeface="Comic Sans MS" panose="030F0702030302020204" pitchFamily="66" charset="0"/>
              </a:rPr>
              <a:t>KOEFICIJENTI</a:t>
            </a:r>
            <a:endParaRPr lang="hr-HR" altLang="en-US" sz="2000">
              <a:latin typeface="Comic Sans MS" panose="030F0702030302020204" pitchFamily="66" charset="0"/>
            </a:endParaRP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395288" y="1052513"/>
            <a:ext cx="7921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Npr. Koji bi bili koeficijenti u sledećim sistemima :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611188" y="1573213"/>
            <a:ext cx="21605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49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49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49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49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49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a)	7x - 3y = 4</a:t>
            </a:r>
          </a:p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	</a:t>
            </a:r>
            <a:r>
              <a:rPr lang="hr-HR" altLang="en-US" sz="2000" u="sng">
                <a:latin typeface="Comic Sans MS" panose="030F0702030302020204" pitchFamily="66" charset="0"/>
              </a:rPr>
              <a:t>-2x + 6y = 1</a:t>
            </a:r>
            <a:endParaRPr lang="hr-HR" altLang="en-US" sz="2000">
              <a:latin typeface="Comic Sans MS" panose="030F0702030302020204" pitchFamily="66" charset="0"/>
            </a:endParaRP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1116013" y="2330450"/>
            <a:ext cx="30241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Koeficijenti su brojevi:</a:t>
            </a:r>
          </a:p>
        </p:txBody>
      </p:sp>
      <p:sp>
        <p:nvSpPr>
          <p:cNvPr id="58375" name="Oval 7"/>
          <p:cNvSpPr>
            <a:spLocks noChangeArrowheads="1"/>
          </p:cNvSpPr>
          <p:nvPr/>
        </p:nvSpPr>
        <p:spPr bwMode="auto">
          <a:xfrm>
            <a:off x="971550" y="1609725"/>
            <a:ext cx="415925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3995738" y="2330450"/>
            <a:ext cx="647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solidFill>
                  <a:srgbClr val="FFFF00"/>
                </a:solidFill>
                <a:latin typeface="Comic Sans MS" panose="030F0702030302020204" pitchFamily="66" charset="0"/>
              </a:rPr>
              <a:t>7,</a:t>
            </a:r>
          </a:p>
        </p:txBody>
      </p:sp>
      <p:sp>
        <p:nvSpPr>
          <p:cNvPr id="58377" name="Oval 9"/>
          <p:cNvSpPr>
            <a:spLocks noChangeArrowheads="1"/>
          </p:cNvSpPr>
          <p:nvPr/>
        </p:nvSpPr>
        <p:spPr bwMode="auto">
          <a:xfrm>
            <a:off x="1492250" y="1595438"/>
            <a:ext cx="41592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4356100" y="2330450"/>
            <a:ext cx="647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solidFill>
                  <a:srgbClr val="FFFF00"/>
                </a:solidFill>
                <a:latin typeface="Comic Sans MS" panose="030F0702030302020204" pitchFamily="66" charset="0"/>
              </a:rPr>
              <a:t>-3,</a:t>
            </a:r>
          </a:p>
        </p:txBody>
      </p:sp>
      <p:sp>
        <p:nvSpPr>
          <p:cNvPr id="58379" name="Oval 11"/>
          <p:cNvSpPr>
            <a:spLocks noChangeArrowheads="1"/>
          </p:cNvSpPr>
          <p:nvPr/>
        </p:nvSpPr>
        <p:spPr bwMode="auto">
          <a:xfrm>
            <a:off x="1058863" y="1905000"/>
            <a:ext cx="415925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4859338" y="2330450"/>
            <a:ext cx="720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solidFill>
                  <a:srgbClr val="FFFF00"/>
                </a:solidFill>
                <a:latin typeface="Comic Sans MS" panose="030F0702030302020204" pitchFamily="66" charset="0"/>
              </a:rPr>
              <a:t>-2, </a:t>
            </a:r>
          </a:p>
        </p:txBody>
      </p:sp>
      <p:sp>
        <p:nvSpPr>
          <p:cNvPr id="58381" name="Oval 13"/>
          <p:cNvSpPr>
            <a:spLocks noChangeArrowheads="1"/>
          </p:cNvSpPr>
          <p:nvPr/>
        </p:nvSpPr>
        <p:spPr bwMode="auto">
          <a:xfrm>
            <a:off x="1565275" y="1890713"/>
            <a:ext cx="487363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5364163" y="2330450"/>
            <a:ext cx="647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solidFill>
                  <a:srgbClr val="FFFF00"/>
                </a:solidFill>
                <a:latin typeface="Comic Sans MS" panose="030F0702030302020204" pitchFamily="66" charset="0"/>
              </a:rPr>
              <a:t>6 .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1116013" y="2762250"/>
            <a:ext cx="63357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Brojevi </a:t>
            </a:r>
            <a:r>
              <a:rPr lang="hr-HR" altLang="en-US" sz="2000">
                <a:solidFill>
                  <a:srgbClr val="FFFF00"/>
                </a:solidFill>
                <a:latin typeface="Comic Sans MS" panose="030F0702030302020204" pitchFamily="66" charset="0"/>
              </a:rPr>
              <a:t>4</a:t>
            </a:r>
            <a:r>
              <a:rPr lang="hr-HR" altLang="en-US" sz="2000">
                <a:latin typeface="Comic Sans MS" panose="030F0702030302020204" pitchFamily="66" charset="0"/>
              </a:rPr>
              <a:t> i </a:t>
            </a:r>
            <a:r>
              <a:rPr lang="hr-HR" altLang="en-US" sz="2000">
                <a:solidFill>
                  <a:srgbClr val="FFFF00"/>
                </a:solidFill>
                <a:latin typeface="Comic Sans MS" panose="030F0702030302020204" pitchFamily="66" charset="0"/>
              </a:rPr>
              <a:t>1</a:t>
            </a:r>
            <a:r>
              <a:rPr lang="hr-HR" altLang="en-US" sz="2000">
                <a:latin typeface="Comic Sans MS" panose="030F0702030302020204" pitchFamily="66" charset="0"/>
              </a:rPr>
              <a:t> nazivaju se </a:t>
            </a:r>
            <a:r>
              <a:rPr lang="hr-HR" altLang="en-US" sz="2000">
                <a:solidFill>
                  <a:srgbClr val="FFFF00"/>
                </a:solidFill>
                <a:latin typeface="Comic Sans MS" panose="030F0702030302020204" pitchFamily="66" charset="0"/>
              </a:rPr>
              <a:t>SLOBODNI ČLANOVI</a:t>
            </a:r>
            <a:r>
              <a:rPr lang="hr-HR" altLang="en-US" sz="200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58384" name="Oval 16"/>
          <p:cNvSpPr>
            <a:spLocks noChangeArrowheads="1"/>
          </p:cNvSpPr>
          <p:nvPr/>
        </p:nvSpPr>
        <p:spPr bwMode="auto">
          <a:xfrm>
            <a:off x="2195513" y="1595438"/>
            <a:ext cx="344487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385" name="Oval 17"/>
          <p:cNvSpPr>
            <a:spLocks noChangeArrowheads="1"/>
          </p:cNvSpPr>
          <p:nvPr/>
        </p:nvSpPr>
        <p:spPr bwMode="auto">
          <a:xfrm>
            <a:off x="2282825" y="1890713"/>
            <a:ext cx="344488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611188" y="3479800"/>
            <a:ext cx="21605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49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49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49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49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49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b)	-2x +  y = 9</a:t>
            </a:r>
          </a:p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	</a:t>
            </a:r>
            <a:r>
              <a:rPr lang="hr-HR" altLang="en-US" sz="2000" u="sng">
                <a:latin typeface="Comic Sans MS" panose="030F0702030302020204" pitchFamily="66" charset="0"/>
              </a:rPr>
              <a:t>5x -  y  =  -3</a:t>
            </a:r>
            <a:endParaRPr lang="hr-HR" altLang="en-US" sz="2000">
              <a:latin typeface="Comic Sans MS" panose="030F0702030302020204" pitchFamily="66" charset="0"/>
            </a:endParaRP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1116013" y="4237038"/>
            <a:ext cx="30241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Koeficijenti su brojevi:</a:t>
            </a:r>
          </a:p>
        </p:txBody>
      </p:sp>
      <p:sp>
        <p:nvSpPr>
          <p:cNvPr id="58388" name="Oval 20"/>
          <p:cNvSpPr>
            <a:spLocks noChangeArrowheads="1"/>
          </p:cNvSpPr>
          <p:nvPr/>
        </p:nvSpPr>
        <p:spPr bwMode="auto">
          <a:xfrm>
            <a:off x="1028700" y="3516313"/>
            <a:ext cx="41592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995738" y="4237038"/>
            <a:ext cx="647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solidFill>
                  <a:srgbClr val="FFFF00"/>
                </a:solidFill>
                <a:latin typeface="Comic Sans MS" panose="030F0702030302020204" pitchFamily="66" charset="0"/>
              </a:rPr>
              <a:t>-2,</a:t>
            </a:r>
          </a:p>
        </p:txBody>
      </p:sp>
      <p:sp>
        <p:nvSpPr>
          <p:cNvPr id="58390" name="Oval 22"/>
          <p:cNvSpPr>
            <a:spLocks noChangeArrowheads="1"/>
          </p:cNvSpPr>
          <p:nvPr/>
        </p:nvSpPr>
        <p:spPr bwMode="auto">
          <a:xfrm>
            <a:off x="1563688" y="3502025"/>
            <a:ext cx="415925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391" name="Text Box 23"/>
          <p:cNvSpPr txBox="1">
            <a:spLocks noChangeArrowheads="1"/>
          </p:cNvSpPr>
          <p:nvPr/>
        </p:nvSpPr>
        <p:spPr bwMode="auto">
          <a:xfrm>
            <a:off x="4500563" y="4237038"/>
            <a:ext cx="5032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solidFill>
                  <a:srgbClr val="FFFF00"/>
                </a:solidFill>
                <a:latin typeface="Comic Sans MS" panose="030F0702030302020204" pitchFamily="66" charset="0"/>
              </a:rPr>
              <a:t>1,</a:t>
            </a:r>
          </a:p>
        </p:txBody>
      </p:sp>
      <p:sp>
        <p:nvSpPr>
          <p:cNvPr id="58392" name="Oval 24"/>
          <p:cNvSpPr>
            <a:spLocks noChangeArrowheads="1"/>
          </p:cNvSpPr>
          <p:nvPr/>
        </p:nvSpPr>
        <p:spPr bwMode="auto">
          <a:xfrm>
            <a:off x="1058863" y="3811588"/>
            <a:ext cx="273050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393" name="Text Box 25"/>
          <p:cNvSpPr txBox="1">
            <a:spLocks noChangeArrowheads="1"/>
          </p:cNvSpPr>
          <p:nvPr/>
        </p:nvSpPr>
        <p:spPr bwMode="auto">
          <a:xfrm>
            <a:off x="4787900" y="4237038"/>
            <a:ext cx="720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solidFill>
                  <a:srgbClr val="FFFF00"/>
                </a:solidFill>
                <a:latin typeface="Comic Sans MS" panose="030F0702030302020204" pitchFamily="66" charset="0"/>
              </a:rPr>
              <a:t>5, </a:t>
            </a:r>
          </a:p>
        </p:txBody>
      </p:sp>
      <p:sp>
        <p:nvSpPr>
          <p:cNvPr id="58394" name="Oval 26"/>
          <p:cNvSpPr>
            <a:spLocks noChangeArrowheads="1"/>
          </p:cNvSpPr>
          <p:nvPr/>
        </p:nvSpPr>
        <p:spPr bwMode="auto">
          <a:xfrm>
            <a:off x="1420813" y="3797300"/>
            <a:ext cx="414337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395" name="Text Box 27"/>
          <p:cNvSpPr txBox="1">
            <a:spLocks noChangeArrowheads="1"/>
          </p:cNvSpPr>
          <p:nvPr/>
        </p:nvSpPr>
        <p:spPr bwMode="auto">
          <a:xfrm>
            <a:off x="5148263" y="4237038"/>
            <a:ext cx="647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solidFill>
                  <a:srgbClr val="FFFF00"/>
                </a:solidFill>
                <a:latin typeface="Comic Sans MS" panose="030F0702030302020204" pitchFamily="66" charset="0"/>
              </a:rPr>
              <a:t>-1 .</a:t>
            </a:r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1116013" y="4616450"/>
            <a:ext cx="26638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Slobodni članovi su:</a:t>
            </a:r>
          </a:p>
        </p:txBody>
      </p:sp>
      <p:sp>
        <p:nvSpPr>
          <p:cNvPr id="58397" name="Oval 29"/>
          <p:cNvSpPr>
            <a:spLocks noChangeArrowheads="1"/>
          </p:cNvSpPr>
          <p:nvPr/>
        </p:nvSpPr>
        <p:spPr bwMode="auto">
          <a:xfrm>
            <a:off x="2224088" y="3502025"/>
            <a:ext cx="344487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398" name="Oval 30"/>
          <p:cNvSpPr>
            <a:spLocks noChangeArrowheads="1"/>
          </p:cNvSpPr>
          <p:nvPr/>
        </p:nvSpPr>
        <p:spPr bwMode="auto">
          <a:xfrm>
            <a:off x="2282825" y="3797300"/>
            <a:ext cx="417513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395288" y="260350"/>
            <a:ext cx="79216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solidFill>
                  <a:srgbClr val="FFFF00"/>
                </a:solidFill>
                <a:latin typeface="Comic Sans MS" panose="030F0702030302020204" pitchFamily="66" charset="0"/>
              </a:rPr>
              <a:t>                           </a:t>
            </a:r>
            <a:r>
              <a:rPr lang="hr-HR" altLang="en-US" sz="2000">
                <a:latin typeface="Comic Sans MS" panose="030F0702030302020204" pitchFamily="66" charset="0"/>
              </a:rPr>
              <a:t>su brojevi uz nepoznatr (koji se množe s nepoznatim ).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 flipH="1" flipV="1">
            <a:off x="1835150" y="3338513"/>
            <a:ext cx="936625" cy="212725"/>
            <a:chOff x="249" y="2024"/>
            <a:chExt cx="182" cy="136"/>
          </a:xfrm>
        </p:grpSpPr>
        <p:sp>
          <p:nvSpPr>
            <p:cNvPr id="4145" name="Line 33"/>
            <p:cNvSpPr>
              <a:spLocks noChangeShapeType="1"/>
            </p:cNvSpPr>
            <p:nvPr/>
          </p:nvSpPr>
          <p:spPr bwMode="auto">
            <a:xfrm flipH="1" flipV="1">
              <a:off x="249" y="2160"/>
              <a:ext cx="182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6" name="Line 34"/>
            <p:cNvSpPr>
              <a:spLocks noChangeShapeType="1"/>
            </p:cNvSpPr>
            <p:nvPr/>
          </p:nvSpPr>
          <p:spPr bwMode="auto">
            <a:xfrm>
              <a:off x="431" y="2024"/>
              <a:ext cx="0" cy="136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2843213" y="3157538"/>
            <a:ext cx="56880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>
                <a:latin typeface="Comic Sans MS" panose="030F0702030302020204" pitchFamily="66" charset="0"/>
              </a:rPr>
              <a:t>Koji broj zamišljamo uz nepoznatu  (ako ne piše)?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2843213" y="3475038"/>
            <a:ext cx="56880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>
                <a:latin typeface="Comic Sans MS" panose="030F0702030302020204" pitchFamily="66" charset="0"/>
              </a:rPr>
              <a:t>Zamišljamo broj </a:t>
            </a:r>
            <a:r>
              <a:rPr lang="hr-HR" altLang="en-US">
                <a:solidFill>
                  <a:srgbClr val="FFFF00"/>
                </a:solidFill>
                <a:latin typeface="Comic Sans MS" panose="030F0702030302020204" pitchFamily="66" charset="0"/>
              </a:rPr>
              <a:t>1</a:t>
            </a:r>
            <a:r>
              <a:rPr lang="hr-HR" altLang="en-US">
                <a:latin typeface="Comic Sans MS" panose="030F0702030302020204" pitchFamily="66" charset="0"/>
              </a:rPr>
              <a:t>.</a:t>
            </a:r>
          </a:p>
          <a:p>
            <a:pPr eaLnBrk="1" hangingPunct="1"/>
            <a:r>
              <a:rPr lang="hr-HR" altLang="en-US">
                <a:latin typeface="Comic Sans MS" panose="030F0702030302020204" pitchFamily="66" charset="0"/>
              </a:rPr>
              <a:t>Naime,  y = </a:t>
            </a:r>
            <a:r>
              <a:rPr lang="hr-HR" altLang="en-US">
                <a:solidFill>
                  <a:srgbClr val="FFFF00"/>
                </a:solidFill>
                <a:latin typeface="Comic Sans MS" panose="030F0702030302020204" pitchFamily="66" charset="0"/>
              </a:rPr>
              <a:t>1</a:t>
            </a:r>
            <a:r>
              <a:rPr lang="hr-HR" altLang="en-US">
                <a:latin typeface="Comic Sans MS" panose="030F0702030302020204" pitchFamily="66" charset="0"/>
              </a:rPr>
              <a:t>y .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3635375" y="4616450"/>
            <a:ext cx="1008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solidFill>
                  <a:srgbClr val="FFFF00"/>
                </a:solidFill>
                <a:latin typeface="Comic Sans MS" panose="030F0702030302020204" pitchFamily="66" charset="0"/>
              </a:rPr>
              <a:t>9, -3 .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611188" y="5208588"/>
            <a:ext cx="21605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49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49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49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49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49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c)	-x + y = 7</a:t>
            </a:r>
          </a:p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	</a:t>
            </a:r>
            <a:r>
              <a:rPr lang="hr-HR" altLang="en-US" sz="2000" u="sng">
                <a:latin typeface="Comic Sans MS" panose="030F0702030302020204" pitchFamily="66" charset="0"/>
              </a:rPr>
              <a:t>-9x     = 10</a:t>
            </a:r>
            <a:endParaRPr lang="hr-HR" altLang="en-US" sz="2000">
              <a:latin typeface="Comic Sans MS" panose="030F0702030302020204" pitchFamily="66" charset="0"/>
            </a:endParaRP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1116013" y="5965825"/>
            <a:ext cx="21605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Koeficijenti su:</a:t>
            </a:r>
          </a:p>
        </p:txBody>
      </p:sp>
      <p:sp>
        <p:nvSpPr>
          <p:cNvPr id="58408" name="Oval 40"/>
          <p:cNvSpPr>
            <a:spLocks noChangeArrowheads="1"/>
          </p:cNvSpPr>
          <p:nvPr/>
        </p:nvSpPr>
        <p:spPr bwMode="auto">
          <a:xfrm>
            <a:off x="971550" y="5245100"/>
            <a:ext cx="360363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3059113" y="5965825"/>
            <a:ext cx="647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solidFill>
                  <a:srgbClr val="FFFF00"/>
                </a:solidFill>
                <a:latin typeface="Comic Sans MS" panose="030F0702030302020204" pitchFamily="66" charset="0"/>
              </a:rPr>
              <a:t>-1,</a:t>
            </a:r>
          </a:p>
        </p:txBody>
      </p:sp>
      <p:sp>
        <p:nvSpPr>
          <p:cNvPr id="58410" name="Oval 42"/>
          <p:cNvSpPr>
            <a:spLocks noChangeArrowheads="1"/>
          </p:cNvSpPr>
          <p:nvPr/>
        </p:nvSpPr>
        <p:spPr bwMode="auto">
          <a:xfrm>
            <a:off x="1403350" y="5230813"/>
            <a:ext cx="28892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411" name="Text Box 43"/>
          <p:cNvSpPr txBox="1">
            <a:spLocks noChangeArrowheads="1"/>
          </p:cNvSpPr>
          <p:nvPr/>
        </p:nvSpPr>
        <p:spPr bwMode="auto">
          <a:xfrm>
            <a:off x="3492500" y="5965825"/>
            <a:ext cx="647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solidFill>
                  <a:srgbClr val="FFFF00"/>
                </a:solidFill>
                <a:latin typeface="Comic Sans MS" panose="030F0702030302020204" pitchFamily="66" charset="0"/>
              </a:rPr>
              <a:t>1,</a:t>
            </a:r>
          </a:p>
        </p:txBody>
      </p:sp>
      <p:sp>
        <p:nvSpPr>
          <p:cNvPr id="58412" name="Oval 44"/>
          <p:cNvSpPr>
            <a:spLocks noChangeArrowheads="1"/>
          </p:cNvSpPr>
          <p:nvPr/>
        </p:nvSpPr>
        <p:spPr bwMode="auto">
          <a:xfrm>
            <a:off x="1058863" y="5540375"/>
            <a:ext cx="415925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413" name="Text Box 45"/>
          <p:cNvSpPr txBox="1">
            <a:spLocks noChangeArrowheads="1"/>
          </p:cNvSpPr>
          <p:nvPr/>
        </p:nvSpPr>
        <p:spPr bwMode="auto">
          <a:xfrm>
            <a:off x="3779838" y="5965825"/>
            <a:ext cx="720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solidFill>
                  <a:srgbClr val="FFFF00"/>
                </a:solidFill>
                <a:latin typeface="Comic Sans MS" panose="030F0702030302020204" pitchFamily="66" charset="0"/>
              </a:rPr>
              <a:t>-9, </a:t>
            </a:r>
          </a:p>
        </p:txBody>
      </p:sp>
      <p:sp>
        <p:nvSpPr>
          <p:cNvPr id="58414" name="Text Box 46"/>
          <p:cNvSpPr txBox="1">
            <a:spLocks noChangeArrowheads="1"/>
          </p:cNvSpPr>
          <p:nvPr/>
        </p:nvSpPr>
        <p:spPr bwMode="auto">
          <a:xfrm>
            <a:off x="4284663" y="5965825"/>
            <a:ext cx="647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solidFill>
                  <a:srgbClr val="FFFF00"/>
                </a:solidFill>
                <a:latin typeface="Comic Sans MS" panose="030F0702030302020204" pitchFamily="66" charset="0"/>
              </a:rPr>
              <a:t>0 .</a:t>
            </a:r>
          </a:p>
        </p:txBody>
      </p:sp>
      <p:sp>
        <p:nvSpPr>
          <p:cNvPr id="58415" name="Text Box 47"/>
          <p:cNvSpPr txBox="1">
            <a:spLocks noChangeArrowheads="1"/>
          </p:cNvSpPr>
          <p:nvPr/>
        </p:nvSpPr>
        <p:spPr bwMode="auto">
          <a:xfrm>
            <a:off x="1116013" y="6345238"/>
            <a:ext cx="27003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Slobodni članovi su:</a:t>
            </a:r>
          </a:p>
        </p:txBody>
      </p:sp>
      <p:sp>
        <p:nvSpPr>
          <p:cNvPr id="58416" name="Oval 48"/>
          <p:cNvSpPr>
            <a:spLocks noChangeArrowheads="1"/>
          </p:cNvSpPr>
          <p:nvPr/>
        </p:nvSpPr>
        <p:spPr bwMode="auto">
          <a:xfrm>
            <a:off x="1995488" y="5230813"/>
            <a:ext cx="344487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417" name="Oval 49"/>
          <p:cNvSpPr>
            <a:spLocks noChangeArrowheads="1"/>
          </p:cNvSpPr>
          <p:nvPr/>
        </p:nvSpPr>
        <p:spPr bwMode="auto">
          <a:xfrm>
            <a:off x="2051050" y="5526088"/>
            <a:ext cx="433388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418" name="Text Box 50"/>
          <p:cNvSpPr txBox="1">
            <a:spLocks noChangeArrowheads="1"/>
          </p:cNvSpPr>
          <p:nvPr/>
        </p:nvSpPr>
        <p:spPr bwMode="auto">
          <a:xfrm>
            <a:off x="3600450" y="6345238"/>
            <a:ext cx="86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solidFill>
                  <a:srgbClr val="FFFF00"/>
                </a:solidFill>
                <a:latin typeface="Comic Sans MS" panose="030F0702030302020204" pitchFamily="66" charset="0"/>
              </a:rPr>
              <a:t>7, 10.</a:t>
            </a:r>
          </a:p>
        </p:txBody>
      </p:sp>
      <p:sp>
        <p:nvSpPr>
          <p:cNvPr id="58419" name="Text Box 51"/>
          <p:cNvSpPr txBox="1">
            <a:spLocks noChangeArrowheads="1"/>
          </p:cNvSpPr>
          <p:nvPr/>
        </p:nvSpPr>
        <p:spPr bwMode="auto">
          <a:xfrm>
            <a:off x="1619250" y="5499100"/>
            <a:ext cx="647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solidFill>
                  <a:srgbClr val="FFFF00"/>
                </a:solidFill>
                <a:latin typeface="Comic Sans MS" panose="030F0702030302020204" pitchFamily="66" charset="0"/>
              </a:rPr>
              <a:t>?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83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83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83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1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1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1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8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8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8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8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1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8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8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8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8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1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8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8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8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8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4" dur="1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8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8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8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8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0" dur="1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4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0" dur="1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583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583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58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58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583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83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58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58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6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9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5" dur="1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0" dur="1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58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58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58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58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3" dur="1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58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58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58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58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3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2" dur="1000"/>
                                        <p:tgtEl>
                                          <p:spTgt spid="58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7" dur="1000"/>
                                        <p:tgtEl>
                                          <p:spTgt spid="58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58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58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58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58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2" dur="500"/>
                                        <p:tgtEl>
                                          <p:spTgt spid="584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5" dur="500"/>
                                        <p:tgtEl>
                                          <p:spTgt spid="584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6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2" dur="1000"/>
                                        <p:tgtEl>
                                          <p:spTgt spid="58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2" dur="500"/>
                                        <p:tgtEl>
                                          <p:spTgt spid="583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 nodeType="clickPar">
                      <p:stCondLst>
                        <p:cond delay="indefinite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8" dur="1000"/>
                                        <p:tgtEl>
                                          <p:spTgt spid="58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2" dur="5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 nodeType="clickPar">
                      <p:stCondLst>
                        <p:cond delay="indefinite"/>
                      </p:stCondLst>
                      <p:childTnLst>
                        <p:par>
                          <p:cTn id="2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8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 nodeType="clickPar">
                      <p:stCondLst>
                        <p:cond delay="indefinite"/>
                      </p:stCondLst>
                      <p:childTnLst>
                        <p:par>
                          <p:cTn id="2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1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5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5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7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58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58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58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 fill="hold"/>
                                        <p:tgtEl>
                                          <p:spTgt spid="58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5" dur="1000"/>
                                        <p:tgtEl>
                                          <p:spTgt spid="58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 nodeType="clickPar">
                      <p:stCondLst>
                        <p:cond delay="indefinite"/>
                      </p:stCondLst>
                      <p:childTnLst>
                        <p:par>
                          <p:cTn id="2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9" dur="5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2" dur="500"/>
                                        <p:tgtEl>
                                          <p:spTgt spid="583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 nodeType="clickPar">
                      <p:stCondLst>
                        <p:cond delay="indefinite"/>
                      </p:stCondLst>
                      <p:childTnLst>
                        <p:par>
                          <p:cTn id="2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1" dur="1000"/>
                                        <p:tgtEl>
                                          <p:spTgt spid="58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 nodeType="clickPar">
                      <p:stCondLst>
                        <p:cond delay="indefinite"/>
                      </p:stCondLst>
                      <p:childTnLst>
                        <p:par>
                          <p:cTn id="2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6" dur="1000"/>
                                        <p:tgtEl>
                                          <p:spTgt spid="58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 nodeType="clickPar">
                      <p:stCondLst>
                        <p:cond delay="indefinite"/>
                      </p:stCondLst>
                      <p:childTnLst>
                        <p:par>
                          <p:cTn id="2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9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1" dur="500" fill="hold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500" fill="hold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500" fill="hold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500" fill="hold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 nodeType="clickPar">
                      <p:stCondLst>
                        <p:cond delay="indefinite"/>
                      </p:stCondLst>
                      <p:childTnLst>
                        <p:par>
                          <p:cTn id="2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9" dur="1000"/>
                                        <p:tgtEl>
                                          <p:spTgt spid="58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 nodeType="clickPar">
                      <p:stCondLst>
                        <p:cond delay="indefinite"/>
                      </p:stCondLst>
                      <p:childTnLst>
                        <p:par>
                          <p:cTn id="2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2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4" dur="500" fill="hold"/>
                                        <p:tgtEl>
                                          <p:spTgt spid="58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500" fill="hold"/>
                                        <p:tgtEl>
                                          <p:spTgt spid="58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500" fill="hold"/>
                                        <p:tgtEl>
                                          <p:spTgt spid="58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500" fill="hold"/>
                                        <p:tgtEl>
                                          <p:spTgt spid="58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9" dur="500"/>
                                        <p:tgtEl>
                                          <p:spTgt spid="584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 nodeType="clickPar">
                      <p:stCondLst>
                        <p:cond delay="indefinite"/>
                      </p:stCondLst>
                      <p:childTnLst>
                        <p:par>
                          <p:cTn id="2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5" dur="1000"/>
                                        <p:tgtEl>
                                          <p:spTgt spid="58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 nodeType="clickPar">
                      <p:stCondLst>
                        <p:cond delay="indefinite"/>
                      </p:stCondLst>
                      <p:childTnLst>
                        <p:par>
                          <p:cTn id="2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8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0" dur="500" fill="hold"/>
                                        <p:tgtEl>
                                          <p:spTgt spid="58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500" fill="hold"/>
                                        <p:tgtEl>
                                          <p:spTgt spid="58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500" fill="hold"/>
                                        <p:tgtEl>
                                          <p:spTgt spid="58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500" fill="hold"/>
                                        <p:tgtEl>
                                          <p:spTgt spid="58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5" dur="500"/>
                                        <p:tgtEl>
                                          <p:spTgt spid="584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 nodeType="clickPar">
                      <p:stCondLst>
                        <p:cond delay="indefinite"/>
                      </p:stCondLst>
                      <p:childTnLst>
                        <p:par>
                          <p:cTn id="3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1" dur="1000"/>
                                        <p:tgtEl>
                                          <p:spTgt spid="58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3" dur="500"/>
                                        <p:tgtEl>
                                          <p:spTgt spid="584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 nodeType="clickPar">
                      <p:stCondLst>
                        <p:cond delay="indefinite"/>
                      </p:stCondLst>
                      <p:childTnLst>
                        <p:par>
                          <p:cTn id="3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7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9" dur="500" fill="hold"/>
                                        <p:tgtEl>
                                          <p:spTgt spid="58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500" fill="hold"/>
                                        <p:tgtEl>
                                          <p:spTgt spid="58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500" fill="hold"/>
                                        <p:tgtEl>
                                          <p:spTgt spid="58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500" fill="hold"/>
                                        <p:tgtEl>
                                          <p:spTgt spid="58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 nodeType="clickPar">
                      <p:stCondLst>
                        <p:cond delay="indefinite"/>
                      </p:stCondLst>
                      <p:childTnLst>
                        <p:par>
                          <p:cTn id="3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7" dur="1000"/>
                                        <p:tgtEl>
                                          <p:spTgt spid="58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 nodeType="clickPar">
                      <p:stCondLst>
                        <p:cond delay="indefinite"/>
                      </p:stCondLst>
                      <p:childTnLst>
                        <p:par>
                          <p:cTn id="3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2" dur="1000"/>
                                        <p:tgtEl>
                                          <p:spTgt spid="58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4" dur="500"/>
                                        <p:tgtEl>
                                          <p:spTgt spid="58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6" fill="hold" nodeType="clickPar">
                      <p:stCondLst>
                        <p:cond delay="indefinite"/>
                      </p:stCondLst>
                      <p:childTnLst>
                        <p:par>
                          <p:cTn id="3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0" dur="1000"/>
                                        <p:tgtEl>
                                          <p:spTgt spid="58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1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3" dur="500" fill="hold"/>
                                        <p:tgtEl>
                                          <p:spTgt spid="58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500" fill="hold"/>
                                        <p:tgtEl>
                                          <p:spTgt spid="58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500" fill="hold"/>
                                        <p:tgtEl>
                                          <p:spTgt spid="58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500" fill="hold"/>
                                        <p:tgtEl>
                                          <p:spTgt spid="58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7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9" dur="500" fill="hold"/>
                                        <p:tgtEl>
                                          <p:spTgt spid="58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500" fill="hold"/>
                                        <p:tgtEl>
                                          <p:spTgt spid="58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500" fill="hold"/>
                                        <p:tgtEl>
                                          <p:spTgt spid="58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500" fill="hold"/>
                                        <p:tgtEl>
                                          <p:spTgt spid="58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/>
      <p:bldP spid="58372" grpId="0"/>
      <p:bldP spid="58373" grpId="0"/>
      <p:bldP spid="58374" grpId="0"/>
      <p:bldP spid="58375" grpId="0" animBg="1"/>
      <p:bldP spid="58375" grpId="1" animBg="1"/>
      <p:bldP spid="58376" grpId="0"/>
      <p:bldP spid="58377" grpId="0" animBg="1"/>
      <p:bldP spid="58377" grpId="1" animBg="1"/>
      <p:bldP spid="58378" grpId="0"/>
      <p:bldP spid="58379" grpId="0" animBg="1"/>
      <p:bldP spid="58379" grpId="1" animBg="1"/>
      <p:bldP spid="58380" grpId="0"/>
      <p:bldP spid="58381" grpId="0" animBg="1"/>
      <p:bldP spid="58381" grpId="1" animBg="1"/>
      <p:bldP spid="58382" grpId="0"/>
      <p:bldP spid="58383" grpId="0"/>
      <p:bldP spid="58384" grpId="0" animBg="1"/>
      <p:bldP spid="58384" grpId="1" animBg="1"/>
      <p:bldP spid="58385" grpId="0" animBg="1"/>
      <p:bldP spid="58385" grpId="1" animBg="1"/>
      <p:bldP spid="58386" grpId="0"/>
      <p:bldP spid="58387" grpId="0"/>
      <p:bldP spid="58388" grpId="0" animBg="1"/>
      <p:bldP spid="58388" grpId="1" animBg="1"/>
      <p:bldP spid="58389" grpId="0"/>
      <p:bldP spid="58390" grpId="0" animBg="1"/>
      <p:bldP spid="58390" grpId="1" animBg="1"/>
      <p:bldP spid="58391" grpId="0"/>
      <p:bldP spid="58392" grpId="0" animBg="1"/>
      <p:bldP spid="58392" grpId="1" animBg="1"/>
      <p:bldP spid="58393" grpId="0"/>
      <p:bldP spid="58394" grpId="0" animBg="1"/>
      <p:bldP spid="58394" grpId="1" animBg="1"/>
      <p:bldP spid="58395" grpId="0"/>
      <p:bldP spid="58396" grpId="0"/>
      <p:bldP spid="58397" grpId="0" animBg="1"/>
      <p:bldP spid="58397" grpId="1" animBg="1"/>
      <p:bldP spid="58398" grpId="0" animBg="1"/>
      <p:bldP spid="58398" grpId="1" animBg="1"/>
      <p:bldP spid="58399" grpId="0"/>
      <p:bldP spid="58403" grpId="0"/>
      <p:bldP spid="58403" grpId="1"/>
      <p:bldP spid="58404" grpId="0"/>
      <p:bldP spid="58404" grpId="1"/>
      <p:bldP spid="58405" grpId="0"/>
      <p:bldP spid="58406" grpId="0"/>
      <p:bldP spid="58407" grpId="0"/>
      <p:bldP spid="58408" grpId="0" animBg="1"/>
      <p:bldP spid="58408" grpId="1" animBg="1"/>
      <p:bldP spid="58409" grpId="0"/>
      <p:bldP spid="58410" grpId="0" animBg="1"/>
      <p:bldP spid="58410" grpId="1" animBg="1"/>
      <p:bldP spid="58411" grpId="0"/>
      <p:bldP spid="58412" grpId="0" animBg="1"/>
      <p:bldP spid="58412" grpId="1" animBg="1"/>
      <p:bldP spid="58413" grpId="0"/>
      <p:bldP spid="58414" grpId="0"/>
      <p:bldP spid="58415" grpId="0"/>
      <p:bldP spid="58416" grpId="0" animBg="1"/>
      <p:bldP spid="58417" grpId="0" animBg="1"/>
      <p:bldP spid="58418" grpId="0"/>
      <p:bldP spid="58419" grpId="0"/>
      <p:bldP spid="5841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466725" y="2781300"/>
            <a:ext cx="7921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en-US" sz="2000">
                <a:latin typeface="Comic Sans MS" panose="030F0702030302020204" pitchFamily="66" charset="0"/>
              </a:rPr>
              <a:t>Krenimo sad korak dalje...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 u="sng">
                <a:latin typeface="Comic Sans MS" panose="030F0702030302020204" pitchFamily="66" charset="0"/>
              </a:rPr>
              <a:t>Primer 1.</a:t>
            </a:r>
            <a:r>
              <a:rPr lang="hr-HR" altLang="en-US" sz="200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3862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Rešimo metodom supstitucije: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a)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600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3x - 2y = 6</a:t>
            </a:r>
          </a:p>
          <a:p>
            <a:pPr eaLnBrk="1" hangingPunct="1"/>
            <a:r>
              <a:rPr lang="hr-HR" altLang="en-US" sz="2000" u="sng">
                <a:latin typeface="Comic Sans MS" panose="030F0702030302020204" pitchFamily="66" charset="0"/>
              </a:rPr>
              <a:t> x + 3y = 13 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322638" y="1268413"/>
            <a:ext cx="312737" cy="96837"/>
            <a:chOff x="1927" y="648"/>
            <a:chExt cx="242" cy="75"/>
          </a:xfrm>
        </p:grpSpPr>
        <p:sp>
          <p:nvSpPr>
            <p:cNvPr id="6163" name="Line 7"/>
            <p:cNvSpPr>
              <a:spLocks noChangeShapeType="1"/>
            </p:cNvSpPr>
            <p:nvPr/>
          </p:nvSpPr>
          <p:spPr bwMode="auto">
            <a:xfrm>
              <a:off x="1927" y="663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4" name="Line 8"/>
            <p:cNvSpPr>
              <a:spLocks noChangeShapeType="1"/>
            </p:cNvSpPr>
            <p:nvPr/>
          </p:nvSpPr>
          <p:spPr bwMode="auto">
            <a:xfrm>
              <a:off x="1927" y="709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5" name="Line 9"/>
            <p:cNvSpPr>
              <a:spLocks noChangeShapeType="1"/>
            </p:cNvSpPr>
            <p:nvPr/>
          </p:nvSpPr>
          <p:spPr bwMode="auto">
            <a:xfrm rot="2340000">
              <a:off x="2043" y="648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6" name="Line 10"/>
            <p:cNvSpPr>
              <a:spLocks noChangeShapeType="1"/>
            </p:cNvSpPr>
            <p:nvPr/>
          </p:nvSpPr>
          <p:spPr bwMode="auto">
            <a:xfrm rot="19200000" flipV="1">
              <a:off x="2044" y="723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830" name="Text Box 62"/>
          <p:cNvSpPr txBox="1">
            <a:spLocks noChangeArrowheads="1"/>
          </p:cNvSpPr>
          <p:nvPr/>
        </p:nvSpPr>
        <p:spPr bwMode="auto">
          <a:xfrm>
            <a:off x="290513" y="1916113"/>
            <a:ext cx="8576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dirty="0">
                <a:latin typeface="Comic Sans MS" panose="030F0702030302020204" pitchFamily="66" charset="0"/>
                <a:cs typeface="Times New Roman" panose="02020603050405020304" pitchFamily="18" charset="0"/>
              </a:rPr>
              <a:t>Uočavaš li po čemu se ovaj sistem,  razlikuje od svih koje smo rešavali do sad?</a:t>
            </a:r>
            <a:endParaRPr lang="en-US" altLang="en-US" dirty="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32831" name="Text Box 63"/>
          <p:cNvSpPr txBox="1">
            <a:spLocks noChangeArrowheads="1"/>
          </p:cNvSpPr>
          <p:nvPr/>
        </p:nvSpPr>
        <p:spPr bwMode="auto">
          <a:xfrm>
            <a:off x="250825" y="2276475"/>
            <a:ext cx="91455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>
                <a:latin typeface="Comic Sans MS" panose="030F0702030302020204" pitchFamily="66" charset="0"/>
                <a:cs typeface="Times New Roman" panose="02020603050405020304" pitchFamily="18" charset="0"/>
              </a:rPr>
              <a:t>Svi sistemima  koje smo do sad rešavali imali su u </a:t>
            </a:r>
            <a:r>
              <a:rPr lang="hr-HR" altLang="en-US">
                <a:solidFill>
                  <a:srgbClr val="FFFF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prvoj</a:t>
            </a:r>
            <a:r>
              <a:rPr lang="hr-HR" altLang="en-US">
                <a:latin typeface="Comic Sans MS" panose="030F0702030302020204" pitchFamily="66" charset="0"/>
                <a:cs typeface="Times New Roman" panose="02020603050405020304" pitchFamily="18" charset="0"/>
              </a:rPr>
              <a:t> jednačini uz </a:t>
            </a:r>
            <a:r>
              <a:rPr lang="hr-HR" altLang="en-US">
                <a:solidFill>
                  <a:srgbClr val="FFFF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x</a:t>
            </a:r>
            <a:r>
              <a:rPr lang="hr-HR" altLang="en-US">
                <a:latin typeface="Comic Sans MS" panose="030F0702030302020204" pitchFamily="66" charset="0"/>
                <a:cs typeface="Times New Roman" panose="02020603050405020304" pitchFamily="18" charset="0"/>
              </a:rPr>
              <a:t> koeficijent </a:t>
            </a:r>
            <a:r>
              <a:rPr lang="hr-HR" altLang="en-US">
                <a:solidFill>
                  <a:srgbClr val="FFFF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1 </a:t>
            </a:r>
          </a:p>
          <a:p>
            <a:pPr eaLnBrk="1" hangingPunct="1"/>
            <a:r>
              <a:rPr lang="hr-HR" altLang="en-US">
                <a:latin typeface="Comic Sans MS" panose="030F0702030302020204" pitchFamily="66" charset="0"/>
                <a:cs typeface="Times New Roman" panose="02020603050405020304" pitchFamily="18" charset="0"/>
              </a:rPr>
              <a:t>(tj. nikakav koeficijent nije pisao, pa se podrazumijevao broj 1)!</a:t>
            </a:r>
          </a:p>
          <a:p>
            <a:pPr eaLnBrk="1" hangingPunct="1"/>
            <a:r>
              <a:rPr lang="hr-HR" altLang="en-US">
                <a:latin typeface="Comic Sans MS" panose="030F0702030302020204" pitchFamily="66" charset="0"/>
                <a:cs typeface="Times New Roman" panose="02020603050405020304" pitchFamily="18" charset="0"/>
              </a:rPr>
              <a:t>U ovom sistemu nije tako, ovde je u prvoj jednačini i uz x koeficijent </a:t>
            </a:r>
            <a:r>
              <a:rPr lang="hr-HR" altLang="en-US">
                <a:solidFill>
                  <a:srgbClr val="FFFF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3</a:t>
            </a:r>
            <a:r>
              <a:rPr lang="hr-HR" altLang="en-US">
                <a:latin typeface="Comic Sans MS" panose="030F0702030302020204" pitchFamily="66" charset="0"/>
                <a:cs typeface="Times New Roman" panose="02020603050405020304" pitchFamily="18" charset="0"/>
              </a:rPr>
              <a:t> !</a:t>
            </a:r>
            <a:endParaRPr lang="en-US" altLang="en-US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32833" name="Oval 65"/>
          <p:cNvSpPr>
            <a:spLocks noChangeArrowheads="1"/>
          </p:cNvSpPr>
          <p:nvPr/>
        </p:nvSpPr>
        <p:spPr bwMode="auto">
          <a:xfrm>
            <a:off x="1116013" y="865188"/>
            <a:ext cx="360362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834" name="Text Box 66"/>
          <p:cNvSpPr txBox="1">
            <a:spLocks noChangeArrowheads="1"/>
          </p:cNvSpPr>
          <p:nvPr/>
        </p:nvSpPr>
        <p:spPr bwMode="auto">
          <a:xfrm>
            <a:off x="290513" y="3208338"/>
            <a:ext cx="72612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>
                <a:latin typeface="Comic Sans MS" panose="030F0702030302020204" pitchFamily="66" charset="0"/>
                <a:cs typeface="Times New Roman" panose="02020603050405020304" pitchFamily="18" charset="0"/>
              </a:rPr>
              <a:t>Zato  sad više nije tako lako iz prve jednačine  izraziti x pomoću y.</a:t>
            </a:r>
            <a:endParaRPr lang="en-US" altLang="en-US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32835" name="Text Box 67"/>
          <p:cNvSpPr txBox="1">
            <a:spLocks noChangeArrowheads="1"/>
          </p:cNvSpPr>
          <p:nvPr/>
        </p:nvSpPr>
        <p:spPr bwMode="auto">
          <a:xfrm>
            <a:off x="290513" y="3709988"/>
            <a:ext cx="65484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>
                <a:latin typeface="Comic Sans MS" panose="030F0702030302020204" pitchFamily="66" charset="0"/>
                <a:cs typeface="Times New Roman" panose="02020603050405020304" pitchFamily="18" charset="0"/>
              </a:rPr>
              <a:t>Imaš li ideju što ćemo sad?  (pažljivo pogledaj dati sistem )</a:t>
            </a:r>
            <a:endParaRPr lang="en-US" altLang="en-US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32836" name="Text Box 68"/>
          <p:cNvSpPr txBox="1">
            <a:spLocks noChangeArrowheads="1"/>
          </p:cNvSpPr>
          <p:nvPr/>
        </p:nvSpPr>
        <p:spPr bwMode="auto">
          <a:xfrm>
            <a:off x="290513" y="4070350"/>
            <a:ext cx="80676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>
                <a:latin typeface="Comic Sans MS" panose="030F0702030302020204" pitchFamily="66" charset="0"/>
                <a:cs typeface="Times New Roman" panose="02020603050405020304" pitchFamily="18" charset="0"/>
              </a:rPr>
              <a:t>Uočimo da sad u </a:t>
            </a:r>
            <a:r>
              <a:rPr lang="hr-HR" altLang="en-US">
                <a:solidFill>
                  <a:srgbClr val="FFFF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drugoj</a:t>
            </a:r>
            <a:r>
              <a:rPr lang="hr-HR" altLang="en-US">
                <a:latin typeface="Comic Sans MS" panose="030F0702030302020204" pitchFamily="66" charset="0"/>
                <a:cs typeface="Times New Roman" panose="02020603050405020304" pitchFamily="18" charset="0"/>
              </a:rPr>
              <a:t> jednačini  imamo "sami </a:t>
            </a:r>
            <a:r>
              <a:rPr lang="hr-HR" altLang="en-US">
                <a:solidFill>
                  <a:srgbClr val="FFFF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x</a:t>
            </a:r>
            <a:r>
              <a:rPr lang="hr-HR" altLang="en-US">
                <a:latin typeface="Comic Sans MS" panose="030F0702030302020204" pitchFamily="66" charset="0"/>
                <a:cs typeface="Times New Roman" panose="02020603050405020304" pitchFamily="18" charset="0"/>
              </a:rPr>
              <a:t>" (tj. koeficijent 1 uz x) !</a:t>
            </a:r>
            <a:endParaRPr lang="en-US" altLang="en-US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32837" name="Text Box 69"/>
          <p:cNvSpPr txBox="1">
            <a:spLocks noChangeArrowheads="1"/>
          </p:cNvSpPr>
          <p:nvPr/>
        </p:nvSpPr>
        <p:spPr bwMode="auto">
          <a:xfrm>
            <a:off x="290513" y="4502150"/>
            <a:ext cx="60880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>
                <a:latin typeface="Comic Sans MS" panose="030F0702030302020204" pitchFamily="66" charset="0"/>
                <a:cs typeface="Times New Roman" panose="02020603050405020304" pitchFamily="18" charset="0"/>
              </a:rPr>
              <a:t>Zato  ćemo sad iz </a:t>
            </a:r>
            <a:r>
              <a:rPr lang="hr-HR" altLang="en-US">
                <a:solidFill>
                  <a:srgbClr val="FFFF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druge</a:t>
            </a:r>
            <a:r>
              <a:rPr lang="hr-HR" altLang="en-US">
                <a:latin typeface="Comic Sans MS" panose="030F0702030302020204" pitchFamily="66" charset="0"/>
                <a:cs typeface="Times New Roman" panose="02020603050405020304" pitchFamily="18" charset="0"/>
              </a:rPr>
              <a:t> jednačine  izraziti x pomoću y!</a:t>
            </a:r>
            <a:endParaRPr lang="en-US" altLang="en-US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32838" name="Oval 70"/>
          <p:cNvSpPr>
            <a:spLocks noChangeArrowheads="1"/>
          </p:cNvSpPr>
          <p:nvPr/>
        </p:nvSpPr>
        <p:spPr bwMode="auto">
          <a:xfrm>
            <a:off x="1042988" y="1196975"/>
            <a:ext cx="503237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839" name="Text Box 71"/>
          <p:cNvSpPr txBox="1">
            <a:spLocks noChangeArrowheads="1"/>
          </p:cNvSpPr>
          <p:nvPr/>
        </p:nvSpPr>
        <p:spPr bwMode="auto">
          <a:xfrm>
            <a:off x="4398963" y="1125538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x</a:t>
            </a:r>
          </a:p>
        </p:txBody>
      </p:sp>
      <p:sp>
        <p:nvSpPr>
          <p:cNvPr id="32840" name="Text Box 72"/>
          <p:cNvSpPr txBox="1">
            <a:spLocks noChangeArrowheads="1"/>
          </p:cNvSpPr>
          <p:nvPr/>
        </p:nvSpPr>
        <p:spPr bwMode="auto">
          <a:xfrm>
            <a:off x="4689475" y="1125538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=</a:t>
            </a:r>
          </a:p>
        </p:txBody>
      </p:sp>
      <p:sp>
        <p:nvSpPr>
          <p:cNvPr id="32841" name="Text Box 73"/>
          <p:cNvSpPr txBox="1">
            <a:spLocks noChangeArrowheads="1"/>
          </p:cNvSpPr>
          <p:nvPr/>
        </p:nvSpPr>
        <p:spPr bwMode="auto">
          <a:xfrm>
            <a:off x="4951413" y="1125538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13</a:t>
            </a:r>
          </a:p>
        </p:txBody>
      </p:sp>
      <p:sp>
        <p:nvSpPr>
          <p:cNvPr id="32842" name="Text Box 74"/>
          <p:cNvSpPr txBox="1">
            <a:spLocks noChangeArrowheads="1"/>
          </p:cNvSpPr>
          <p:nvPr/>
        </p:nvSpPr>
        <p:spPr bwMode="auto">
          <a:xfrm>
            <a:off x="5305425" y="1125538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- 3y</a:t>
            </a: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32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1000"/>
                                        <p:tgtEl>
                                          <p:spTgt spid="32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28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28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2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2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1000"/>
                                        <p:tgtEl>
                                          <p:spTgt spid="32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1000"/>
                                        <p:tgtEl>
                                          <p:spTgt spid="32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328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1000"/>
                                        <p:tgtEl>
                                          <p:spTgt spid="32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28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28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2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2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1000"/>
                                        <p:tgtEl>
                                          <p:spTgt spid="32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328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328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328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5" dur="500"/>
                                        <p:tgtEl>
                                          <p:spTgt spid="328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328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328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4" dur="500"/>
                                        <p:tgtEl>
                                          <p:spTgt spid="328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0" dur="1000"/>
                                        <p:tgtEl>
                                          <p:spTgt spid="32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5" dur="1000"/>
                                        <p:tgtEl>
                                          <p:spTgt spid="32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0" dur="1000"/>
                                        <p:tgtEl>
                                          <p:spTgt spid="32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5" dur="1000"/>
                                        <p:tgtEl>
                                          <p:spTgt spid="32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1" grpId="0"/>
      <p:bldP spid="32772" grpId="0"/>
      <p:bldP spid="32773" grpId="0"/>
      <p:bldP spid="32830" grpId="0"/>
      <p:bldP spid="32830" grpId="1"/>
      <p:bldP spid="32831" grpId="0"/>
      <p:bldP spid="32831" grpId="1"/>
      <p:bldP spid="32833" grpId="0" animBg="1"/>
      <p:bldP spid="32833" grpId="1" animBg="1"/>
      <p:bldP spid="32834" grpId="0"/>
      <p:bldP spid="32834" grpId="1"/>
      <p:bldP spid="32835" grpId="0"/>
      <p:bldP spid="32835" grpId="1"/>
      <p:bldP spid="32836" grpId="0"/>
      <p:bldP spid="32836" grpId="1"/>
      <p:bldP spid="32837" grpId="0"/>
      <p:bldP spid="32837" grpId="1"/>
      <p:bldP spid="32838" grpId="0" animBg="1"/>
      <p:bldP spid="32838" grpId="1" animBg="1"/>
      <p:bldP spid="32839" grpId="0"/>
      <p:bldP spid="32840" grpId="0"/>
      <p:bldP spid="32841" grpId="0"/>
      <p:bldP spid="328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 u="sng">
                <a:latin typeface="Comic Sans MS" panose="030F0702030302020204" pitchFamily="66" charset="0"/>
              </a:rPr>
              <a:t>Primer 1.</a:t>
            </a:r>
            <a:r>
              <a:rPr lang="hr-HR" altLang="en-US" sz="200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3862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Rešimo metodom supstitucije: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a)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600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3x - 2y = 6</a:t>
            </a:r>
          </a:p>
          <a:p>
            <a:pPr eaLnBrk="1" hangingPunct="1"/>
            <a:r>
              <a:rPr lang="hr-HR" altLang="en-US" sz="2000" u="sng">
                <a:latin typeface="Comic Sans MS" panose="030F0702030302020204" pitchFamily="66" charset="0"/>
              </a:rPr>
              <a:t> x + 3y = 13 </a:t>
            </a:r>
          </a:p>
        </p:txBody>
      </p:sp>
      <p:sp>
        <p:nvSpPr>
          <p:cNvPr id="64535" name="Text Box 23"/>
          <p:cNvSpPr txBox="1">
            <a:spLocks noChangeArrowheads="1"/>
          </p:cNvSpPr>
          <p:nvPr/>
        </p:nvSpPr>
        <p:spPr bwMode="auto">
          <a:xfrm>
            <a:off x="515938" y="2017713"/>
            <a:ext cx="73342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dirty="0">
                <a:latin typeface="Comic Sans MS" panose="030F0702030302020204" pitchFamily="66" charset="0"/>
                <a:cs typeface="Times New Roman" panose="02020603050405020304" pitchFamily="18" charset="0"/>
              </a:rPr>
              <a:t>Što misliš, u koju ćemo sad jednačinu  umesto </a:t>
            </a:r>
            <a:r>
              <a:rPr lang="hr-HR" altLang="en-US" dirty="0">
                <a:solidFill>
                  <a:srgbClr val="FFFF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x</a:t>
            </a:r>
            <a:r>
              <a:rPr lang="hr-HR" altLang="en-US" dirty="0">
                <a:latin typeface="Comic Sans MS" panose="030F0702030302020204" pitchFamily="66" charset="0"/>
                <a:cs typeface="Times New Roman" panose="02020603050405020304" pitchFamily="18" charset="0"/>
              </a:rPr>
              <a:t> uvrštavati </a:t>
            </a:r>
            <a:r>
              <a:rPr lang="hr-HR" altLang="en-US" dirty="0">
                <a:solidFill>
                  <a:srgbClr val="FFFF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13-3y</a:t>
            </a:r>
            <a:r>
              <a:rPr lang="hr-HR" altLang="en-US" dirty="0">
                <a:latin typeface="Comic Sans MS" panose="030F0702030302020204" pitchFamily="66" charset="0"/>
                <a:cs typeface="Times New Roman" panose="02020603050405020304" pitchFamily="18" charset="0"/>
              </a:rPr>
              <a:t> ?</a:t>
            </a:r>
          </a:p>
          <a:p>
            <a:pPr eaLnBrk="1" hangingPunct="1"/>
            <a:r>
              <a:rPr lang="hr-HR" altLang="en-US" sz="800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hr-HR" altLang="en-US" dirty="0">
                <a:latin typeface="Comic Sans MS" panose="030F0702030302020204" pitchFamily="66" charset="0"/>
                <a:cs typeface="Times New Roman" panose="02020603050405020304" pitchFamily="18" charset="0"/>
              </a:rPr>
              <a:t>Ako smo x izrazili iz </a:t>
            </a:r>
            <a:r>
              <a:rPr lang="hr-HR" altLang="en-US" dirty="0">
                <a:solidFill>
                  <a:srgbClr val="FFFF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druge </a:t>
            </a:r>
            <a:r>
              <a:rPr lang="hr-HR" altLang="en-US" dirty="0">
                <a:latin typeface="Comic Sans MS" panose="030F0702030302020204" pitchFamily="66" charset="0"/>
                <a:cs typeface="Times New Roman" panose="02020603050405020304" pitchFamily="18" charset="0"/>
              </a:rPr>
              <a:t>jednačine , uvrštavat ćemo u - koju? </a:t>
            </a:r>
            <a:endParaRPr lang="en-US" altLang="en-US" dirty="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4536" name="Text Box 24"/>
          <p:cNvSpPr txBox="1">
            <a:spLocks noChangeArrowheads="1"/>
          </p:cNvSpPr>
          <p:nvPr/>
        </p:nvSpPr>
        <p:spPr bwMode="auto">
          <a:xfrm>
            <a:off x="515938" y="3097213"/>
            <a:ext cx="8145462" cy="187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dirty="0">
                <a:latin typeface="Comic Sans MS" panose="030F0702030302020204" pitchFamily="66" charset="0"/>
                <a:cs typeface="Times New Roman" panose="02020603050405020304" pitchFamily="18" charset="0"/>
              </a:rPr>
              <a:t>Uvrstit ćemo u </a:t>
            </a:r>
            <a:r>
              <a:rPr lang="hr-HR" altLang="en-US" dirty="0">
                <a:solidFill>
                  <a:srgbClr val="FFFF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prvu </a:t>
            </a:r>
            <a:r>
              <a:rPr lang="hr-HR" altLang="en-US" dirty="0">
                <a:latin typeface="Comic Sans MS" panose="030F0702030302020204" pitchFamily="66" charset="0"/>
                <a:cs typeface="Times New Roman" panose="02020603050405020304" pitchFamily="18" charset="0"/>
              </a:rPr>
              <a:t>jednačinu !</a:t>
            </a:r>
          </a:p>
          <a:p>
            <a:pPr eaLnBrk="1" hangingPunct="1"/>
            <a:endParaRPr lang="hr-HR" altLang="en-US" sz="800" dirty="0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hr-HR" altLang="en-US" dirty="0">
                <a:latin typeface="Comic Sans MS" panose="030F0702030302020204" pitchFamily="66" charset="0"/>
                <a:cs typeface="Times New Roman" panose="02020603050405020304" pitchFamily="18" charset="0"/>
              </a:rPr>
              <a:t>Dakle, ako x iz </a:t>
            </a:r>
            <a:r>
              <a:rPr lang="hr-HR" altLang="en-US" dirty="0">
                <a:solidFill>
                  <a:srgbClr val="FFFF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druge </a:t>
            </a:r>
            <a:r>
              <a:rPr lang="hr-HR" altLang="en-US" dirty="0">
                <a:latin typeface="Comic Sans MS" panose="030F0702030302020204" pitchFamily="66" charset="0"/>
                <a:cs typeface="Times New Roman" panose="02020603050405020304" pitchFamily="18" charset="0"/>
              </a:rPr>
              <a:t>jednačine  izrazimo pomoću y, onda uvrštavamo</a:t>
            </a:r>
          </a:p>
          <a:p>
            <a:pPr eaLnBrk="1" hangingPunct="1"/>
            <a:r>
              <a:rPr lang="hr-HR" altLang="en-US" dirty="0">
                <a:latin typeface="Comic Sans MS" panose="030F0702030302020204" pitchFamily="66" charset="0"/>
                <a:cs typeface="Times New Roman" panose="02020603050405020304" pitchFamily="18" charset="0"/>
              </a:rPr>
              <a:t>u </a:t>
            </a:r>
            <a:r>
              <a:rPr lang="hr-HR" altLang="en-US" dirty="0">
                <a:solidFill>
                  <a:srgbClr val="FFFF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prvu </a:t>
            </a:r>
            <a:r>
              <a:rPr lang="hr-HR" altLang="en-US" dirty="0">
                <a:latin typeface="Comic Sans MS" panose="030F0702030302020204" pitchFamily="66" charset="0"/>
                <a:cs typeface="Times New Roman" panose="02020603050405020304" pitchFamily="18" charset="0"/>
              </a:rPr>
              <a:t>jednačinu!</a:t>
            </a:r>
          </a:p>
          <a:p>
            <a:pPr eaLnBrk="1" hangingPunct="1"/>
            <a:endParaRPr lang="hr-HR" altLang="en-US" dirty="0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hr-HR" altLang="en-US" dirty="0">
                <a:latin typeface="Comic Sans MS" panose="030F0702030302020204" pitchFamily="66" charset="0"/>
                <a:cs typeface="Times New Roman" panose="02020603050405020304" pitchFamily="18" charset="0"/>
              </a:rPr>
              <a:t>Nikad ne uvrštavamo u istu jednačinu  iz koje smo izrazili jednu nepoznatu </a:t>
            </a:r>
          </a:p>
          <a:p>
            <a:pPr eaLnBrk="1" hangingPunct="1"/>
            <a:r>
              <a:rPr lang="hr-HR" altLang="en-US" dirty="0">
                <a:latin typeface="Comic Sans MS" panose="030F0702030302020204" pitchFamily="66" charset="0"/>
                <a:cs typeface="Times New Roman" panose="02020603050405020304" pitchFamily="18" charset="0"/>
              </a:rPr>
              <a:t>pomoću druge! Uviek uvrštavamo u onu drugu jednačinu !!!</a:t>
            </a:r>
            <a:endParaRPr lang="en-US" altLang="en-US" dirty="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4537" name="Text Box 25"/>
          <p:cNvSpPr txBox="1">
            <a:spLocks noChangeArrowheads="1"/>
          </p:cNvSpPr>
          <p:nvPr/>
        </p:nvSpPr>
        <p:spPr bwMode="auto">
          <a:xfrm>
            <a:off x="539750" y="5149850"/>
            <a:ext cx="78501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>
                <a:latin typeface="Comic Sans MS" panose="030F0702030302020204" pitchFamily="66" charset="0"/>
              </a:rPr>
              <a:t>Dakle, prepišimo </a:t>
            </a:r>
            <a:r>
              <a:rPr lang="hr-HR" altLang="en-US" u="sng">
                <a:latin typeface="Comic Sans MS" panose="030F0702030302020204" pitchFamily="66" charset="0"/>
              </a:rPr>
              <a:t>prvu</a:t>
            </a:r>
            <a:r>
              <a:rPr lang="hr-HR" altLang="en-US">
                <a:latin typeface="Comic Sans MS" panose="030F0702030302020204" pitchFamily="66" charset="0"/>
              </a:rPr>
              <a:t> jednačinu , samo umesto </a:t>
            </a:r>
            <a:r>
              <a:rPr lang="hr-HR" altLang="en-US">
                <a:solidFill>
                  <a:srgbClr val="FFFF00"/>
                </a:solidFill>
                <a:latin typeface="Comic Sans MS" panose="030F0702030302020204" pitchFamily="66" charset="0"/>
              </a:rPr>
              <a:t>x</a:t>
            </a:r>
            <a:r>
              <a:rPr lang="hr-HR" altLang="en-US">
                <a:latin typeface="Comic Sans MS" panose="030F0702030302020204" pitchFamily="66" charset="0"/>
              </a:rPr>
              <a:t> stavimo </a:t>
            </a:r>
            <a:r>
              <a:rPr lang="hr-HR" altLang="en-US">
                <a:solidFill>
                  <a:srgbClr val="FFFF00"/>
                </a:solidFill>
                <a:latin typeface="Comic Sans MS" panose="030F0702030302020204" pitchFamily="66" charset="0"/>
              </a:rPr>
              <a:t>13-3y</a:t>
            </a:r>
            <a:r>
              <a:rPr lang="hr-HR" altLang="en-US">
                <a:latin typeface="Comic Sans MS" panose="030F0702030302020204" pitchFamily="66" charset="0"/>
              </a:rPr>
              <a:t>.</a:t>
            </a:r>
          </a:p>
        </p:txBody>
      </p:sp>
      <p:grpSp>
        <p:nvGrpSpPr>
          <p:cNvPr id="7177" name="Group 26"/>
          <p:cNvGrpSpPr>
            <a:grpSpLocks/>
          </p:cNvGrpSpPr>
          <p:nvPr/>
        </p:nvGrpSpPr>
        <p:grpSpPr bwMode="auto">
          <a:xfrm>
            <a:off x="3322638" y="1268413"/>
            <a:ext cx="312737" cy="96837"/>
            <a:chOff x="1927" y="648"/>
            <a:chExt cx="242" cy="75"/>
          </a:xfrm>
        </p:grpSpPr>
        <p:sp>
          <p:nvSpPr>
            <p:cNvPr id="7182" name="Line 27"/>
            <p:cNvSpPr>
              <a:spLocks noChangeShapeType="1"/>
            </p:cNvSpPr>
            <p:nvPr/>
          </p:nvSpPr>
          <p:spPr bwMode="auto">
            <a:xfrm>
              <a:off x="1927" y="663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3" name="Line 28"/>
            <p:cNvSpPr>
              <a:spLocks noChangeShapeType="1"/>
            </p:cNvSpPr>
            <p:nvPr/>
          </p:nvSpPr>
          <p:spPr bwMode="auto">
            <a:xfrm>
              <a:off x="1927" y="709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Line 29"/>
            <p:cNvSpPr>
              <a:spLocks noChangeShapeType="1"/>
            </p:cNvSpPr>
            <p:nvPr/>
          </p:nvSpPr>
          <p:spPr bwMode="auto">
            <a:xfrm rot="2340000">
              <a:off x="2043" y="648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5" name="Line 30"/>
            <p:cNvSpPr>
              <a:spLocks noChangeShapeType="1"/>
            </p:cNvSpPr>
            <p:nvPr/>
          </p:nvSpPr>
          <p:spPr bwMode="auto">
            <a:xfrm rot="19200000" flipV="1">
              <a:off x="2044" y="723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8" name="Text Box 31"/>
          <p:cNvSpPr txBox="1">
            <a:spLocks noChangeArrowheads="1"/>
          </p:cNvSpPr>
          <p:nvPr/>
        </p:nvSpPr>
        <p:spPr bwMode="auto">
          <a:xfrm>
            <a:off x="4398963" y="1125538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x</a:t>
            </a:r>
          </a:p>
        </p:txBody>
      </p:sp>
      <p:sp>
        <p:nvSpPr>
          <p:cNvPr id="7179" name="Text Box 32"/>
          <p:cNvSpPr txBox="1">
            <a:spLocks noChangeArrowheads="1"/>
          </p:cNvSpPr>
          <p:nvPr/>
        </p:nvSpPr>
        <p:spPr bwMode="auto">
          <a:xfrm>
            <a:off x="4689475" y="1125538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=</a:t>
            </a:r>
          </a:p>
        </p:txBody>
      </p:sp>
      <p:sp>
        <p:nvSpPr>
          <p:cNvPr id="7180" name="Text Box 33"/>
          <p:cNvSpPr txBox="1">
            <a:spLocks noChangeArrowheads="1"/>
          </p:cNvSpPr>
          <p:nvPr/>
        </p:nvSpPr>
        <p:spPr bwMode="auto">
          <a:xfrm>
            <a:off x="4951413" y="1125538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13</a:t>
            </a:r>
          </a:p>
        </p:txBody>
      </p:sp>
      <p:sp>
        <p:nvSpPr>
          <p:cNvPr id="7181" name="Text Box 34"/>
          <p:cNvSpPr txBox="1">
            <a:spLocks noChangeArrowheads="1"/>
          </p:cNvSpPr>
          <p:nvPr/>
        </p:nvSpPr>
        <p:spPr bwMode="auto">
          <a:xfrm>
            <a:off x="5305425" y="1125538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- 3y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64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64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64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35" grpId="0"/>
      <p:bldP spid="64536" grpId="0"/>
      <p:bldP spid="645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 u="sng">
                <a:latin typeface="Comic Sans MS" panose="030F0702030302020204" pitchFamily="66" charset="0"/>
              </a:rPr>
              <a:t>Primer 1.</a:t>
            </a:r>
            <a:r>
              <a:rPr lang="hr-HR" altLang="en-US" sz="200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3862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Rešimo metodom supstitucije: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a)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600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3x - 2y = 6</a:t>
            </a:r>
          </a:p>
          <a:p>
            <a:pPr eaLnBrk="1" hangingPunct="1"/>
            <a:r>
              <a:rPr lang="hr-HR" altLang="en-US" sz="2000" u="sng">
                <a:latin typeface="Comic Sans MS" panose="030F0702030302020204" pitchFamily="66" charset="0"/>
              </a:rPr>
              <a:t> x + 3y = 13 </a:t>
            </a:r>
          </a:p>
        </p:txBody>
      </p:sp>
      <p:sp>
        <p:nvSpPr>
          <p:cNvPr id="8198" name="Text Box 11"/>
          <p:cNvSpPr txBox="1">
            <a:spLocks noChangeArrowheads="1"/>
          </p:cNvSpPr>
          <p:nvPr/>
        </p:nvSpPr>
        <p:spPr bwMode="auto">
          <a:xfrm>
            <a:off x="4398963" y="1125538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x</a:t>
            </a:r>
          </a:p>
        </p:txBody>
      </p:sp>
      <p:sp>
        <p:nvSpPr>
          <p:cNvPr id="8199" name="Text Box 12"/>
          <p:cNvSpPr txBox="1">
            <a:spLocks noChangeArrowheads="1"/>
          </p:cNvSpPr>
          <p:nvPr/>
        </p:nvSpPr>
        <p:spPr bwMode="auto">
          <a:xfrm>
            <a:off x="4689475" y="1125538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=</a:t>
            </a:r>
          </a:p>
        </p:txBody>
      </p:sp>
      <p:sp>
        <p:nvSpPr>
          <p:cNvPr id="8200" name="Text Box 13"/>
          <p:cNvSpPr txBox="1">
            <a:spLocks noChangeArrowheads="1"/>
          </p:cNvSpPr>
          <p:nvPr/>
        </p:nvSpPr>
        <p:spPr bwMode="auto">
          <a:xfrm>
            <a:off x="4951413" y="1125538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13</a:t>
            </a:r>
          </a:p>
        </p:txBody>
      </p:sp>
      <p:sp>
        <p:nvSpPr>
          <p:cNvPr id="8201" name="Text Box 14"/>
          <p:cNvSpPr txBox="1">
            <a:spLocks noChangeArrowheads="1"/>
          </p:cNvSpPr>
          <p:nvPr/>
        </p:nvSpPr>
        <p:spPr bwMode="auto">
          <a:xfrm>
            <a:off x="5305425" y="1125538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- 3y</a:t>
            </a:r>
          </a:p>
        </p:txBody>
      </p:sp>
      <p:sp>
        <p:nvSpPr>
          <p:cNvPr id="66578" name="Oval 18"/>
          <p:cNvSpPr>
            <a:spLocks noChangeArrowheads="1"/>
          </p:cNvSpPr>
          <p:nvPr/>
        </p:nvSpPr>
        <p:spPr bwMode="auto">
          <a:xfrm>
            <a:off x="1144588" y="836613"/>
            <a:ext cx="287337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6579" name="Text Box 19"/>
          <p:cNvSpPr txBox="1">
            <a:spLocks noChangeArrowheads="1"/>
          </p:cNvSpPr>
          <p:nvPr/>
        </p:nvSpPr>
        <p:spPr bwMode="auto">
          <a:xfrm>
            <a:off x="1362075" y="1631950"/>
            <a:ext cx="247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1116013" y="1125538"/>
            <a:ext cx="287337" cy="142875"/>
            <a:chOff x="249" y="2024"/>
            <a:chExt cx="182" cy="136"/>
          </a:xfrm>
        </p:grpSpPr>
        <p:sp>
          <p:nvSpPr>
            <p:cNvPr id="8258" name="Line 21"/>
            <p:cNvSpPr>
              <a:spLocks noChangeShapeType="1"/>
            </p:cNvSpPr>
            <p:nvPr/>
          </p:nvSpPr>
          <p:spPr bwMode="auto">
            <a:xfrm>
              <a:off x="249" y="2160"/>
              <a:ext cx="182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59" name="Line 22"/>
            <p:cNvSpPr>
              <a:spLocks noChangeShapeType="1"/>
            </p:cNvSpPr>
            <p:nvPr/>
          </p:nvSpPr>
          <p:spPr bwMode="auto">
            <a:xfrm>
              <a:off x="431" y="2024"/>
              <a:ext cx="0" cy="136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6585" name="Oval 25"/>
          <p:cNvSpPr>
            <a:spLocks noChangeArrowheads="1"/>
          </p:cNvSpPr>
          <p:nvPr/>
        </p:nvSpPr>
        <p:spPr bwMode="auto">
          <a:xfrm>
            <a:off x="1331913" y="836613"/>
            <a:ext cx="287337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6586" name="Oval 26"/>
          <p:cNvSpPr>
            <a:spLocks noChangeArrowheads="1"/>
          </p:cNvSpPr>
          <p:nvPr/>
        </p:nvSpPr>
        <p:spPr bwMode="auto">
          <a:xfrm>
            <a:off x="4283075" y="1125538"/>
            <a:ext cx="1843088" cy="4318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6588" name="Text Box 28"/>
          <p:cNvSpPr txBox="1">
            <a:spLocks noChangeArrowheads="1"/>
          </p:cNvSpPr>
          <p:nvPr/>
        </p:nvSpPr>
        <p:spPr bwMode="auto">
          <a:xfrm>
            <a:off x="1476375" y="1628775"/>
            <a:ext cx="1339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( 13 - 3y )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6589" name="Oval 29"/>
          <p:cNvSpPr>
            <a:spLocks noChangeArrowheads="1"/>
          </p:cNvSpPr>
          <p:nvPr/>
        </p:nvSpPr>
        <p:spPr bwMode="auto">
          <a:xfrm>
            <a:off x="1547813" y="879475"/>
            <a:ext cx="1152525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6591" name="Text Box 31"/>
          <p:cNvSpPr txBox="1">
            <a:spLocks noChangeArrowheads="1"/>
          </p:cNvSpPr>
          <p:nvPr/>
        </p:nvSpPr>
        <p:spPr bwMode="auto">
          <a:xfrm>
            <a:off x="1187450" y="162877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3</a:t>
            </a:r>
          </a:p>
        </p:txBody>
      </p: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2700338" y="1592263"/>
            <a:ext cx="1160462" cy="396875"/>
            <a:chOff x="1701" y="1003"/>
            <a:chExt cx="731" cy="250"/>
          </a:xfrm>
        </p:grpSpPr>
        <p:sp>
          <p:nvSpPr>
            <p:cNvPr id="8255" name="Text Box 33"/>
            <p:cNvSpPr txBox="1">
              <a:spLocks noChangeArrowheads="1"/>
            </p:cNvSpPr>
            <p:nvPr/>
          </p:nvSpPr>
          <p:spPr bwMode="auto">
            <a:xfrm>
              <a:off x="1701" y="1003"/>
              <a:ext cx="4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  <a:cs typeface="Times New Roman" panose="02020603050405020304" pitchFamily="18" charset="0"/>
                </a:rPr>
                <a:t>- 2y</a:t>
              </a:r>
              <a:endParaRPr lang="en-US" altLang="en-US" sz="2000">
                <a:latin typeface="Comic Sans MS" panose="030F0702030302020204" pitchFamily="66" charset="0"/>
                <a:cs typeface="Times New Roman" panose="02020603050405020304" pitchFamily="18" charset="0"/>
              </a:endParaRPr>
            </a:p>
          </p:txBody>
        </p:sp>
        <p:sp>
          <p:nvSpPr>
            <p:cNvPr id="8256" name="Text Box 34"/>
            <p:cNvSpPr txBox="1">
              <a:spLocks noChangeArrowheads="1"/>
            </p:cNvSpPr>
            <p:nvPr/>
          </p:nvSpPr>
          <p:spPr bwMode="auto">
            <a:xfrm>
              <a:off x="1973" y="1003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  <a:cs typeface="Times New Roman" panose="02020603050405020304" pitchFamily="18" charset="0"/>
                </a:rPr>
                <a:t>  =</a:t>
              </a:r>
              <a:endParaRPr lang="en-US" altLang="en-US" sz="2000">
                <a:latin typeface="Comic Sans MS" panose="030F0702030302020204" pitchFamily="66" charset="0"/>
                <a:cs typeface="Times New Roman" panose="02020603050405020304" pitchFamily="18" charset="0"/>
              </a:endParaRPr>
            </a:p>
          </p:txBody>
        </p:sp>
        <p:sp>
          <p:nvSpPr>
            <p:cNvPr id="8257" name="Text Box 35"/>
            <p:cNvSpPr txBox="1">
              <a:spLocks noChangeArrowheads="1"/>
            </p:cNvSpPr>
            <p:nvPr/>
          </p:nvSpPr>
          <p:spPr bwMode="auto">
            <a:xfrm>
              <a:off x="2122" y="1003"/>
              <a:ext cx="31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  <a:cs typeface="Times New Roman" panose="02020603050405020304" pitchFamily="18" charset="0"/>
                </a:rPr>
                <a:t>  6</a:t>
              </a:r>
              <a:endParaRPr lang="en-US" altLang="en-US" sz="2000">
                <a:latin typeface="Comic Sans MS" panose="030F0702030302020204" pitchFamily="66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6596" name="Text Box 36"/>
          <p:cNvSpPr txBox="1">
            <a:spLocks noChangeArrowheads="1"/>
          </p:cNvSpPr>
          <p:nvPr/>
        </p:nvSpPr>
        <p:spPr bwMode="auto">
          <a:xfrm>
            <a:off x="5724525" y="2008188"/>
            <a:ext cx="33845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>
                <a:latin typeface="Comic Sans MS" panose="030F0702030302020204" pitchFamily="66" charset="0"/>
              </a:rPr>
              <a:t>Time smo u prvu jednačinu  umesto </a:t>
            </a:r>
            <a:r>
              <a:rPr lang="hr-HR" altLang="en-US">
                <a:solidFill>
                  <a:srgbClr val="FFFF00"/>
                </a:solidFill>
                <a:latin typeface="Comic Sans MS" panose="030F0702030302020204" pitchFamily="66" charset="0"/>
              </a:rPr>
              <a:t>x</a:t>
            </a:r>
            <a:r>
              <a:rPr lang="hr-HR" altLang="en-US">
                <a:latin typeface="Comic Sans MS" panose="030F0702030302020204" pitchFamily="66" charset="0"/>
              </a:rPr>
              <a:t> uvrstili  </a:t>
            </a:r>
            <a:r>
              <a:rPr lang="hr-HR" altLang="en-US">
                <a:solidFill>
                  <a:srgbClr val="FFFF00"/>
                </a:solidFill>
                <a:latin typeface="Comic Sans MS" panose="030F0702030302020204" pitchFamily="66" charset="0"/>
              </a:rPr>
              <a:t>13-3y</a:t>
            </a:r>
            <a:r>
              <a:rPr lang="hr-HR" altLang="en-US">
                <a:latin typeface="Comic Sans MS" panose="030F0702030302020204" pitchFamily="66" charset="0"/>
              </a:rPr>
              <a:t> .</a:t>
            </a:r>
          </a:p>
          <a:p>
            <a:pPr eaLnBrk="1" hangingPunct="1"/>
            <a:r>
              <a:rPr lang="hr-HR" altLang="en-US">
                <a:latin typeface="Comic Sans MS" panose="030F0702030302020204" pitchFamily="66" charset="0"/>
              </a:rPr>
              <a:t>Nastavljamo s rešavanjem...</a:t>
            </a:r>
          </a:p>
        </p:txBody>
      </p:sp>
      <p:sp>
        <p:nvSpPr>
          <p:cNvPr id="66597" name="Text Box 37"/>
          <p:cNvSpPr txBox="1">
            <a:spLocks noChangeArrowheads="1"/>
          </p:cNvSpPr>
          <p:nvPr/>
        </p:nvSpPr>
        <p:spPr bwMode="auto">
          <a:xfrm>
            <a:off x="869950" y="1052513"/>
            <a:ext cx="317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solidFill>
                  <a:srgbClr val="FFFF00"/>
                </a:solidFill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66598" name="Arc 38"/>
          <p:cNvSpPr>
            <a:spLocks/>
          </p:cNvSpPr>
          <p:nvPr/>
        </p:nvSpPr>
        <p:spPr bwMode="auto">
          <a:xfrm>
            <a:off x="1403350" y="1989138"/>
            <a:ext cx="504825" cy="71437"/>
          </a:xfrm>
          <a:custGeom>
            <a:avLst/>
            <a:gdLst>
              <a:gd name="T0" fmla="*/ 5900904 w 43188"/>
              <a:gd name="T1" fmla="*/ 4452 h 21600"/>
              <a:gd name="T2" fmla="*/ 0 w 43188"/>
              <a:gd name="T3" fmla="*/ 6386 h 21600"/>
              <a:gd name="T4" fmla="*/ 2950177 w 43188"/>
              <a:gd name="T5" fmla="*/ 0 h 21600"/>
              <a:gd name="T6" fmla="*/ 0 60000 65536"/>
              <a:gd name="T7" fmla="*/ 0 60000 65536"/>
              <a:gd name="T8" fmla="*/ 0 60000 65536"/>
              <a:gd name="T9" fmla="*/ 0 w 43188"/>
              <a:gd name="T10" fmla="*/ 0 h 21600"/>
              <a:gd name="T11" fmla="*/ 43188 w 431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88" h="21600" fill="none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</a:path>
              <a:path w="43188" h="21600" stroke="0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  <a:lnTo>
                  <a:pt x="21592" y="0"/>
                </a:lnTo>
                <a:lnTo>
                  <a:pt x="43188" y="407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6599" name="Arc 39"/>
          <p:cNvSpPr>
            <a:spLocks/>
          </p:cNvSpPr>
          <p:nvPr/>
        </p:nvSpPr>
        <p:spPr bwMode="auto">
          <a:xfrm>
            <a:off x="1389063" y="2017713"/>
            <a:ext cx="1022350" cy="115887"/>
          </a:xfrm>
          <a:custGeom>
            <a:avLst/>
            <a:gdLst>
              <a:gd name="T0" fmla="*/ 24201153 w 43188"/>
              <a:gd name="T1" fmla="*/ 11717 h 21600"/>
              <a:gd name="T2" fmla="*/ 0 w 43188"/>
              <a:gd name="T3" fmla="*/ 16809 h 21600"/>
              <a:gd name="T4" fmla="*/ 12099464 w 43188"/>
              <a:gd name="T5" fmla="*/ 0 h 21600"/>
              <a:gd name="T6" fmla="*/ 0 60000 65536"/>
              <a:gd name="T7" fmla="*/ 0 60000 65536"/>
              <a:gd name="T8" fmla="*/ 0 60000 65536"/>
              <a:gd name="T9" fmla="*/ 0 w 43188"/>
              <a:gd name="T10" fmla="*/ 0 h 21600"/>
              <a:gd name="T11" fmla="*/ 43188 w 431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88" h="21600" fill="none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</a:path>
              <a:path w="43188" h="21600" stroke="0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  <a:lnTo>
                  <a:pt x="21592" y="0"/>
                </a:lnTo>
                <a:lnTo>
                  <a:pt x="43188" y="407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6600" name="Text Box 40"/>
          <p:cNvSpPr txBox="1">
            <a:spLocks noChangeArrowheads="1"/>
          </p:cNvSpPr>
          <p:nvPr/>
        </p:nvSpPr>
        <p:spPr bwMode="auto">
          <a:xfrm>
            <a:off x="1258888" y="2205038"/>
            <a:ext cx="495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39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6601" name="Text Box 41"/>
          <p:cNvSpPr txBox="1">
            <a:spLocks noChangeArrowheads="1"/>
          </p:cNvSpPr>
          <p:nvPr/>
        </p:nvSpPr>
        <p:spPr bwMode="auto">
          <a:xfrm>
            <a:off x="1619250" y="2205038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- 9y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6602" name="Text Box 42"/>
          <p:cNvSpPr txBox="1">
            <a:spLocks noChangeArrowheads="1"/>
          </p:cNvSpPr>
          <p:nvPr/>
        </p:nvSpPr>
        <p:spPr bwMode="auto">
          <a:xfrm>
            <a:off x="2189163" y="2205038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- 2y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6603" name="Text Box 43"/>
          <p:cNvSpPr txBox="1">
            <a:spLocks noChangeArrowheads="1"/>
          </p:cNvSpPr>
          <p:nvPr/>
        </p:nvSpPr>
        <p:spPr bwMode="auto">
          <a:xfrm>
            <a:off x="2817813" y="2205038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=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6604" name="Text Box 44"/>
          <p:cNvSpPr txBox="1">
            <a:spLocks noChangeArrowheads="1"/>
          </p:cNvSpPr>
          <p:nvPr/>
        </p:nvSpPr>
        <p:spPr bwMode="auto">
          <a:xfrm>
            <a:off x="3152775" y="2205038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6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6605" name="Line 45"/>
          <p:cNvSpPr>
            <a:spLocks noChangeShapeType="1"/>
          </p:cNvSpPr>
          <p:nvPr/>
        </p:nvSpPr>
        <p:spPr bwMode="auto">
          <a:xfrm>
            <a:off x="1692275" y="2565400"/>
            <a:ext cx="5032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606" name="Line 46"/>
          <p:cNvSpPr>
            <a:spLocks noChangeShapeType="1"/>
          </p:cNvSpPr>
          <p:nvPr/>
        </p:nvSpPr>
        <p:spPr bwMode="auto">
          <a:xfrm>
            <a:off x="2268538" y="2565400"/>
            <a:ext cx="50323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607" name="Text Box 47"/>
          <p:cNvSpPr txBox="1">
            <a:spLocks noChangeArrowheads="1"/>
          </p:cNvSpPr>
          <p:nvPr/>
        </p:nvSpPr>
        <p:spPr bwMode="auto">
          <a:xfrm>
            <a:off x="1619250" y="267176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- 9y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6608" name="Text Box 48"/>
          <p:cNvSpPr txBox="1">
            <a:spLocks noChangeArrowheads="1"/>
          </p:cNvSpPr>
          <p:nvPr/>
        </p:nvSpPr>
        <p:spPr bwMode="auto">
          <a:xfrm>
            <a:off x="2189163" y="267176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- 2y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6609" name="Text Box 49"/>
          <p:cNvSpPr txBox="1">
            <a:spLocks noChangeArrowheads="1"/>
          </p:cNvSpPr>
          <p:nvPr/>
        </p:nvSpPr>
        <p:spPr bwMode="auto">
          <a:xfrm>
            <a:off x="2771775" y="26717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=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6610" name="Text Box 50"/>
          <p:cNvSpPr txBox="1">
            <a:spLocks noChangeArrowheads="1"/>
          </p:cNvSpPr>
          <p:nvPr/>
        </p:nvSpPr>
        <p:spPr bwMode="auto">
          <a:xfrm>
            <a:off x="3060700" y="2671763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6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6611" name="Text Box 51"/>
          <p:cNvSpPr txBox="1">
            <a:spLocks noChangeArrowheads="1"/>
          </p:cNvSpPr>
          <p:nvPr/>
        </p:nvSpPr>
        <p:spPr bwMode="auto">
          <a:xfrm>
            <a:off x="3276600" y="2671763"/>
            <a:ext cx="677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- 39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6612" name="Text Box 52"/>
          <p:cNvSpPr txBox="1">
            <a:spLocks noChangeArrowheads="1"/>
          </p:cNvSpPr>
          <p:nvPr/>
        </p:nvSpPr>
        <p:spPr bwMode="auto">
          <a:xfrm>
            <a:off x="2044700" y="3141663"/>
            <a:ext cx="7270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- 11y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6613" name="Text Box 53"/>
          <p:cNvSpPr txBox="1">
            <a:spLocks noChangeArrowheads="1"/>
          </p:cNvSpPr>
          <p:nvPr/>
        </p:nvSpPr>
        <p:spPr bwMode="auto">
          <a:xfrm>
            <a:off x="2706688" y="31416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=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6614" name="Text Box 54"/>
          <p:cNvSpPr txBox="1">
            <a:spLocks noChangeArrowheads="1"/>
          </p:cNvSpPr>
          <p:nvPr/>
        </p:nvSpPr>
        <p:spPr bwMode="auto">
          <a:xfrm>
            <a:off x="2987675" y="3141663"/>
            <a:ext cx="677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- 33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6615" name="Text Box 55"/>
          <p:cNvSpPr txBox="1">
            <a:spLocks noChangeArrowheads="1"/>
          </p:cNvSpPr>
          <p:nvPr/>
        </p:nvSpPr>
        <p:spPr bwMode="auto">
          <a:xfrm>
            <a:off x="3857625" y="3141663"/>
            <a:ext cx="8588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: (-11)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6616" name="Text Box 56"/>
          <p:cNvSpPr txBox="1">
            <a:spLocks noChangeArrowheads="1"/>
          </p:cNvSpPr>
          <p:nvPr/>
        </p:nvSpPr>
        <p:spPr bwMode="auto">
          <a:xfrm>
            <a:off x="2460625" y="3681413"/>
            <a:ext cx="598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y  =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6617" name="Text Box 57"/>
          <p:cNvSpPr txBox="1">
            <a:spLocks noChangeArrowheads="1"/>
          </p:cNvSpPr>
          <p:nvPr/>
        </p:nvSpPr>
        <p:spPr bwMode="auto">
          <a:xfrm>
            <a:off x="3041650" y="3681413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3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6618" name="Rectangle 58"/>
          <p:cNvSpPr>
            <a:spLocks noChangeArrowheads="1"/>
          </p:cNvSpPr>
          <p:nvPr/>
        </p:nvSpPr>
        <p:spPr bwMode="auto">
          <a:xfrm>
            <a:off x="2382838" y="3675063"/>
            <a:ext cx="1079500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6619" name="Line 59"/>
          <p:cNvSpPr>
            <a:spLocks noChangeShapeType="1"/>
          </p:cNvSpPr>
          <p:nvPr/>
        </p:nvSpPr>
        <p:spPr bwMode="auto">
          <a:xfrm flipH="1">
            <a:off x="3779838" y="3068638"/>
            <a:ext cx="144462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620" name="Text Box 60"/>
          <p:cNvSpPr txBox="1">
            <a:spLocks noChangeArrowheads="1"/>
          </p:cNvSpPr>
          <p:nvPr/>
        </p:nvSpPr>
        <p:spPr bwMode="auto">
          <a:xfrm>
            <a:off x="4375150" y="1593850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x</a:t>
            </a:r>
          </a:p>
        </p:txBody>
      </p:sp>
      <p:sp>
        <p:nvSpPr>
          <p:cNvPr id="66621" name="Text Box 61"/>
          <p:cNvSpPr txBox="1">
            <a:spLocks noChangeArrowheads="1"/>
          </p:cNvSpPr>
          <p:nvPr/>
        </p:nvSpPr>
        <p:spPr bwMode="auto">
          <a:xfrm>
            <a:off x="4665663" y="1593850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=</a:t>
            </a:r>
          </a:p>
        </p:txBody>
      </p:sp>
      <p:sp>
        <p:nvSpPr>
          <p:cNvPr id="66622" name="Text Box 62"/>
          <p:cNvSpPr txBox="1">
            <a:spLocks noChangeArrowheads="1"/>
          </p:cNvSpPr>
          <p:nvPr/>
        </p:nvSpPr>
        <p:spPr bwMode="auto">
          <a:xfrm>
            <a:off x="4951413" y="1593850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13</a:t>
            </a:r>
          </a:p>
        </p:txBody>
      </p:sp>
      <p:sp>
        <p:nvSpPr>
          <p:cNvPr id="66623" name="Text Box 63"/>
          <p:cNvSpPr txBox="1">
            <a:spLocks noChangeArrowheads="1"/>
          </p:cNvSpPr>
          <p:nvPr/>
        </p:nvSpPr>
        <p:spPr bwMode="auto">
          <a:xfrm>
            <a:off x="5311775" y="1593850"/>
            <a:ext cx="522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- 3</a:t>
            </a:r>
          </a:p>
        </p:txBody>
      </p:sp>
      <p:sp>
        <p:nvSpPr>
          <p:cNvPr id="66624" name="Text Box 64"/>
          <p:cNvSpPr txBox="1">
            <a:spLocks noChangeArrowheads="1"/>
          </p:cNvSpPr>
          <p:nvPr/>
        </p:nvSpPr>
        <p:spPr bwMode="auto">
          <a:xfrm>
            <a:off x="5743575" y="1590675"/>
            <a:ext cx="247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</a:p>
        </p:txBody>
      </p:sp>
      <p:sp>
        <p:nvSpPr>
          <p:cNvPr id="66625" name="Text Box 65"/>
          <p:cNvSpPr txBox="1">
            <a:spLocks noChangeArrowheads="1"/>
          </p:cNvSpPr>
          <p:nvPr/>
        </p:nvSpPr>
        <p:spPr bwMode="auto">
          <a:xfrm>
            <a:off x="5888038" y="1593850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66626" name="Line 66"/>
          <p:cNvSpPr>
            <a:spLocks noChangeShapeType="1"/>
          </p:cNvSpPr>
          <p:nvPr/>
        </p:nvSpPr>
        <p:spPr bwMode="auto">
          <a:xfrm>
            <a:off x="5364163" y="1990725"/>
            <a:ext cx="7921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627" name="Text Box 67"/>
          <p:cNvSpPr txBox="1">
            <a:spLocks noChangeArrowheads="1"/>
          </p:cNvSpPr>
          <p:nvPr/>
        </p:nvSpPr>
        <p:spPr bwMode="auto">
          <a:xfrm>
            <a:off x="4375150" y="2025650"/>
            <a:ext cx="539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x =</a:t>
            </a:r>
          </a:p>
        </p:txBody>
      </p:sp>
      <p:sp>
        <p:nvSpPr>
          <p:cNvPr id="66628" name="Text Box 68"/>
          <p:cNvSpPr txBox="1">
            <a:spLocks noChangeArrowheads="1"/>
          </p:cNvSpPr>
          <p:nvPr/>
        </p:nvSpPr>
        <p:spPr bwMode="auto">
          <a:xfrm>
            <a:off x="4879975" y="2025650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13</a:t>
            </a:r>
          </a:p>
        </p:txBody>
      </p:sp>
      <p:sp>
        <p:nvSpPr>
          <p:cNvPr id="66629" name="Text Box 69"/>
          <p:cNvSpPr txBox="1">
            <a:spLocks noChangeArrowheads="1"/>
          </p:cNvSpPr>
          <p:nvPr/>
        </p:nvSpPr>
        <p:spPr bwMode="auto">
          <a:xfrm>
            <a:off x="5240338" y="2025650"/>
            <a:ext cx="522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- 9</a:t>
            </a:r>
          </a:p>
        </p:txBody>
      </p:sp>
      <p:sp>
        <p:nvSpPr>
          <p:cNvPr id="66630" name="Text Box 70"/>
          <p:cNvSpPr txBox="1">
            <a:spLocks noChangeArrowheads="1"/>
          </p:cNvSpPr>
          <p:nvPr/>
        </p:nvSpPr>
        <p:spPr bwMode="auto">
          <a:xfrm>
            <a:off x="4375150" y="2457450"/>
            <a:ext cx="539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x =</a:t>
            </a:r>
          </a:p>
        </p:txBody>
      </p:sp>
      <p:sp>
        <p:nvSpPr>
          <p:cNvPr id="66631" name="Text Box 71"/>
          <p:cNvSpPr txBox="1">
            <a:spLocks noChangeArrowheads="1"/>
          </p:cNvSpPr>
          <p:nvPr/>
        </p:nvSpPr>
        <p:spPr bwMode="auto">
          <a:xfrm>
            <a:off x="4879975" y="2457450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66632" name="Rectangle 72"/>
          <p:cNvSpPr>
            <a:spLocks noChangeArrowheads="1"/>
          </p:cNvSpPr>
          <p:nvPr/>
        </p:nvSpPr>
        <p:spPr bwMode="auto">
          <a:xfrm>
            <a:off x="4303713" y="2451100"/>
            <a:ext cx="1079500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6633" name="Text Box 73"/>
          <p:cNvSpPr txBox="1">
            <a:spLocks noChangeArrowheads="1"/>
          </p:cNvSpPr>
          <p:nvPr/>
        </p:nvSpPr>
        <p:spPr bwMode="auto">
          <a:xfrm>
            <a:off x="5508625" y="3357563"/>
            <a:ext cx="587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Rj. </a:t>
            </a:r>
          </a:p>
        </p:txBody>
      </p:sp>
      <p:sp>
        <p:nvSpPr>
          <p:cNvPr id="66634" name="Text Box 74"/>
          <p:cNvSpPr txBox="1">
            <a:spLocks noChangeArrowheads="1"/>
          </p:cNvSpPr>
          <p:nvPr/>
        </p:nvSpPr>
        <p:spPr bwMode="auto">
          <a:xfrm>
            <a:off x="5940425" y="3357563"/>
            <a:ext cx="9810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( 4, 3 )</a:t>
            </a:r>
          </a:p>
        </p:txBody>
      </p:sp>
      <p:grpSp>
        <p:nvGrpSpPr>
          <p:cNvPr id="8250" name="Group 76"/>
          <p:cNvGrpSpPr>
            <a:grpSpLocks/>
          </p:cNvGrpSpPr>
          <p:nvPr/>
        </p:nvGrpSpPr>
        <p:grpSpPr bwMode="auto">
          <a:xfrm>
            <a:off x="3322638" y="1268413"/>
            <a:ext cx="312737" cy="96837"/>
            <a:chOff x="1927" y="648"/>
            <a:chExt cx="242" cy="75"/>
          </a:xfrm>
        </p:grpSpPr>
        <p:sp>
          <p:nvSpPr>
            <p:cNvPr id="8251" name="Line 77"/>
            <p:cNvSpPr>
              <a:spLocks noChangeShapeType="1"/>
            </p:cNvSpPr>
            <p:nvPr/>
          </p:nvSpPr>
          <p:spPr bwMode="auto">
            <a:xfrm>
              <a:off x="1927" y="663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52" name="Line 78"/>
            <p:cNvSpPr>
              <a:spLocks noChangeShapeType="1"/>
            </p:cNvSpPr>
            <p:nvPr/>
          </p:nvSpPr>
          <p:spPr bwMode="auto">
            <a:xfrm>
              <a:off x="1927" y="709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53" name="Line 79"/>
            <p:cNvSpPr>
              <a:spLocks noChangeShapeType="1"/>
            </p:cNvSpPr>
            <p:nvPr/>
          </p:nvSpPr>
          <p:spPr bwMode="auto">
            <a:xfrm rot="2340000">
              <a:off x="2043" y="648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54" name="Line 80"/>
            <p:cNvSpPr>
              <a:spLocks noChangeShapeType="1"/>
            </p:cNvSpPr>
            <p:nvPr/>
          </p:nvSpPr>
          <p:spPr bwMode="auto">
            <a:xfrm rot="19200000" flipV="1">
              <a:off x="2044" y="723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66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1000"/>
                                        <p:tgtEl>
                                          <p:spTgt spid="66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665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1000"/>
                                        <p:tgtEl>
                                          <p:spTgt spid="66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665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6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65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6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6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1000"/>
                                        <p:tgtEl>
                                          <p:spTgt spid="66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3" dur="1000"/>
                                        <p:tgtEl>
                                          <p:spTgt spid="66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5" dur="500"/>
                                        <p:tgtEl>
                                          <p:spTgt spid="665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500"/>
                                        <p:tgtEl>
                                          <p:spTgt spid="665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3" dur="1000"/>
                                        <p:tgtEl>
                                          <p:spTgt spid="665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6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66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66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6" dur="1000"/>
                                        <p:tgtEl>
                                          <p:spTgt spid="66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1" dur="1000"/>
                                        <p:tgtEl>
                                          <p:spTgt spid="66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6" dur="1000"/>
                                        <p:tgtEl>
                                          <p:spTgt spid="66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1" dur="1000"/>
                                        <p:tgtEl>
                                          <p:spTgt spid="66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6" dur="1000"/>
                                        <p:tgtEl>
                                          <p:spTgt spid="66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1000"/>
                                        <p:tgtEl>
                                          <p:spTgt spid="66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1000"/>
                                        <p:tgtEl>
                                          <p:spTgt spid="66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1" dur="1000"/>
                                        <p:tgtEl>
                                          <p:spTgt spid="66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6" dur="1000"/>
                                        <p:tgtEl>
                                          <p:spTgt spid="66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1" dur="1000"/>
                                        <p:tgtEl>
                                          <p:spTgt spid="66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6" dur="1000"/>
                                        <p:tgtEl>
                                          <p:spTgt spid="6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1" dur="1000"/>
                                        <p:tgtEl>
                                          <p:spTgt spid="66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6" dur="1000"/>
                                        <p:tgtEl>
                                          <p:spTgt spid="66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1" dur="1000"/>
                                        <p:tgtEl>
                                          <p:spTgt spid="66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6" dur="1000"/>
                                        <p:tgtEl>
                                          <p:spTgt spid="66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1" dur="1000"/>
                                        <p:tgtEl>
                                          <p:spTgt spid="66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6" dur="1000"/>
                                        <p:tgtEl>
                                          <p:spTgt spid="66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1" dur="1000"/>
                                        <p:tgtEl>
                                          <p:spTgt spid="66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6" dur="1000"/>
                                        <p:tgtEl>
                                          <p:spTgt spid="66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1" dur="1000"/>
                                        <p:tgtEl>
                                          <p:spTgt spid="66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6" dur="1000"/>
                                        <p:tgtEl>
                                          <p:spTgt spid="66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1" dur="1000"/>
                                        <p:tgtEl>
                                          <p:spTgt spid="66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6" dur="1000"/>
                                        <p:tgtEl>
                                          <p:spTgt spid="66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1" dur="1000"/>
                                        <p:tgtEl>
                                          <p:spTgt spid="66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 nodeType="clickPar">
                      <p:stCondLst>
                        <p:cond delay="indefinite"/>
                      </p:stCondLst>
                      <p:childTnLst>
                        <p:par>
                          <p:cTn id="2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6" dur="1000"/>
                                        <p:tgtEl>
                                          <p:spTgt spid="66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1" dur="1000"/>
                                        <p:tgtEl>
                                          <p:spTgt spid="66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 nodeType="clickPar">
                      <p:stCondLst>
                        <p:cond delay="indefinite"/>
                      </p:stCondLst>
                      <p:childTnLst>
                        <p:par>
                          <p:cTn id="2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6" dur="1000"/>
                                        <p:tgtEl>
                                          <p:spTgt spid="6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1" dur="1000"/>
                                        <p:tgtEl>
                                          <p:spTgt spid="6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 nodeType="clickPar">
                      <p:stCondLst>
                        <p:cond delay="indefinite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6" dur="1000"/>
                                        <p:tgtEl>
                                          <p:spTgt spid="6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1" dur="1000"/>
                                        <p:tgtEl>
                                          <p:spTgt spid="6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 nodeType="clickPar">
                      <p:stCondLst>
                        <p:cond delay="indefinite"/>
                      </p:stCondLst>
                      <p:childTnLst>
                        <p:par>
                          <p:cTn id="2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6" dur="1000"/>
                                        <p:tgtEl>
                                          <p:spTgt spid="6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 nodeType="clickPar">
                      <p:stCondLst>
                        <p:cond delay="indefinite"/>
                      </p:stCondLst>
                      <p:childTnLst>
                        <p:par>
                          <p:cTn id="2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1" dur="1000"/>
                                        <p:tgtEl>
                                          <p:spTgt spid="6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 nodeType="clickPar">
                      <p:stCondLst>
                        <p:cond delay="indefinite"/>
                      </p:stCondLst>
                      <p:childTnLst>
                        <p:par>
                          <p:cTn id="2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6" dur="1000"/>
                                        <p:tgtEl>
                                          <p:spTgt spid="6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 nodeType="clickPar">
                      <p:stCondLst>
                        <p:cond delay="indefinite"/>
                      </p:stCondLst>
                      <p:childTnLst>
                        <p:par>
                          <p:cTn id="2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1" dur="1000"/>
                                        <p:tgtEl>
                                          <p:spTgt spid="6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 nodeType="clickPar">
                      <p:stCondLst>
                        <p:cond delay="indefinite"/>
                      </p:stCondLst>
                      <p:childTnLst>
                        <p:par>
                          <p:cTn id="2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6" dur="1000"/>
                                        <p:tgtEl>
                                          <p:spTgt spid="6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78" grpId="0" animBg="1"/>
      <p:bldP spid="66578" grpId="1" animBg="1"/>
      <p:bldP spid="66579" grpId="0"/>
      <p:bldP spid="66585" grpId="0" animBg="1"/>
      <p:bldP spid="66585" grpId="1" animBg="1"/>
      <p:bldP spid="66586" grpId="0" animBg="1"/>
      <p:bldP spid="66586" grpId="1" animBg="1"/>
      <p:bldP spid="66588" grpId="0"/>
      <p:bldP spid="66589" grpId="0" animBg="1"/>
      <p:bldP spid="66589" grpId="1" animBg="1"/>
      <p:bldP spid="66591" grpId="0"/>
      <p:bldP spid="66596" grpId="0"/>
      <p:bldP spid="66597" grpId="0"/>
      <p:bldP spid="66597" grpId="1"/>
      <p:bldP spid="66598" grpId="0" animBg="1"/>
      <p:bldP spid="66599" grpId="0" animBg="1"/>
      <p:bldP spid="66600" grpId="0"/>
      <p:bldP spid="66601" grpId="0"/>
      <p:bldP spid="66602" grpId="0"/>
      <p:bldP spid="66603" grpId="0"/>
      <p:bldP spid="66604" grpId="0"/>
      <p:bldP spid="66607" grpId="0"/>
      <p:bldP spid="66608" grpId="0"/>
      <p:bldP spid="66609" grpId="0"/>
      <p:bldP spid="66610" grpId="0"/>
      <p:bldP spid="66611" grpId="0"/>
      <p:bldP spid="66612" grpId="0"/>
      <p:bldP spid="66613" grpId="0"/>
      <p:bldP spid="66614" grpId="0"/>
      <p:bldP spid="66615" grpId="0"/>
      <p:bldP spid="66616" grpId="0"/>
      <p:bldP spid="66617" grpId="0"/>
      <p:bldP spid="66618" grpId="0" animBg="1"/>
      <p:bldP spid="66620" grpId="0"/>
      <p:bldP spid="66621" grpId="0"/>
      <p:bldP spid="66622" grpId="0"/>
      <p:bldP spid="66623" grpId="0"/>
      <p:bldP spid="66624" grpId="0"/>
      <p:bldP spid="66625" grpId="0"/>
      <p:bldP spid="66627" grpId="0"/>
      <p:bldP spid="66628" grpId="0"/>
      <p:bldP spid="66629" grpId="0"/>
      <p:bldP spid="66630" grpId="0"/>
      <p:bldP spid="66631" grpId="0"/>
      <p:bldP spid="66632" grpId="0" animBg="1"/>
      <p:bldP spid="66633" grpId="0"/>
      <p:bldP spid="666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 u="sng">
                <a:latin typeface="Comic Sans MS" panose="030F0702030302020204" pitchFamily="66" charset="0"/>
              </a:rPr>
              <a:t>Primer 1.</a:t>
            </a:r>
            <a:r>
              <a:rPr lang="hr-HR" altLang="en-US" sz="200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3862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Rešimo metodom supstitucije: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a)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600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3x - 2y = 6</a:t>
            </a:r>
          </a:p>
          <a:p>
            <a:pPr eaLnBrk="1" hangingPunct="1"/>
            <a:r>
              <a:rPr lang="hr-HR" altLang="en-US" sz="2000" u="sng">
                <a:latin typeface="Comic Sans MS" panose="030F0702030302020204" pitchFamily="66" charset="0"/>
              </a:rPr>
              <a:t> x + 3y = 13 </a:t>
            </a:r>
          </a:p>
        </p:txBody>
      </p:sp>
      <p:sp>
        <p:nvSpPr>
          <p:cNvPr id="9222" name="Text Box 16"/>
          <p:cNvSpPr txBox="1">
            <a:spLocks noChangeArrowheads="1"/>
          </p:cNvSpPr>
          <p:nvPr/>
        </p:nvSpPr>
        <p:spPr bwMode="auto">
          <a:xfrm>
            <a:off x="1362075" y="1631950"/>
            <a:ext cx="247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</a:p>
        </p:txBody>
      </p:sp>
      <p:sp>
        <p:nvSpPr>
          <p:cNvPr id="9223" name="Text Box 22"/>
          <p:cNvSpPr txBox="1">
            <a:spLocks noChangeArrowheads="1"/>
          </p:cNvSpPr>
          <p:nvPr/>
        </p:nvSpPr>
        <p:spPr bwMode="auto">
          <a:xfrm>
            <a:off x="1476375" y="1628775"/>
            <a:ext cx="1339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( 13 - 3y )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9224" name="Text Box 24"/>
          <p:cNvSpPr txBox="1">
            <a:spLocks noChangeArrowheads="1"/>
          </p:cNvSpPr>
          <p:nvPr/>
        </p:nvSpPr>
        <p:spPr bwMode="auto">
          <a:xfrm>
            <a:off x="1187450" y="162877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3</a:t>
            </a:r>
          </a:p>
        </p:txBody>
      </p:sp>
      <p:grpSp>
        <p:nvGrpSpPr>
          <p:cNvPr id="9225" name="Group 25"/>
          <p:cNvGrpSpPr>
            <a:grpSpLocks/>
          </p:cNvGrpSpPr>
          <p:nvPr/>
        </p:nvGrpSpPr>
        <p:grpSpPr bwMode="auto">
          <a:xfrm>
            <a:off x="2700338" y="1592263"/>
            <a:ext cx="1160462" cy="396875"/>
            <a:chOff x="1701" y="1003"/>
            <a:chExt cx="731" cy="250"/>
          </a:xfrm>
        </p:grpSpPr>
        <p:sp>
          <p:nvSpPr>
            <p:cNvPr id="9293" name="Text Box 26"/>
            <p:cNvSpPr txBox="1">
              <a:spLocks noChangeArrowheads="1"/>
            </p:cNvSpPr>
            <p:nvPr/>
          </p:nvSpPr>
          <p:spPr bwMode="auto">
            <a:xfrm>
              <a:off x="1701" y="1003"/>
              <a:ext cx="4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  <a:cs typeface="Times New Roman" panose="02020603050405020304" pitchFamily="18" charset="0"/>
                </a:rPr>
                <a:t>- 2y</a:t>
              </a:r>
              <a:endParaRPr lang="en-US" altLang="en-US" sz="2000">
                <a:latin typeface="Comic Sans MS" panose="030F0702030302020204" pitchFamily="66" charset="0"/>
                <a:cs typeface="Times New Roman" panose="02020603050405020304" pitchFamily="18" charset="0"/>
              </a:endParaRPr>
            </a:p>
          </p:txBody>
        </p:sp>
        <p:sp>
          <p:nvSpPr>
            <p:cNvPr id="9294" name="Text Box 27"/>
            <p:cNvSpPr txBox="1">
              <a:spLocks noChangeArrowheads="1"/>
            </p:cNvSpPr>
            <p:nvPr/>
          </p:nvSpPr>
          <p:spPr bwMode="auto">
            <a:xfrm>
              <a:off x="1973" y="1003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  <a:cs typeface="Times New Roman" panose="02020603050405020304" pitchFamily="18" charset="0"/>
                </a:rPr>
                <a:t>  =</a:t>
              </a:r>
              <a:endParaRPr lang="en-US" altLang="en-US" sz="2000">
                <a:latin typeface="Comic Sans MS" panose="030F0702030302020204" pitchFamily="66" charset="0"/>
                <a:cs typeface="Times New Roman" panose="02020603050405020304" pitchFamily="18" charset="0"/>
              </a:endParaRPr>
            </a:p>
          </p:txBody>
        </p:sp>
        <p:sp>
          <p:nvSpPr>
            <p:cNvPr id="9295" name="Text Box 28"/>
            <p:cNvSpPr txBox="1">
              <a:spLocks noChangeArrowheads="1"/>
            </p:cNvSpPr>
            <p:nvPr/>
          </p:nvSpPr>
          <p:spPr bwMode="auto">
            <a:xfrm>
              <a:off x="2122" y="1003"/>
              <a:ext cx="31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  <a:cs typeface="Times New Roman" panose="02020603050405020304" pitchFamily="18" charset="0"/>
                </a:rPr>
                <a:t>  6</a:t>
              </a:r>
              <a:endParaRPr lang="en-US" altLang="en-US" sz="2000">
                <a:latin typeface="Comic Sans MS" panose="030F0702030302020204" pitchFamily="66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226" name="Arc 31"/>
          <p:cNvSpPr>
            <a:spLocks/>
          </p:cNvSpPr>
          <p:nvPr/>
        </p:nvSpPr>
        <p:spPr bwMode="auto">
          <a:xfrm>
            <a:off x="1403350" y="1989138"/>
            <a:ext cx="504825" cy="71437"/>
          </a:xfrm>
          <a:custGeom>
            <a:avLst/>
            <a:gdLst>
              <a:gd name="T0" fmla="*/ 5900904 w 43188"/>
              <a:gd name="T1" fmla="*/ 4452 h 21600"/>
              <a:gd name="T2" fmla="*/ 0 w 43188"/>
              <a:gd name="T3" fmla="*/ 6386 h 21600"/>
              <a:gd name="T4" fmla="*/ 2950177 w 43188"/>
              <a:gd name="T5" fmla="*/ 0 h 21600"/>
              <a:gd name="T6" fmla="*/ 0 60000 65536"/>
              <a:gd name="T7" fmla="*/ 0 60000 65536"/>
              <a:gd name="T8" fmla="*/ 0 60000 65536"/>
              <a:gd name="T9" fmla="*/ 0 w 43188"/>
              <a:gd name="T10" fmla="*/ 0 h 21600"/>
              <a:gd name="T11" fmla="*/ 43188 w 431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88" h="21600" fill="none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</a:path>
              <a:path w="43188" h="21600" stroke="0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  <a:lnTo>
                  <a:pt x="21592" y="0"/>
                </a:lnTo>
                <a:lnTo>
                  <a:pt x="43188" y="407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27" name="Arc 32"/>
          <p:cNvSpPr>
            <a:spLocks/>
          </p:cNvSpPr>
          <p:nvPr/>
        </p:nvSpPr>
        <p:spPr bwMode="auto">
          <a:xfrm>
            <a:off x="1389063" y="2017713"/>
            <a:ext cx="1022350" cy="115887"/>
          </a:xfrm>
          <a:custGeom>
            <a:avLst/>
            <a:gdLst>
              <a:gd name="T0" fmla="*/ 24201153 w 43188"/>
              <a:gd name="T1" fmla="*/ 11717 h 21600"/>
              <a:gd name="T2" fmla="*/ 0 w 43188"/>
              <a:gd name="T3" fmla="*/ 16809 h 21600"/>
              <a:gd name="T4" fmla="*/ 12099464 w 43188"/>
              <a:gd name="T5" fmla="*/ 0 h 21600"/>
              <a:gd name="T6" fmla="*/ 0 60000 65536"/>
              <a:gd name="T7" fmla="*/ 0 60000 65536"/>
              <a:gd name="T8" fmla="*/ 0 60000 65536"/>
              <a:gd name="T9" fmla="*/ 0 w 43188"/>
              <a:gd name="T10" fmla="*/ 0 h 21600"/>
              <a:gd name="T11" fmla="*/ 43188 w 431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88" h="21600" fill="none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</a:path>
              <a:path w="43188" h="21600" stroke="0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  <a:lnTo>
                  <a:pt x="21592" y="0"/>
                </a:lnTo>
                <a:lnTo>
                  <a:pt x="43188" y="407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28" name="Text Box 33"/>
          <p:cNvSpPr txBox="1">
            <a:spLocks noChangeArrowheads="1"/>
          </p:cNvSpPr>
          <p:nvPr/>
        </p:nvSpPr>
        <p:spPr bwMode="auto">
          <a:xfrm>
            <a:off x="1258888" y="2205038"/>
            <a:ext cx="495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39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9229" name="Text Box 34"/>
          <p:cNvSpPr txBox="1">
            <a:spLocks noChangeArrowheads="1"/>
          </p:cNvSpPr>
          <p:nvPr/>
        </p:nvSpPr>
        <p:spPr bwMode="auto">
          <a:xfrm>
            <a:off x="1619250" y="2205038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- 9y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9230" name="Text Box 35"/>
          <p:cNvSpPr txBox="1">
            <a:spLocks noChangeArrowheads="1"/>
          </p:cNvSpPr>
          <p:nvPr/>
        </p:nvSpPr>
        <p:spPr bwMode="auto">
          <a:xfrm>
            <a:off x="2189163" y="2205038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- 2y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9231" name="Text Box 36"/>
          <p:cNvSpPr txBox="1">
            <a:spLocks noChangeArrowheads="1"/>
          </p:cNvSpPr>
          <p:nvPr/>
        </p:nvSpPr>
        <p:spPr bwMode="auto">
          <a:xfrm>
            <a:off x="2817813" y="2205038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=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9232" name="Text Box 37"/>
          <p:cNvSpPr txBox="1">
            <a:spLocks noChangeArrowheads="1"/>
          </p:cNvSpPr>
          <p:nvPr/>
        </p:nvSpPr>
        <p:spPr bwMode="auto">
          <a:xfrm>
            <a:off x="3152775" y="2205038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6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9233" name="Line 38"/>
          <p:cNvSpPr>
            <a:spLocks noChangeShapeType="1"/>
          </p:cNvSpPr>
          <p:nvPr/>
        </p:nvSpPr>
        <p:spPr bwMode="auto">
          <a:xfrm>
            <a:off x="1692275" y="2565400"/>
            <a:ext cx="5032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4" name="Line 39"/>
          <p:cNvSpPr>
            <a:spLocks noChangeShapeType="1"/>
          </p:cNvSpPr>
          <p:nvPr/>
        </p:nvSpPr>
        <p:spPr bwMode="auto">
          <a:xfrm>
            <a:off x="2268538" y="2565400"/>
            <a:ext cx="3587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5" name="Text Box 40"/>
          <p:cNvSpPr txBox="1">
            <a:spLocks noChangeArrowheads="1"/>
          </p:cNvSpPr>
          <p:nvPr/>
        </p:nvSpPr>
        <p:spPr bwMode="auto">
          <a:xfrm>
            <a:off x="1619250" y="267176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- 9y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9236" name="Text Box 41"/>
          <p:cNvSpPr txBox="1">
            <a:spLocks noChangeArrowheads="1"/>
          </p:cNvSpPr>
          <p:nvPr/>
        </p:nvSpPr>
        <p:spPr bwMode="auto">
          <a:xfrm>
            <a:off x="2189163" y="267176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- 2y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9237" name="Text Box 42"/>
          <p:cNvSpPr txBox="1">
            <a:spLocks noChangeArrowheads="1"/>
          </p:cNvSpPr>
          <p:nvPr/>
        </p:nvSpPr>
        <p:spPr bwMode="auto">
          <a:xfrm>
            <a:off x="2771775" y="26717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=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9238" name="Text Box 43"/>
          <p:cNvSpPr txBox="1">
            <a:spLocks noChangeArrowheads="1"/>
          </p:cNvSpPr>
          <p:nvPr/>
        </p:nvSpPr>
        <p:spPr bwMode="auto">
          <a:xfrm>
            <a:off x="3060700" y="2671763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6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9239" name="Text Box 44"/>
          <p:cNvSpPr txBox="1">
            <a:spLocks noChangeArrowheads="1"/>
          </p:cNvSpPr>
          <p:nvPr/>
        </p:nvSpPr>
        <p:spPr bwMode="auto">
          <a:xfrm>
            <a:off x="3276600" y="2671763"/>
            <a:ext cx="677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- 39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9240" name="Text Box 45"/>
          <p:cNvSpPr txBox="1">
            <a:spLocks noChangeArrowheads="1"/>
          </p:cNvSpPr>
          <p:nvPr/>
        </p:nvSpPr>
        <p:spPr bwMode="auto">
          <a:xfrm>
            <a:off x="2044700" y="3141663"/>
            <a:ext cx="7270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- 11y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9241" name="Text Box 46"/>
          <p:cNvSpPr txBox="1">
            <a:spLocks noChangeArrowheads="1"/>
          </p:cNvSpPr>
          <p:nvPr/>
        </p:nvSpPr>
        <p:spPr bwMode="auto">
          <a:xfrm>
            <a:off x="2706688" y="31416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=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9242" name="Text Box 47"/>
          <p:cNvSpPr txBox="1">
            <a:spLocks noChangeArrowheads="1"/>
          </p:cNvSpPr>
          <p:nvPr/>
        </p:nvSpPr>
        <p:spPr bwMode="auto">
          <a:xfrm>
            <a:off x="2987675" y="3141663"/>
            <a:ext cx="677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- 33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9243" name="Text Box 48"/>
          <p:cNvSpPr txBox="1">
            <a:spLocks noChangeArrowheads="1"/>
          </p:cNvSpPr>
          <p:nvPr/>
        </p:nvSpPr>
        <p:spPr bwMode="auto">
          <a:xfrm>
            <a:off x="3857625" y="3141663"/>
            <a:ext cx="8588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: (-11)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9244" name="Text Box 49"/>
          <p:cNvSpPr txBox="1">
            <a:spLocks noChangeArrowheads="1"/>
          </p:cNvSpPr>
          <p:nvPr/>
        </p:nvSpPr>
        <p:spPr bwMode="auto">
          <a:xfrm>
            <a:off x="2460625" y="3681413"/>
            <a:ext cx="598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y  =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9245" name="Text Box 50"/>
          <p:cNvSpPr txBox="1">
            <a:spLocks noChangeArrowheads="1"/>
          </p:cNvSpPr>
          <p:nvPr/>
        </p:nvSpPr>
        <p:spPr bwMode="auto">
          <a:xfrm>
            <a:off x="3041650" y="3681413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3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9246" name="Rectangle 51"/>
          <p:cNvSpPr>
            <a:spLocks noChangeArrowheads="1"/>
          </p:cNvSpPr>
          <p:nvPr/>
        </p:nvSpPr>
        <p:spPr bwMode="auto">
          <a:xfrm>
            <a:off x="2382838" y="3675063"/>
            <a:ext cx="1079500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47" name="Line 52"/>
          <p:cNvSpPr>
            <a:spLocks noChangeShapeType="1"/>
          </p:cNvSpPr>
          <p:nvPr/>
        </p:nvSpPr>
        <p:spPr bwMode="auto">
          <a:xfrm flipH="1">
            <a:off x="3779838" y="3068638"/>
            <a:ext cx="144462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8" name="Text Box 66"/>
          <p:cNvSpPr txBox="1">
            <a:spLocks noChangeArrowheads="1"/>
          </p:cNvSpPr>
          <p:nvPr/>
        </p:nvSpPr>
        <p:spPr bwMode="auto">
          <a:xfrm>
            <a:off x="5508625" y="3357563"/>
            <a:ext cx="587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Rj. </a:t>
            </a:r>
          </a:p>
        </p:txBody>
      </p:sp>
      <p:sp>
        <p:nvSpPr>
          <p:cNvPr id="9249" name="Text Box 67"/>
          <p:cNvSpPr txBox="1">
            <a:spLocks noChangeArrowheads="1"/>
          </p:cNvSpPr>
          <p:nvPr/>
        </p:nvSpPr>
        <p:spPr bwMode="auto">
          <a:xfrm>
            <a:off x="5940425" y="3357563"/>
            <a:ext cx="9810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( 4, 3 )</a:t>
            </a:r>
          </a:p>
        </p:txBody>
      </p:sp>
      <p:sp>
        <p:nvSpPr>
          <p:cNvPr id="9250" name="Text Box 69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a)</a:t>
            </a:r>
          </a:p>
        </p:txBody>
      </p:sp>
      <p:sp>
        <p:nvSpPr>
          <p:cNvPr id="67654" name="Text Box 70"/>
          <p:cNvSpPr txBox="1">
            <a:spLocks noChangeArrowheads="1"/>
          </p:cNvSpPr>
          <p:nvPr/>
        </p:nvSpPr>
        <p:spPr bwMode="auto">
          <a:xfrm>
            <a:off x="3132138" y="4292600"/>
            <a:ext cx="117371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 dirty="0">
                <a:latin typeface="Comic Sans MS" panose="030F0702030302020204" pitchFamily="66" charset="0"/>
                <a:cs typeface="Times New Roman" panose="02020603050405020304" pitchFamily="18" charset="0"/>
              </a:rPr>
              <a:t>Provera:</a:t>
            </a:r>
            <a:endParaRPr lang="en-US" altLang="en-US" sz="2000" dirty="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7655" name="Oval 71"/>
          <p:cNvSpPr>
            <a:spLocks noChangeArrowheads="1"/>
          </p:cNvSpPr>
          <p:nvPr/>
        </p:nvSpPr>
        <p:spPr bwMode="auto">
          <a:xfrm>
            <a:off x="1144588" y="879475"/>
            <a:ext cx="403225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7656" name="Oval 72"/>
          <p:cNvSpPr>
            <a:spLocks noChangeArrowheads="1"/>
          </p:cNvSpPr>
          <p:nvPr/>
        </p:nvSpPr>
        <p:spPr bwMode="auto">
          <a:xfrm>
            <a:off x="4313238" y="2478088"/>
            <a:ext cx="1008062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7657" name="Text Box 73"/>
          <p:cNvSpPr txBox="1">
            <a:spLocks noChangeArrowheads="1"/>
          </p:cNvSpPr>
          <p:nvPr/>
        </p:nvSpPr>
        <p:spPr bwMode="auto">
          <a:xfrm>
            <a:off x="3205163" y="4797425"/>
            <a:ext cx="711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3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 4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7658" name="Oval 74"/>
          <p:cNvSpPr>
            <a:spLocks noChangeArrowheads="1"/>
          </p:cNvSpPr>
          <p:nvPr/>
        </p:nvSpPr>
        <p:spPr bwMode="auto">
          <a:xfrm>
            <a:off x="1533525" y="879475"/>
            <a:ext cx="287338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7659" name="Text Box 75"/>
          <p:cNvSpPr txBox="1">
            <a:spLocks noChangeArrowheads="1"/>
          </p:cNvSpPr>
          <p:nvPr/>
        </p:nvSpPr>
        <p:spPr bwMode="auto">
          <a:xfrm>
            <a:off x="3851275" y="4797425"/>
            <a:ext cx="2905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-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7660" name="Oval 76"/>
          <p:cNvSpPr>
            <a:spLocks noChangeArrowheads="1"/>
          </p:cNvSpPr>
          <p:nvPr/>
        </p:nvSpPr>
        <p:spPr bwMode="auto">
          <a:xfrm>
            <a:off x="1763713" y="879475"/>
            <a:ext cx="387350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7661" name="Text Box 77"/>
          <p:cNvSpPr txBox="1">
            <a:spLocks noChangeArrowheads="1"/>
          </p:cNvSpPr>
          <p:nvPr/>
        </p:nvSpPr>
        <p:spPr bwMode="auto">
          <a:xfrm>
            <a:off x="4089400" y="4797425"/>
            <a:ext cx="698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2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hr-HR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3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7662" name="Oval 78"/>
          <p:cNvSpPr>
            <a:spLocks noChangeArrowheads="1"/>
          </p:cNvSpPr>
          <p:nvPr/>
        </p:nvSpPr>
        <p:spPr bwMode="auto">
          <a:xfrm>
            <a:off x="2411413" y="3716338"/>
            <a:ext cx="1008062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7663" name="Oval 79"/>
          <p:cNvSpPr>
            <a:spLocks noChangeArrowheads="1"/>
          </p:cNvSpPr>
          <p:nvPr/>
        </p:nvSpPr>
        <p:spPr bwMode="auto">
          <a:xfrm>
            <a:off x="2081213" y="893763"/>
            <a:ext cx="287337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7664" name="Text Box 80"/>
          <p:cNvSpPr txBox="1">
            <a:spLocks noChangeArrowheads="1"/>
          </p:cNvSpPr>
          <p:nvPr/>
        </p:nvSpPr>
        <p:spPr bwMode="auto">
          <a:xfrm>
            <a:off x="4787900" y="4797425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=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7665" name="Line 81"/>
          <p:cNvSpPr>
            <a:spLocks noChangeShapeType="1"/>
          </p:cNvSpPr>
          <p:nvPr/>
        </p:nvSpPr>
        <p:spPr bwMode="auto">
          <a:xfrm>
            <a:off x="3938588" y="5156200"/>
            <a:ext cx="7207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66" name="Text Box 82"/>
          <p:cNvSpPr txBox="1">
            <a:spLocks noChangeArrowheads="1"/>
          </p:cNvSpPr>
          <p:nvPr/>
        </p:nvSpPr>
        <p:spPr bwMode="auto">
          <a:xfrm>
            <a:off x="5026025" y="4797425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12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7667" name="Text Box 83"/>
          <p:cNvSpPr txBox="1">
            <a:spLocks noChangeArrowheads="1"/>
          </p:cNvSpPr>
          <p:nvPr/>
        </p:nvSpPr>
        <p:spPr bwMode="auto">
          <a:xfrm>
            <a:off x="5362575" y="4797425"/>
            <a:ext cx="522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- 6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7668" name="Text Box 84"/>
          <p:cNvSpPr txBox="1">
            <a:spLocks noChangeArrowheads="1"/>
          </p:cNvSpPr>
          <p:nvPr/>
        </p:nvSpPr>
        <p:spPr bwMode="auto">
          <a:xfrm>
            <a:off x="5813425" y="4797425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=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7669" name="Text Box 85"/>
          <p:cNvSpPr txBox="1">
            <a:spLocks noChangeArrowheads="1"/>
          </p:cNvSpPr>
          <p:nvPr/>
        </p:nvSpPr>
        <p:spPr bwMode="auto">
          <a:xfrm>
            <a:off x="6100763" y="479742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6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7670" name="Oval 86"/>
          <p:cNvSpPr>
            <a:spLocks noChangeArrowheads="1"/>
          </p:cNvSpPr>
          <p:nvPr/>
        </p:nvSpPr>
        <p:spPr bwMode="auto">
          <a:xfrm>
            <a:off x="2268538" y="865188"/>
            <a:ext cx="357187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7671" name="Oval 87"/>
          <p:cNvSpPr>
            <a:spLocks noChangeArrowheads="1"/>
          </p:cNvSpPr>
          <p:nvPr/>
        </p:nvSpPr>
        <p:spPr bwMode="auto">
          <a:xfrm>
            <a:off x="6057900" y="4797425"/>
            <a:ext cx="458788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7674" name="Text Box 90"/>
          <p:cNvSpPr txBox="1">
            <a:spLocks noChangeArrowheads="1"/>
          </p:cNvSpPr>
          <p:nvPr/>
        </p:nvSpPr>
        <p:spPr bwMode="auto">
          <a:xfrm>
            <a:off x="3117850" y="5397500"/>
            <a:ext cx="18859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1600">
                <a:latin typeface="Comic Sans MS" panose="030F0702030302020204" pitchFamily="66" charset="0"/>
                <a:cs typeface="Times New Roman" panose="02020603050405020304" pitchFamily="18" charset="0"/>
              </a:rPr>
              <a:t>Izračunajmo ovo...</a:t>
            </a:r>
            <a:endParaRPr lang="en-US" altLang="en-US" sz="16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7675" name="Line 91"/>
          <p:cNvSpPr>
            <a:spLocks noChangeShapeType="1"/>
          </p:cNvSpPr>
          <p:nvPr/>
        </p:nvSpPr>
        <p:spPr bwMode="auto">
          <a:xfrm>
            <a:off x="3276600" y="5157788"/>
            <a:ext cx="5746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71" name="Text Box 92"/>
          <p:cNvSpPr txBox="1">
            <a:spLocks noChangeArrowheads="1"/>
          </p:cNvSpPr>
          <p:nvPr/>
        </p:nvSpPr>
        <p:spPr bwMode="auto">
          <a:xfrm>
            <a:off x="4398963" y="1125538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x</a:t>
            </a:r>
          </a:p>
        </p:txBody>
      </p:sp>
      <p:sp>
        <p:nvSpPr>
          <p:cNvPr id="9272" name="Text Box 93"/>
          <p:cNvSpPr txBox="1">
            <a:spLocks noChangeArrowheads="1"/>
          </p:cNvSpPr>
          <p:nvPr/>
        </p:nvSpPr>
        <p:spPr bwMode="auto">
          <a:xfrm>
            <a:off x="4689475" y="1125538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=</a:t>
            </a:r>
          </a:p>
        </p:txBody>
      </p:sp>
      <p:sp>
        <p:nvSpPr>
          <p:cNvPr id="9273" name="Text Box 94"/>
          <p:cNvSpPr txBox="1">
            <a:spLocks noChangeArrowheads="1"/>
          </p:cNvSpPr>
          <p:nvPr/>
        </p:nvSpPr>
        <p:spPr bwMode="auto">
          <a:xfrm>
            <a:off x="4951413" y="1125538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13</a:t>
            </a:r>
          </a:p>
        </p:txBody>
      </p:sp>
      <p:sp>
        <p:nvSpPr>
          <p:cNvPr id="9274" name="Text Box 95"/>
          <p:cNvSpPr txBox="1">
            <a:spLocks noChangeArrowheads="1"/>
          </p:cNvSpPr>
          <p:nvPr/>
        </p:nvSpPr>
        <p:spPr bwMode="auto">
          <a:xfrm>
            <a:off x="5305425" y="1125538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- 3y</a:t>
            </a:r>
          </a:p>
        </p:txBody>
      </p:sp>
      <p:sp>
        <p:nvSpPr>
          <p:cNvPr id="9275" name="Text Box 97"/>
          <p:cNvSpPr txBox="1">
            <a:spLocks noChangeArrowheads="1"/>
          </p:cNvSpPr>
          <p:nvPr/>
        </p:nvSpPr>
        <p:spPr bwMode="auto">
          <a:xfrm>
            <a:off x="4375150" y="1593850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x</a:t>
            </a:r>
          </a:p>
        </p:txBody>
      </p:sp>
      <p:sp>
        <p:nvSpPr>
          <p:cNvPr id="9276" name="Text Box 98"/>
          <p:cNvSpPr txBox="1">
            <a:spLocks noChangeArrowheads="1"/>
          </p:cNvSpPr>
          <p:nvPr/>
        </p:nvSpPr>
        <p:spPr bwMode="auto">
          <a:xfrm>
            <a:off x="4665663" y="1593850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=</a:t>
            </a:r>
          </a:p>
        </p:txBody>
      </p:sp>
      <p:sp>
        <p:nvSpPr>
          <p:cNvPr id="9277" name="Text Box 99"/>
          <p:cNvSpPr txBox="1">
            <a:spLocks noChangeArrowheads="1"/>
          </p:cNvSpPr>
          <p:nvPr/>
        </p:nvSpPr>
        <p:spPr bwMode="auto">
          <a:xfrm>
            <a:off x="4951413" y="1593850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13</a:t>
            </a:r>
          </a:p>
        </p:txBody>
      </p:sp>
      <p:sp>
        <p:nvSpPr>
          <p:cNvPr id="9278" name="Text Box 100"/>
          <p:cNvSpPr txBox="1">
            <a:spLocks noChangeArrowheads="1"/>
          </p:cNvSpPr>
          <p:nvPr/>
        </p:nvSpPr>
        <p:spPr bwMode="auto">
          <a:xfrm>
            <a:off x="5311775" y="1593850"/>
            <a:ext cx="522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- 3</a:t>
            </a:r>
          </a:p>
        </p:txBody>
      </p:sp>
      <p:sp>
        <p:nvSpPr>
          <p:cNvPr id="9279" name="Text Box 101"/>
          <p:cNvSpPr txBox="1">
            <a:spLocks noChangeArrowheads="1"/>
          </p:cNvSpPr>
          <p:nvPr/>
        </p:nvSpPr>
        <p:spPr bwMode="auto">
          <a:xfrm>
            <a:off x="5743575" y="1590675"/>
            <a:ext cx="247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</a:p>
        </p:txBody>
      </p:sp>
      <p:sp>
        <p:nvSpPr>
          <p:cNvPr id="9280" name="Text Box 102"/>
          <p:cNvSpPr txBox="1">
            <a:spLocks noChangeArrowheads="1"/>
          </p:cNvSpPr>
          <p:nvPr/>
        </p:nvSpPr>
        <p:spPr bwMode="auto">
          <a:xfrm>
            <a:off x="5888038" y="1593850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9281" name="Line 103"/>
          <p:cNvSpPr>
            <a:spLocks noChangeShapeType="1"/>
          </p:cNvSpPr>
          <p:nvPr/>
        </p:nvSpPr>
        <p:spPr bwMode="auto">
          <a:xfrm>
            <a:off x="5364163" y="1990725"/>
            <a:ext cx="7921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82" name="Text Box 104"/>
          <p:cNvSpPr txBox="1">
            <a:spLocks noChangeArrowheads="1"/>
          </p:cNvSpPr>
          <p:nvPr/>
        </p:nvSpPr>
        <p:spPr bwMode="auto">
          <a:xfrm>
            <a:off x="4375150" y="2025650"/>
            <a:ext cx="539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x =</a:t>
            </a:r>
          </a:p>
        </p:txBody>
      </p:sp>
      <p:sp>
        <p:nvSpPr>
          <p:cNvPr id="9283" name="Text Box 105"/>
          <p:cNvSpPr txBox="1">
            <a:spLocks noChangeArrowheads="1"/>
          </p:cNvSpPr>
          <p:nvPr/>
        </p:nvSpPr>
        <p:spPr bwMode="auto">
          <a:xfrm>
            <a:off x="4879975" y="2025650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13</a:t>
            </a:r>
          </a:p>
        </p:txBody>
      </p:sp>
      <p:sp>
        <p:nvSpPr>
          <p:cNvPr id="9284" name="Text Box 106"/>
          <p:cNvSpPr txBox="1">
            <a:spLocks noChangeArrowheads="1"/>
          </p:cNvSpPr>
          <p:nvPr/>
        </p:nvSpPr>
        <p:spPr bwMode="auto">
          <a:xfrm>
            <a:off x="5240338" y="2025650"/>
            <a:ext cx="522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- 9</a:t>
            </a:r>
          </a:p>
        </p:txBody>
      </p:sp>
      <p:sp>
        <p:nvSpPr>
          <p:cNvPr id="9285" name="Text Box 107"/>
          <p:cNvSpPr txBox="1">
            <a:spLocks noChangeArrowheads="1"/>
          </p:cNvSpPr>
          <p:nvPr/>
        </p:nvSpPr>
        <p:spPr bwMode="auto">
          <a:xfrm>
            <a:off x="4375150" y="2457450"/>
            <a:ext cx="539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x =</a:t>
            </a:r>
          </a:p>
        </p:txBody>
      </p:sp>
      <p:sp>
        <p:nvSpPr>
          <p:cNvPr id="9286" name="Text Box 108"/>
          <p:cNvSpPr txBox="1">
            <a:spLocks noChangeArrowheads="1"/>
          </p:cNvSpPr>
          <p:nvPr/>
        </p:nvSpPr>
        <p:spPr bwMode="auto">
          <a:xfrm>
            <a:off x="4879975" y="2457450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9287" name="Rectangle 109"/>
          <p:cNvSpPr>
            <a:spLocks noChangeArrowheads="1"/>
          </p:cNvSpPr>
          <p:nvPr/>
        </p:nvSpPr>
        <p:spPr bwMode="auto">
          <a:xfrm>
            <a:off x="4303713" y="2451100"/>
            <a:ext cx="1079500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9288" name="Group 110"/>
          <p:cNvGrpSpPr>
            <a:grpSpLocks/>
          </p:cNvGrpSpPr>
          <p:nvPr/>
        </p:nvGrpSpPr>
        <p:grpSpPr bwMode="auto">
          <a:xfrm>
            <a:off x="3322638" y="1268413"/>
            <a:ext cx="312737" cy="96837"/>
            <a:chOff x="1927" y="648"/>
            <a:chExt cx="242" cy="75"/>
          </a:xfrm>
        </p:grpSpPr>
        <p:sp>
          <p:nvSpPr>
            <p:cNvPr id="9289" name="Line 111"/>
            <p:cNvSpPr>
              <a:spLocks noChangeShapeType="1"/>
            </p:cNvSpPr>
            <p:nvPr/>
          </p:nvSpPr>
          <p:spPr bwMode="auto">
            <a:xfrm>
              <a:off x="1927" y="663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90" name="Line 112"/>
            <p:cNvSpPr>
              <a:spLocks noChangeShapeType="1"/>
            </p:cNvSpPr>
            <p:nvPr/>
          </p:nvSpPr>
          <p:spPr bwMode="auto">
            <a:xfrm>
              <a:off x="1927" y="709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91" name="Line 113"/>
            <p:cNvSpPr>
              <a:spLocks noChangeShapeType="1"/>
            </p:cNvSpPr>
            <p:nvPr/>
          </p:nvSpPr>
          <p:spPr bwMode="auto">
            <a:xfrm rot="2340000">
              <a:off x="2043" y="648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92" name="Line 114"/>
            <p:cNvSpPr>
              <a:spLocks noChangeShapeType="1"/>
            </p:cNvSpPr>
            <p:nvPr/>
          </p:nvSpPr>
          <p:spPr bwMode="auto">
            <a:xfrm rot="19200000" flipV="1">
              <a:off x="2044" y="723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6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7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7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7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7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7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7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1000"/>
                                        <p:tgtEl>
                                          <p:spTgt spid="6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676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7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7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7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1000"/>
                                        <p:tgtEl>
                                          <p:spTgt spid="6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676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7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7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7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7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7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7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7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7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0" dur="1000"/>
                                        <p:tgtEl>
                                          <p:spTgt spid="6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4" dur="500"/>
                                        <p:tgtEl>
                                          <p:spTgt spid="676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7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7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7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7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8" dur="1000"/>
                                        <p:tgtEl>
                                          <p:spTgt spid="6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2" dur="500"/>
                                        <p:tgtEl>
                                          <p:spTgt spid="676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6" dur="1000"/>
                                        <p:tgtEl>
                                          <p:spTgt spid="676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67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1000"/>
                                        <p:tgtEl>
                                          <p:spTgt spid="6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1" dur="1000"/>
                                        <p:tgtEl>
                                          <p:spTgt spid="6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6" dur="1000"/>
                                        <p:tgtEl>
                                          <p:spTgt spid="6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1" dur="1000"/>
                                        <p:tgtEl>
                                          <p:spTgt spid="67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6" dur="1000"/>
                                        <p:tgtEl>
                                          <p:spTgt spid="67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676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676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67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67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676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676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676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67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4" dur="500"/>
                                        <p:tgtEl>
                                          <p:spTgt spid="676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7" dur="500"/>
                                        <p:tgtEl>
                                          <p:spTgt spid="676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54" grpId="0"/>
      <p:bldP spid="67655" grpId="0" animBg="1"/>
      <p:bldP spid="67655" grpId="1" animBg="1"/>
      <p:bldP spid="67656" grpId="0" animBg="1"/>
      <p:bldP spid="67656" grpId="1" animBg="1"/>
      <p:bldP spid="67657" grpId="0"/>
      <p:bldP spid="67658" grpId="0" animBg="1"/>
      <p:bldP spid="67658" grpId="1" animBg="1"/>
      <p:bldP spid="67659" grpId="0"/>
      <p:bldP spid="67660" grpId="0" animBg="1"/>
      <p:bldP spid="67660" grpId="1" animBg="1"/>
      <p:bldP spid="67661" grpId="0"/>
      <p:bldP spid="67662" grpId="0" animBg="1"/>
      <p:bldP spid="67662" grpId="1" animBg="1"/>
      <p:bldP spid="67663" grpId="0" animBg="1"/>
      <p:bldP spid="67663" grpId="1" animBg="1"/>
      <p:bldP spid="67664" grpId="0"/>
      <p:bldP spid="67666" grpId="0"/>
      <p:bldP spid="67667" grpId="0"/>
      <p:bldP spid="67668" grpId="0"/>
      <p:bldP spid="67669" grpId="0"/>
      <p:bldP spid="67670" grpId="0" animBg="1"/>
      <p:bldP spid="67670" grpId="1" animBg="1"/>
      <p:bldP spid="67671" grpId="0" animBg="1"/>
      <p:bldP spid="67671" grpId="1" animBg="1"/>
      <p:bldP spid="6767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 u="sng">
                <a:latin typeface="Comic Sans MS" panose="030F0702030302020204" pitchFamily="66" charset="0"/>
              </a:rPr>
              <a:t>Primer 1.</a:t>
            </a:r>
            <a:r>
              <a:rPr lang="hr-HR" altLang="en-US" sz="200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3862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Rešimo metodom supstitucije: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1600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3x - 2y = 6</a:t>
            </a:r>
          </a:p>
          <a:p>
            <a:pPr eaLnBrk="1" hangingPunct="1"/>
            <a:r>
              <a:rPr lang="hr-HR" altLang="en-US" sz="2000" u="sng">
                <a:latin typeface="Comic Sans MS" panose="030F0702030302020204" pitchFamily="66" charset="0"/>
              </a:rPr>
              <a:t> x + 3y = 13 </a:t>
            </a:r>
          </a:p>
        </p:txBody>
      </p:sp>
      <p:sp>
        <p:nvSpPr>
          <p:cNvPr id="10245" name="Text Box 15"/>
          <p:cNvSpPr txBox="1">
            <a:spLocks noChangeArrowheads="1"/>
          </p:cNvSpPr>
          <p:nvPr/>
        </p:nvSpPr>
        <p:spPr bwMode="auto">
          <a:xfrm>
            <a:off x="1362075" y="1631950"/>
            <a:ext cx="247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</a:p>
        </p:txBody>
      </p:sp>
      <p:sp>
        <p:nvSpPr>
          <p:cNvPr id="10246" name="Text Box 16"/>
          <p:cNvSpPr txBox="1">
            <a:spLocks noChangeArrowheads="1"/>
          </p:cNvSpPr>
          <p:nvPr/>
        </p:nvSpPr>
        <p:spPr bwMode="auto">
          <a:xfrm>
            <a:off x="1476375" y="1628775"/>
            <a:ext cx="1339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( 13 - 3y )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0247" name="Text Box 17"/>
          <p:cNvSpPr txBox="1">
            <a:spLocks noChangeArrowheads="1"/>
          </p:cNvSpPr>
          <p:nvPr/>
        </p:nvSpPr>
        <p:spPr bwMode="auto">
          <a:xfrm>
            <a:off x="1187450" y="162877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3</a:t>
            </a:r>
          </a:p>
        </p:txBody>
      </p:sp>
      <p:grpSp>
        <p:nvGrpSpPr>
          <p:cNvPr id="10248" name="Group 18"/>
          <p:cNvGrpSpPr>
            <a:grpSpLocks/>
          </p:cNvGrpSpPr>
          <p:nvPr/>
        </p:nvGrpSpPr>
        <p:grpSpPr bwMode="auto">
          <a:xfrm>
            <a:off x="2700338" y="1592263"/>
            <a:ext cx="1160462" cy="396875"/>
            <a:chOff x="1701" y="1003"/>
            <a:chExt cx="731" cy="250"/>
          </a:xfrm>
        </p:grpSpPr>
        <p:sp>
          <p:nvSpPr>
            <p:cNvPr id="10326" name="Text Box 19"/>
            <p:cNvSpPr txBox="1">
              <a:spLocks noChangeArrowheads="1"/>
            </p:cNvSpPr>
            <p:nvPr/>
          </p:nvSpPr>
          <p:spPr bwMode="auto">
            <a:xfrm>
              <a:off x="1701" y="1003"/>
              <a:ext cx="4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  <a:cs typeface="Times New Roman" panose="02020603050405020304" pitchFamily="18" charset="0"/>
                </a:rPr>
                <a:t>- 2y</a:t>
              </a:r>
              <a:endParaRPr lang="en-US" altLang="en-US" sz="2000">
                <a:latin typeface="Comic Sans MS" panose="030F0702030302020204" pitchFamily="66" charset="0"/>
                <a:cs typeface="Times New Roman" panose="02020603050405020304" pitchFamily="18" charset="0"/>
              </a:endParaRPr>
            </a:p>
          </p:txBody>
        </p:sp>
        <p:sp>
          <p:nvSpPr>
            <p:cNvPr id="10327" name="Text Box 20"/>
            <p:cNvSpPr txBox="1">
              <a:spLocks noChangeArrowheads="1"/>
            </p:cNvSpPr>
            <p:nvPr/>
          </p:nvSpPr>
          <p:spPr bwMode="auto">
            <a:xfrm>
              <a:off x="1973" y="1003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  <a:cs typeface="Times New Roman" panose="02020603050405020304" pitchFamily="18" charset="0"/>
                </a:rPr>
                <a:t>  =</a:t>
              </a:r>
              <a:endParaRPr lang="en-US" altLang="en-US" sz="2000">
                <a:latin typeface="Comic Sans MS" panose="030F0702030302020204" pitchFamily="66" charset="0"/>
                <a:cs typeface="Times New Roman" panose="02020603050405020304" pitchFamily="18" charset="0"/>
              </a:endParaRPr>
            </a:p>
          </p:txBody>
        </p:sp>
        <p:sp>
          <p:nvSpPr>
            <p:cNvPr id="10328" name="Text Box 21"/>
            <p:cNvSpPr txBox="1">
              <a:spLocks noChangeArrowheads="1"/>
            </p:cNvSpPr>
            <p:nvPr/>
          </p:nvSpPr>
          <p:spPr bwMode="auto">
            <a:xfrm>
              <a:off x="2122" y="1003"/>
              <a:ext cx="31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  <a:cs typeface="Times New Roman" panose="02020603050405020304" pitchFamily="18" charset="0"/>
                </a:rPr>
                <a:t>  6</a:t>
              </a:r>
              <a:endParaRPr lang="en-US" altLang="en-US" sz="2000">
                <a:latin typeface="Comic Sans MS" panose="030F0702030302020204" pitchFamily="66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249" name="Arc 22"/>
          <p:cNvSpPr>
            <a:spLocks/>
          </p:cNvSpPr>
          <p:nvPr/>
        </p:nvSpPr>
        <p:spPr bwMode="auto">
          <a:xfrm>
            <a:off x="1403350" y="1989138"/>
            <a:ext cx="504825" cy="71437"/>
          </a:xfrm>
          <a:custGeom>
            <a:avLst/>
            <a:gdLst>
              <a:gd name="T0" fmla="*/ 5900904 w 43188"/>
              <a:gd name="T1" fmla="*/ 4452 h 21600"/>
              <a:gd name="T2" fmla="*/ 0 w 43188"/>
              <a:gd name="T3" fmla="*/ 6386 h 21600"/>
              <a:gd name="T4" fmla="*/ 2950177 w 43188"/>
              <a:gd name="T5" fmla="*/ 0 h 21600"/>
              <a:gd name="T6" fmla="*/ 0 60000 65536"/>
              <a:gd name="T7" fmla="*/ 0 60000 65536"/>
              <a:gd name="T8" fmla="*/ 0 60000 65536"/>
              <a:gd name="T9" fmla="*/ 0 w 43188"/>
              <a:gd name="T10" fmla="*/ 0 h 21600"/>
              <a:gd name="T11" fmla="*/ 43188 w 431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88" h="21600" fill="none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</a:path>
              <a:path w="43188" h="21600" stroke="0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  <a:lnTo>
                  <a:pt x="21592" y="0"/>
                </a:lnTo>
                <a:lnTo>
                  <a:pt x="43188" y="407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50" name="Arc 23"/>
          <p:cNvSpPr>
            <a:spLocks/>
          </p:cNvSpPr>
          <p:nvPr/>
        </p:nvSpPr>
        <p:spPr bwMode="auto">
          <a:xfrm>
            <a:off x="1389063" y="2017713"/>
            <a:ext cx="1022350" cy="115887"/>
          </a:xfrm>
          <a:custGeom>
            <a:avLst/>
            <a:gdLst>
              <a:gd name="T0" fmla="*/ 24201153 w 43188"/>
              <a:gd name="T1" fmla="*/ 11717 h 21600"/>
              <a:gd name="T2" fmla="*/ 0 w 43188"/>
              <a:gd name="T3" fmla="*/ 16809 h 21600"/>
              <a:gd name="T4" fmla="*/ 12099464 w 43188"/>
              <a:gd name="T5" fmla="*/ 0 h 21600"/>
              <a:gd name="T6" fmla="*/ 0 60000 65536"/>
              <a:gd name="T7" fmla="*/ 0 60000 65536"/>
              <a:gd name="T8" fmla="*/ 0 60000 65536"/>
              <a:gd name="T9" fmla="*/ 0 w 43188"/>
              <a:gd name="T10" fmla="*/ 0 h 21600"/>
              <a:gd name="T11" fmla="*/ 43188 w 431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88" h="21600" fill="none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</a:path>
              <a:path w="43188" h="21600" stroke="0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  <a:lnTo>
                  <a:pt x="21592" y="0"/>
                </a:lnTo>
                <a:lnTo>
                  <a:pt x="43188" y="407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51" name="Text Box 24"/>
          <p:cNvSpPr txBox="1">
            <a:spLocks noChangeArrowheads="1"/>
          </p:cNvSpPr>
          <p:nvPr/>
        </p:nvSpPr>
        <p:spPr bwMode="auto">
          <a:xfrm>
            <a:off x="1258888" y="2205038"/>
            <a:ext cx="495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39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0252" name="Text Box 25"/>
          <p:cNvSpPr txBox="1">
            <a:spLocks noChangeArrowheads="1"/>
          </p:cNvSpPr>
          <p:nvPr/>
        </p:nvSpPr>
        <p:spPr bwMode="auto">
          <a:xfrm>
            <a:off x="1619250" y="2205038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- 9y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0253" name="Text Box 26"/>
          <p:cNvSpPr txBox="1">
            <a:spLocks noChangeArrowheads="1"/>
          </p:cNvSpPr>
          <p:nvPr/>
        </p:nvSpPr>
        <p:spPr bwMode="auto">
          <a:xfrm>
            <a:off x="2189163" y="2205038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- 2y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0254" name="Text Box 27"/>
          <p:cNvSpPr txBox="1">
            <a:spLocks noChangeArrowheads="1"/>
          </p:cNvSpPr>
          <p:nvPr/>
        </p:nvSpPr>
        <p:spPr bwMode="auto">
          <a:xfrm>
            <a:off x="2817813" y="2205038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=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0255" name="Text Box 28"/>
          <p:cNvSpPr txBox="1">
            <a:spLocks noChangeArrowheads="1"/>
          </p:cNvSpPr>
          <p:nvPr/>
        </p:nvSpPr>
        <p:spPr bwMode="auto">
          <a:xfrm>
            <a:off x="3152775" y="2205038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6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0256" name="Line 29"/>
          <p:cNvSpPr>
            <a:spLocks noChangeShapeType="1"/>
          </p:cNvSpPr>
          <p:nvPr/>
        </p:nvSpPr>
        <p:spPr bwMode="auto">
          <a:xfrm>
            <a:off x="1692275" y="2565400"/>
            <a:ext cx="5032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7" name="Line 30"/>
          <p:cNvSpPr>
            <a:spLocks noChangeShapeType="1"/>
          </p:cNvSpPr>
          <p:nvPr/>
        </p:nvSpPr>
        <p:spPr bwMode="auto">
          <a:xfrm>
            <a:off x="2268538" y="2565400"/>
            <a:ext cx="3587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8" name="Text Box 31"/>
          <p:cNvSpPr txBox="1">
            <a:spLocks noChangeArrowheads="1"/>
          </p:cNvSpPr>
          <p:nvPr/>
        </p:nvSpPr>
        <p:spPr bwMode="auto">
          <a:xfrm>
            <a:off x="1619250" y="267176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- 9y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0259" name="Text Box 32"/>
          <p:cNvSpPr txBox="1">
            <a:spLocks noChangeArrowheads="1"/>
          </p:cNvSpPr>
          <p:nvPr/>
        </p:nvSpPr>
        <p:spPr bwMode="auto">
          <a:xfrm>
            <a:off x="2189163" y="2671763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- 2y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0260" name="Text Box 33"/>
          <p:cNvSpPr txBox="1">
            <a:spLocks noChangeArrowheads="1"/>
          </p:cNvSpPr>
          <p:nvPr/>
        </p:nvSpPr>
        <p:spPr bwMode="auto">
          <a:xfrm>
            <a:off x="2771775" y="26717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=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0261" name="Text Box 34"/>
          <p:cNvSpPr txBox="1">
            <a:spLocks noChangeArrowheads="1"/>
          </p:cNvSpPr>
          <p:nvPr/>
        </p:nvSpPr>
        <p:spPr bwMode="auto">
          <a:xfrm>
            <a:off x="3060700" y="2671763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6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0262" name="Text Box 35"/>
          <p:cNvSpPr txBox="1">
            <a:spLocks noChangeArrowheads="1"/>
          </p:cNvSpPr>
          <p:nvPr/>
        </p:nvSpPr>
        <p:spPr bwMode="auto">
          <a:xfrm>
            <a:off x="3276600" y="2671763"/>
            <a:ext cx="677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- 39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0263" name="Text Box 36"/>
          <p:cNvSpPr txBox="1">
            <a:spLocks noChangeArrowheads="1"/>
          </p:cNvSpPr>
          <p:nvPr/>
        </p:nvSpPr>
        <p:spPr bwMode="auto">
          <a:xfrm>
            <a:off x="2044700" y="3141663"/>
            <a:ext cx="7270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- 11y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0264" name="Text Box 37"/>
          <p:cNvSpPr txBox="1">
            <a:spLocks noChangeArrowheads="1"/>
          </p:cNvSpPr>
          <p:nvPr/>
        </p:nvSpPr>
        <p:spPr bwMode="auto">
          <a:xfrm>
            <a:off x="2706688" y="31416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=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0265" name="Text Box 38"/>
          <p:cNvSpPr txBox="1">
            <a:spLocks noChangeArrowheads="1"/>
          </p:cNvSpPr>
          <p:nvPr/>
        </p:nvSpPr>
        <p:spPr bwMode="auto">
          <a:xfrm>
            <a:off x="2987675" y="3141663"/>
            <a:ext cx="677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- 33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0266" name="Text Box 39"/>
          <p:cNvSpPr txBox="1">
            <a:spLocks noChangeArrowheads="1"/>
          </p:cNvSpPr>
          <p:nvPr/>
        </p:nvSpPr>
        <p:spPr bwMode="auto">
          <a:xfrm>
            <a:off x="3857625" y="3141663"/>
            <a:ext cx="8588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: (-11)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0267" name="Text Box 40"/>
          <p:cNvSpPr txBox="1">
            <a:spLocks noChangeArrowheads="1"/>
          </p:cNvSpPr>
          <p:nvPr/>
        </p:nvSpPr>
        <p:spPr bwMode="auto">
          <a:xfrm>
            <a:off x="2460625" y="3681413"/>
            <a:ext cx="598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y  =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0268" name="Text Box 41"/>
          <p:cNvSpPr txBox="1">
            <a:spLocks noChangeArrowheads="1"/>
          </p:cNvSpPr>
          <p:nvPr/>
        </p:nvSpPr>
        <p:spPr bwMode="auto">
          <a:xfrm>
            <a:off x="3041650" y="3681413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3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0269" name="Rectangle 42"/>
          <p:cNvSpPr>
            <a:spLocks noChangeArrowheads="1"/>
          </p:cNvSpPr>
          <p:nvPr/>
        </p:nvSpPr>
        <p:spPr bwMode="auto">
          <a:xfrm>
            <a:off x="2382838" y="3675063"/>
            <a:ext cx="1079500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70" name="Line 43"/>
          <p:cNvSpPr>
            <a:spLocks noChangeShapeType="1"/>
          </p:cNvSpPr>
          <p:nvPr/>
        </p:nvSpPr>
        <p:spPr bwMode="auto">
          <a:xfrm flipH="1">
            <a:off x="3779838" y="3068638"/>
            <a:ext cx="144462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1" name="Text Box 57"/>
          <p:cNvSpPr txBox="1">
            <a:spLocks noChangeArrowheads="1"/>
          </p:cNvSpPr>
          <p:nvPr/>
        </p:nvSpPr>
        <p:spPr bwMode="auto">
          <a:xfrm>
            <a:off x="5508625" y="3357563"/>
            <a:ext cx="587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Rj. </a:t>
            </a:r>
          </a:p>
        </p:txBody>
      </p:sp>
      <p:sp>
        <p:nvSpPr>
          <p:cNvPr id="10272" name="Text Box 58"/>
          <p:cNvSpPr txBox="1">
            <a:spLocks noChangeArrowheads="1"/>
          </p:cNvSpPr>
          <p:nvPr/>
        </p:nvSpPr>
        <p:spPr bwMode="auto">
          <a:xfrm>
            <a:off x="5940425" y="3357563"/>
            <a:ext cx="9810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( 4, 3 )</a:t>
            </a:r>
          </a:p>
        </p:txBody>
      </p:sp>
      <p:sp>
        <p:nvSpPr>
          <p:cNvPr id="10273" name="Text Box 60"/>
          <p:cNvSpPr txBox="1">
            <a:spLocks noChangeArrowheads="1"/>
          </p:cNvSpPr>
          <p:nvPr/>
        </p:nvSpPr>
        <p:spPr bwMode="auto">
          <a:xfrm>
            <a:off x="3132138" y="4292600"/>
            <a:ext cx="12668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Provjera: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0274" name="Text Box 63"/>
          <p:cNvSpPr txBox="1">
            <a:spLocks noChangeArrowheads="1"/>
          </p:cNvSpPr>
          <p:nvPr/>
        </p:nvSpPr>
        <p:spPr bwMode="auto">
          <a:xfrm>
            <a:off x="3205163" y="4797425"/>
            <a:ext cx="711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3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 4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0275" name="Text Box 65"/>
          <p:cNvSpPr txBox="1">
            <a:spLocks noChangeArrowheads="1"/>
          </p:cNvSpPr>
          <p:nvPr/>
        </p:nvSpPr>
        <p:spPr bwMode="auto">
          <a:xfrm>
            <a:off x="3851275" y="4797425"/>
            <a:ext cx="2905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-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0276" name="Text Box 67"/>
          <p:cNvSpPr txBox="1">
            <a:spLocks noChangeArrowheads="1"/>
          </p:cNvSpPr>
          <p:nvPr/>
        </p:nvSpPr>
        <p:spPr bwMode="auto">
          <a:xfrm>
            <a:off x="4089400" y="4797425"/>
            <a:ext cx="698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2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hr-HR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3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0277" name="Text Box 70"/>
          <p:cNvSpPr txBox="1">
            <a:spLocks noChangeArrowheads="1"/>
          </p:cNvSpPr>
          <p:nvPr/>
        </p:nvSpPr>
        <p:spPr bwMode="auto">
          <a:xfrm>
            <a:off x="4787900" y="4797425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=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0278" name="Line 71"/>
          <p:cNvSpPr>
            <a:spLocks noChangeShapeType="1"/>
          </p:cNvSpPr>
          <p:nvPr/>
        </p:nvSpPr>
        <p:spPr bwMode="auto">
          <a:xfrm>
            <a:off x="3938588" y="5156200"/>
            <a:ext cx="7207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9" name="Text Box 72"/>
          <p:cNvSpPr txBox="1">
            <a:spLocks noChangeArrowheads="1"/>
          </p:cNvSpPr>
          <p:nvPr/>
        </p:nvSpPr>
        <p:spPr bwMode="auto">
          <a:xfrm>
            <a:off x="5026025" y="4797425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12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0280" name="Text Box 73"/>
          <p:cNvSpPr txBox="1">
            <a:spLocks noChangeArrowheads="1"/>
          </p:cNvSpPr>
          <p:nvPr/>
        </p:nvSpPr>
        <p:spPr bwMode="auto">
          <a:xfrm>
            <a:off x="5362575" y="4797425"/>
            <a:ext cx="522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- 6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0281" name="Text Box 74"/>
          <p:cNvSpPr txBox="1">
            <a:spLocks noChangeArrowheads="1"/>
          </p:cNvSpPr>
          <p:nvPr/>
        </p:nvSpPr>
        <p:spPr bwMode="auto">
          <a:xfrm>
            <a:off x="5813425" y="4797425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=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0282" name="Text Box 75"/>
          <p:cNvSpPr txBox="1">
            <a:spLocks noChangeArrowheads="1"/>
          </p:cNvSpPr>
          <p:nvPr/>
        </p:nvSpPr>
        <p:spPr bwMode="auto">
          <a:xfrm>
            <a:off x="6100763" y="479742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6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0283" name="Line 81"/>
          <p:cNvSpPr>
            <a:spLocks noChangeShapeType="1"/>
          </p:cNvSpPr>
          <p:nvPr/>
        </p:nvSpPr>
        <p:spPr bwMode="auto">
          <a:xfrm>
            <a:off x="3276600" y="5157788"/>
            <a:ext cx="5746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90" name="Oval 82"/>
          <p:cNvSpPr>
            <a:spLocks noChangeArrowheads="1"/>
          </p:cNvSpPr>
          <p:nvPr/>
        </p:nvSpPr>
        <p:spPr bwMode="auto">
          <a:xfrm>
            <a:off x="1173163" y="1201738"/>
            <a:ext cx="374650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8691" name="Oval 83"/>
          <p:cNvSpPr>
            <a:spLocks noChangeArrowheads="1"/>
          </p:cNvSpPr>
          <p:nvPr/>
        </p:nvSpPr>
        <p:spPr bwMode="auto">
          <a:xfrm>
            <a:off x="4284663" y="2492375"/>
            <a:ext cx="1079500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8692" name="Text Box 84"/>
          <p:cNvSpPr txBox="1">
            <a:spLocks noChangeArrowheads="1"/>
          </p:cNvSpPr>
          <p:nvPr/>
        </p:nvSpPr>
        <p:spPr bwMode="auto">
          <a:xfrm>
            <a:off x="3203575" y="5329238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4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8693" name="Oval 85"/>
          <p:cNvSpPr>
            <a:spLocks noChangeArrowheads="1"/>
          </p:cNvSpPr>
          <p:nvPr/>
        </p:nvSpPr>
        <p:spPr bwMode="auto">
          <a:xfrm>
            <a:off x="1447800" y="1201738"/>
            <a:ext cx="287338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8694" name="Text Box 86"/>
          <p:cNvSpPr txBox="1">
            <a:spLocks noChangeArrowheads="1"/>
          </p:cNvSpPr>
          <p:nvPr/>
        </p:nvSpPr>
        <p:spPr bwMode="auto">
          <a:xfrm>
            <a:off x="3490913" y="5329238"/>
            <a:ext cx="306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+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8695" name="Oval 87"/>
          <p:cNvSpPr>
            <a:spLocks noChangeArrowheads="1"/>
          </p:cNvSpPr>
          <p:nvPr/>
        </p:nvSpPr>
        <p:spPr bwMode="auto">
          <a:xfrm>
            <a:off x="1633538" y="1201738"/>
            <a:ext cx="476250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8696" name="Text Box 88"/>
          <p:cNvSpPr txBox="1">
            <a:spLocks noChangeArrowheads="1"/>
          </p:cNvSpPr>
          <p:nvPr/>
        </p:nvSpPr>
        <p:spPr bwMode="auto">
          <a:xfrm>
            <a:off x="3779838" y="5329238"/>
            <a:ext cx="711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3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 3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8697" name="Oval 89"/>
          <p:cNvSpPr>
            <a:spLocks noChangeArrowheads="1"/>
          </p:cNvSpPr>
          <p:nvPr/>
        </p:nvSpPr>
        <p:spPr bwMode="auto">
          <a:xfrm>
            <a:off x="2382838" y="3703638"/>
            <a:ext cx="1036637" cy="358775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8698" name="Oval 90"/>
          <p:cNvSpPr>
            <a:spLocks noChangeArrowheads="1"/>
          </p:cNvSpPr>
          <p:nvPr/>
        </p:nvSpPr>
        <p:spPr bwMode="auto">
          <a:xfrm>
            <a:off x="2038350" y="1201738"/>
            <a:ext cx="244475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8699" name="Text Box 91"/>
          <p:cNvSpPr txBox="1">
            <a:spLocks noChangeArrowheads="1"/>
          </p:cNvSpPr>
          <p:nvPr/>
        </p:nvSpPr>
        <p:spPr bwMode="auto">
          <a:xfrm>
            <a:off x="4491038" y="5329238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=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8700" name="Line 92"/>
          <p:cNvSpPr>
            <a:spLocks noChangeShapeType="1"/>
          </p:cNvSpPr>
          <p:nvPr/>
        </p:nvSpPr>
        <p:spPr bwMode="auto">
          <a:xfrm>
            <a:off x="3606800" y="5688013"/>
            <a:ext cx="7842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701" name="Text Box 93"/>
          <p:cNvSpPr txBox="1">
            <a:spLocks noChangeArrowheads="1"/>
          </p:cNvSpPr>
          <p:nvPr/>
        </p:nvSpPr>
        <p:spPr bwMode="auto">
          <a:xfrm>
            <a:off x="4752975" y="5329238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4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8702" name="Text Box 94"/>
          <p:cNvSpPr txBox="1">
            <a:spLocks noChangeArrowheads="1"/>
          </p:cNvSpPr>
          <p:nvPr/>
        </p:nvSpPr>
        <p:spPr bwMode="auto">
          <a:xfrm>
            <a:off x="4995863" y="5329238"/>
            <a:ext cx="5381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+ 9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8703" name="Text Box 95"/>
          <p:cNvSpPr txBox="1">
            <a:spLocks noChangeArrowheads="1"/>
          </p:cNvSpPr>
          <p:nvPr/>
        </p:nvSpPr>
        <p:spPr bwMode="auto">
          <a:xfrm>
            <a:off x="5499100" y="5329238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=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8704" name="Text Box 96"/>
          <p:cNvSpPr txBox="1">
            <a:spLocks noChangeArrowheads="1"/>
          </p:cNvSpPr>
          <p:nvPr/>
        </p:nvSpPr>
        <p:spPr bwMode="auto">
          <a:xfrm>
            <a:off x="5835650" y="5329238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13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8705" name="Oval 97"/>
          <p:cNvSpPr>
            <a:spLocks noChangeArrowheads="1"/>
          </p:cNvSpPr>
          <p:nvPr/>
        </p:nvSpPr>
        <p:spPr bwMode="auto">
          <a:xfrm>
            <a:off x="2239963" y="1187450"/>
            <a:ext cx="415925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8706" name="Oval 98"/>
          <p:cNvSpPr>
            <a:spLocks noChangeArrowheads="1"/>
          </p:cNvSpPr>
          <p:nvPr/>
        </p:nvSpPr>
        <p:spPr bwMode="auto">
          <a:xfrm>
            <a:off x="5788025" y="5329238"/>
            <a:ext cx="601663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8708" name="Text Box 100"/>
          <p:cNvSpPr txBox="1">
            <a:spLocks noChangeArrowheads="1"/>
          </p:cNvSpPr>
          <p:nvPr/>
        </p:nvSpPr>
        <p:spPr bwMode="auto">
          <a:xfrm>
            <a:off x="6389688" y="5581650"/>
            <a:ext cx="423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400">
                <a:solidFill>
                  <a:srgbClr val="FFFF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</a:t>
            </a:r>
          </a:p>
        </p:txBody>
      </p:sp>
      <p:sp>
        <p:nvSpPr>
          <p:cNvPr id="68709" name="Text Box 101"/>
          <p:cNvSpPr txBox="1">
            <a:spLocks noChangeArrowheads="1"/>
          </p:cNvSpPr>
          <p:nvPr/>
        </p:nvSpPr>
        <p:spPr bwMode="auto">
          <a:xfrm>
            <a:off x="3397250" y="5892800"/>
            <a:ext cx="18859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1600">
                <a:latin typeface="Comic Sans MS" panose="030F0702030302020204" pitchFamily="66" charset="0"/>
                <a:cs typeface="Times New Roman" panose="02020603050405020304" pitchFamily="18" charset="0"/>
              </a:rPr>
              <a:t>Izračunajmo ovo...</a:t>
            </a:r>
            <a:endParaRPr lang="en-US" altLang="en-US" sz="16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0303" name="Text Box 104"/>
          <p:cNvSpPr txBox="1">
            <a:spLocks noChangeArrowheads="1"/>
          </p:cNvSpPr>
          <p:nvPr/>
        </p:nvSpPr>
        <p:spPr bwMode="auto">
          <a:xfrm>
            <a:off x="4398963" y="1125538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x</a:t>
            </a:r>
          </a:p>
        </p:txBody>
      </p:sp>
      <p:sp>
        <p:nvSpPr>
          <p:cNvPr id="10304" name="Text Box 105"/>
          <p:cNvSpPr txBox="1">
            <a:spLocks noChangeArrowheads="1"/>
          </p:cNvSpPr>
          <p:nvPr/>
        </p:nvSpPr>
        <p:spPr bwMode="auto">
          <a:xfrm>
            <a:off x="4689475" y="1125538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=</a:t>
            </a:r>
          </a:p>
        </p:txBody>
      </p:sp>
      <p:sp>
        <p:nvSpPr>
          <p:cNvPr id="10305" name="Text Box 106"/>
          <p:cNvSpPr txBox="1">
            <a:spLocks noChangeArrowheads="1"/>
          </p:cNvSpPr>
          <p:nvPr/>
        </p:nvSpPr>
        <p:spPr bwMode="auto">
          <a:xfrm>
            <a:off x="4951413" y="1125538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13</a:t>
            </a:r>
          </a:p>
        </p:txBody>
      </p:sp>
      <p:sp>
        <p:nvSpPr>
          <p:cNvPr id="10306" name="Text Box 107"/>
          <p:cNvSpPr txBox="1">
            <a:spLocks noChangeArrowheads="1"/>
          </p:cNvSpPr>
          <p:nvPr/>
        </p:nvSpPr>
        <p:spPr bwMode="auto">
          <a:xfrm>
            <a:off x="5305425" y="1125538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- 3y</a:t>
            </a:r>
          </a:p>
        </p:txBody>
      </p:sp>
      <p:sp>
        <p:nvSpPr>
          <p:cNvPr id="10307" name="Text Box 108"/>
          <p:cNvSpPr txBox="1">
            <a:spLocks noChangeArrowheads="1"/>
          </p:cNvSpPr>
          <p:nvPr/>
        </p:nvSpPr>
        <p:spPr bwMode="auto">
          <a:xfrm>
            <a:off x="4375150" y="1593850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x</a:t>
            </a:r>
          </a:p>
        </p:txBody>
      </p:sp>
      <p:sp>
        <p:nvSpPr>
          <p:cNvPr id="10308" name="Text Box 109"/>
          <p:cNvSpPr txBox="1">
            <a:spLocks noChangeArrowheads="1"/>
          </p:cNvSpPr>
          <p:nvPr/>
        </p:nvSpPr>
        <p:spPr bwMode="auto">
          <a:xfrm>
            <a:off x="4665663" y="1593850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=</a:t>
            </a:r>
          </a:p>
        </p:txBody>
      </p:sp>
      <p:sp>
        <p:nvSpPr>
          <p:cNvPr id="10309" name="Text Box 110"/>
          <p:cNvSpPr txBox="1">
            <a:spLocks noChangeArrowheads="1"/>
          </p:cNvSpPr>
          <p:nvPr/>
        </p:nvSpPr>
        <p:spPr bwMode="auto">
          <a:xfrm>
            <a:off x="4951413" y="1593850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13</a:t>
            </a:r>
          </a:p>
        </p:txBody>
      </p:sp>
      <p:sp>
        <p:nvSpPr>
          <p:cNvPr id="10310" name="Text Box 111"/>
          <p:cNvSpPr txBox="1">
            <a:spLocks noChangeArrowheads="1"/>
          </p:cNvSpPr>
          <p:nvPr/>
        </p:nvSpPr>
        <p:spPr bwMode="auto">
          <a:xfrm>
            <a:off x="5311775" y="1593850"/>
            <a:ext cx="522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- 3</a:t>
            </a:r>
          </a:p>
        </p:txBody>
      </p:sp>
      <p:sp>
        <p:nvSpPr>
          <p:cNvPr id="10311" name="Text Box 112"/>
          <p:cNvSpPr txBox="1">
            <a:spLocks noChangeArrowheads="1"/>
          </p:cNvSpPr>
          <p:nvPr/>
        </p:nvSpPr>
        <p:spPr bwMode="auto">
          <a:xfrm>
            <a:off x="5743575" y="1590675"/>
            <a:ext cx="247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</a:p>
        </p:txBody>
      </p:sp>
      <p:sp>
        <p:nvSpPr>
          <p:cNvPr id="10312" name="Text Box 113"/>
          <p:cNvSpPr txBox="1">
            <a:spLocks noChangeArrowheads="1"/>
          </p:cNvSpPr>
          <p:nvPr/>
        </p:nvSpPr>
        <p:spPr bwMode="auto">
          <a:xfrm>
            <a:off x="5888038" y="1593850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0313" name="Line 114"/>
          <p:cNvSpPr>
            <a:spLocks noChangeShapeType="1"/>
          </p:cNvSpPr>
          <p:nvPr/>
        </p:nvSpPr>
        <p:spPr bwMode="auto">
          <a:xfrm>
            <a:off x="5364163" y="1990725"/>
            <a:ext cx="7921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4" name="Text Box 115"/>
          <p:cNvSpPr txBox="1">
            <a:spLocks noChangeArrowheads="1"/>
          </p:cNvSpPr>
          <p:nvPr/>
        </p:nvSpPr>
        <p:spPr bwMode="auto">
          <a:xfrm>
            <a:off x="4375150" y="2025650"/>
            <a:ext cx="539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x =</a:t>
            </a:r>
          </a:p>
        </p:txBody>
      </p:sp>
      <p:sp>
        <p:nvSpPr>
          <p:cNvPr id="10315" name="Text Box 116"/>
          <p:cNvSpPr txBox="1">
            <a:spLocks noChangeArrowheads="1"/>
          </p:cNvSpPr>
          <p:nvPr/>
        </p:nvSpPr>
        <p:spPr bwMode="auto">
          <a:xfrm>
            <a:off x="4879975" y="2025650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13</a:t>
            </a:r>
          </a:p>
        </p:txBody>
      </p:sp>
      <p:sp>
        <p:nvSpPr>
          <p:cNvPr id="10316" name="Text Box 117"/>
          <p:cNvSpPr txBox="1">
            <a:spLocks noChangeArrowheads="1"/>
          </p:cNvSpPr>
          <p:nvPr/>
        </p:nvSpPr>
        <p:spPr bwMode="auto">
          <a:xfrm>
            <a:off x="5240338" y="2025650"/>
            <a:ext cx="522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- 9</a:t>
            </a:r>
          </a:p>
        </p:txBody>
      </p:sp>
      <p:sp>
        <p:nvSpPr>
          <p:cNvPr id="10317" name="Text Box 118"/>
          <p:cNvSpPr txBox="1">
            <a:spLocks noChangeArrowheads="1"/>
          </p:cNvSpPr>
          <p:nvPr/>
        </p:nvSpPr>
        <p:spPr bwMode="auto">
          <a:xfrm>
            <a:off x="4375150" y="2457450"/>
            <a:ext cx="539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x =</a:t>
            </a:r>
          </a:p>
        </p:txBody>
      </p:sp>
      <p:sp>
        <p:nvSpPr>
          <p:cNvPr id="10318" name="Text Box 119"/>
          <p:cNvSpPr txBox="1">
            <a:spLocks noChangeArrowheads="1"/>
          </p:cNvSpPr>
          <p:nvPr/>
        </p:nvSpPr>
        <p:spPr bwMode="auto">
          <a:xfrm>
            <a:off x="4879975" y="2457450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0319" name="Rectangle 120"/>
          <p:cNvSpPr>
            <a:spLocks noChangeArrowheads="1"/>
          </p:cNvSpPr>
          <p:nvPr/>
        </p:nvSpPr>
        <p:spPr bwMode="auto">
          <a:xfrm>
            <a:off x="4303713" y="2451100"/>
            <a:ext cx="1079500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10320" name="Group 121"/>
          <p:cNvGrpSpPr>
            <a:grpSpLocks/>
          </p:cNvGrpSpPr>
          <p:nvPr/>
        </p:nvGrpSpPr>
        <p:grpSpPr bwMode="auto">
          <a:xfrm>
            <a:off x="3322638" y="1268413"/>
            <a:ext cx="312737" cy="96837"/>
            <a:chOff x="1927" y="648"/>
            <a:chExt cx="242" cy="75"/>
          </a:xfrm>
        </p:grpSpPr>
        <p:sp>
          <p:nvSpPr>
            <p:cNvPr id="10322" name="Line 122"/>
            <p:cNvSpPr>
              <a:spLocks noChangeShapeType="1"/>
            </p:cNvSpPr>
            <p:nvPr/>
          </p:nvSpPr>
          <p:spPr bwMode="auto">
            <a:xfrm>
              <a:off x="1927" y="663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23" name="Line 123"/>
            <p:cNvSpPr>
              <a:spLocks noChangeShapeType="1"/>
            </p:cNvSpPr>
            <p:nvPr/>
          </p:nvSpPr>
          <p:spPr bwMode="auto">
            <a:xfrm>
              <a:off x="1927" y="709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24" name="Line 124"/>
            <p:cNvSpPr>
              <a:spLocks noChangeShapeType="1"/>
            </p:cNvSpPr>
            <p:nvPr/>
          </p:nvSpPr>
          <p:spPr bwMode="auto">
            <a:xfrm rot="2340000">
              <a:off x="2043" y="648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25" name="Line 125"/>
            <p:cNvSpPr>
              <a:spLocks noChangeShapeType="1"/>
            </p:cNvSpPr>
            <p:nvPr/>
          </p:nvSpPr>
          <p:spPr bwMode="auto">
            <a:xfrm rot="19200000" flipV="1">
              <a:off x="2044" y="723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21" name="Text Box 126"/>
          <p:cNvSpPr txBox="1">
            <a:spLocks noChangeArrowheads="1"/>
          </p:cNvSpPr>
          <p:nvPr/>
        </p:nvSpPr>
        <p:spPr bwMode="auto">
          <a:xfrm>
            <a:off x="539750" y="836613"/>
            <a:ext cx="4079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a)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8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8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86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86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8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8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1000"/>
                                        <p:tgtEl>
                                          <p:spTgt spid="6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686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86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86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8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8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1000"/>
                                        <p:tgtEl>
                                          <p:spTgt spid="6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686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86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86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8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8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86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86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8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8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5" dur="1000"/>
                                        <p:tgtEl>
                                          <p:spTgt spid="6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686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8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8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8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8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3" dur="1000"/>
                                        <p:tgtEl>
                                          <p:spTgt spid="68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7" dur="500"/>
                                        <p:tgtEl>
                                          <p:spTgt spid="686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1" dur="1000"/>
                                        <p:tgtEl>
                                          <p:spTgt spid="687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000"/>
                                        <p:tgtEl>
                                          <p:spTgt spid="68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1" dur="1000"/>
                                        <p:tgtEl>
                                          <p:spTgt spid="68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6" dur="1000"/>
                                        <p:tgtEl>
                                          <p:spTgt spid="68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1" dur="1000"/>
                                        <p:tgtEl>
                                          <p:spTgt spid="68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6" dur="1000"/>
                                        <p:tgtEl>
                                          <p:spTgt spid="68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687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687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68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68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68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68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68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68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4" dur="500"/>
                                        <p:tgtEl>
                                          <p:spTgt spid="687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7" dur="500"/>
                                        <p:tgtEl>
                                          <p:spTgt spid="687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68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68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68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68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 tmFilter="0,0; .5, 1; 1, 1"/>
                                        <p:tgtEl>
                                          <p:spTgt spid="68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90" grpId="0" animBg="1"/>
      <p:bldP spid="68690" grpId="1" animBg="1"/>
      <p:bldP spid="68691" grpId="0" animBg="1"/>
      <p:bldP spid="68691" grpId="1" animBg="1"/>
      <p:bldP spid="68692" grpId="0"/>
      <p:bldP spid="68693" grpId="0" animBg="1"/>
      <p:bldP spid="68693" grpId="1" animBg="1"/>
      <p:bldP spid="68694" grpId="0"/>
      <p:bldP spid="68695" grpId="0" animBg="1"/>
      <p:bldP spid="68695" grpId="1" animBg="1"/>
      <p:bldP spid="68696" grpId="0"/>
      <p:bldP spid="68697" grpId="0" animBg="1"/>
      <p:bldP spid="68697" grpId="1" animBg="1"/>
      <p:bldP spid="68698" grpId="0" animBg="1"/>
      <p:bldP spid="68698" grpId="1" animBg="1"/>
      <p:bldP spid="68699" grpId="0"/>
      <p:bldP spid="68701" grpId="0"/>
      <p:bldP spid="68702" grpId="0"/>
      <p:bldP spid="68703" grpId="0"/>
      <p:bldP spid="68704" grpId="0"/>
      <p:bldP spid="68705" grpId="0" animBg="1"/>
      <p:bldP spid="68705" grpId="1" animBg="1"/>
      <p:bldP spid="68706" grpId="0" animBg="1"/>
      <p:bldP spid="68706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95288" y="260350"/>
            <a:ext cx="130997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 u="sng" dirty="0">
                <a:latin typeface="Comic Sans MS" panose="030F0702030302020204" pitchFamily="66" charset="0"/>
              </a:rPr>
              <a:t>Primer 1.</a:t>
            </a:r>
            <a:r>
              <a:rPr lang="hr-HR" altLang="en-US" sz="2000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874838" y="260350"/>
            <a:ext cx="3862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 dirty="0">
                <a:latin typeface="Comic Sans MS" panose="030F0702030302020204" pitchFamily="66" charset="0"/>
              </a:rPr>
              <a:t>Rešimo metodom supstitucije:</a:t>
            </a:r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539750" y="836613"/>
            <a:ext cx="428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b)</a:t>
            </a:r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1139825" y="855663"/>
            <a:ext cx="20129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-4x + 48y = -28</a:t>
            </a:r>
          </a:p>
          <a:p>
            <a:pPr eaLnBrk="1" hangingPunct="1"/>
            <a:r>
              <a:rPr lang="hr-HR" altLang="en-US" sz="2000" u="sng">
                <a:latin typeface="Comic Sans MS" panose="030F0702030302020204" pitchFamily="66" charset="0"/>
              </a:rPr>
              <a:t>    x + 9y = - 14	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683000" y="1287463"/>
            <a:ext cx="312738" cy="96837"/>
            <a:chOff x="1927" y="648"/>
            <a:chExt cx="242" cy="75"/>
          </a:xfrm>
        </p:grpSpPr>
        <p:sp>
          <p:nvSpPr>
            <p:cNvPr id="11327" name="Line 7"/>
            <p:cNvSpPr>
              <a:spLocks noChangeShapeType="1"/>
            </p:cNvSpPr>
            <p:nvPr/>
          </p:nvSpPr>
          <p:spPr bwMode="auto">
            <a:xfrm>
              <a:off x="1927" y="663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8" name="Line 8"/>
            <p:cNvSpPr>
              <a:spLocks noChangeShapeType="1"/>
            </p:cNvSpPr>
            <p:nvPr/>
          </p:nvSpPr>
          <p:spPr bwMode="auto">
            <a:xfrm>
              <a:off x="1927" y="709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9" name="Line 9"/>
            <p:cNvSpPr>
              <a:spLocks noChangeShapeType="1"/>
            </p:cNvSpPr>
            <p:nvPr/>
          </p:nvSpPr>
          <p:spPr bwMode="auto">
            <a:xfrm rot="2340000">
              <a:off x="2043" y="648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0" name="Line 10"/>
            <p:cNvSpPr>
              <a:spLocks noChangeShapeType="1"/>
            </p:cNvSpPr>
            <p:nvPr/>
          </p:nvSpPr>
          <p:spPr bwMode="auto">
            <a:xfrm rot="19200000" flipV="1">
              <a:off x="2044" y="723"/>
              <a:ext cx="1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9651" name="Text Box 19"/>
          <p:cNvSpPr txBox="1">
            <a:spLocks noChangeArrowheads="1"/>
          </p:cNvSpPr>
          <p:nvPr/>
        </p:nvSpPr>
        <p:spPr bwMode="auto">
          <a:xfrm>
            <a:off x="4903788" y="1125538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x</a:t>
            </a:r>
          </a:p>
        </p:txBody>
      </p:sp>
      <p:sp>
        <p:nvSpPr>
          <p:cNvPr id="69652" name="Text Box 20"/>
          <p:cNvSpPr txBox="1">
            <a:spLocks noChangeArrowheads="1"/>
          </p:cNvSpPr>
          <p:nvPr/>
        </p:nvSpPr>
        <p:spPr bwMode="auto">
          <a:xfrm>
            <a:off x="5194300" y="1125538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=</a:t>
            </a:r>
          </a:p>
        </p:txBody>
      </p:sp>
      <p:sp>
        <p:nvSpPr>
          <p:cNvPr id="69653" name="Text Box 21"/>
          <p:cNvSpPr txBox="1">
            <a:spLocks noChangeArrowheads="1"/>
          </p:cNvSpPr>
          <p:nvPr/>
        </p:nvSpPr>
        <p:spPr bwMode="auto">
          <a:xfrm>
            <a:off x="5456238" y="1125538"/>
            <a:ext cx="560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-14</a:t>
            </a:r>
          </a:p>
        </p:txBody>
      </p:sp>
      <p:sp>
        <p:nvSpPr>
          <p:cNvPr id="69654" name="Text Box 22"/>
          <p:cNvSpPr txBox="1">
            <a:spLocks noChangeArrowheads="1"/>
          </p:cNvSpPr>
          <p:nvPr/>
        </p:nvSpPr>
        <p:spPr bwMode="auto">
          <a:xfrm>
            <a:off x="5935663" y="1125538"/>
            <a:ext cx="654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- 9y</a:t>
            </a:r>
          </a:p>
        </p:txBody>
      </p:sp>
      <p:sp>
        <p:nvSpPr>
          <p:cNvPr id="69656" name="Oval 24"/>
          <p:cNvSpPr>
            <a:spLocks noChangeArrowheads="1"/>
          </p:cNvSpPr>
          <p:nvPr/>
        </p:nvSpPr>
        <p:spPr bwMode="auto">
          <a:xfrm>
            <a:off x="1187450" y="836613"/>
            <a:ext cx="330200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9657" name="Text Box 25"/>
          <p:cNvSpPr txBox="1">
            <a:spLocks noChangeArrowheads="1"/>
          </p:cNvSpPr>
          <p:nvPr/>
        </p:nvSpPr>
        <p:spPr bwMode="auto">
          <a:xfrm>
            <a:off x="1516063" y="1631950"/>
            <a:ext cx="247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</a:p>
        </p:txBody>
      </p: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1173163" y="1125538"/>
            <a:ext cx="287337" cy="142875"/>
            <a:chOff x="249" y="2024"/>
            <a:chExt cx="182" cy="136"/>
          </a:xfrm>
        </p:grpSpPr>
        <p:sp>
          <p:nvSpPr>
            <p:cNvPr id="11325" name="Line 27"/>
            <p:cNvSpPr>
              <a:spLocks noChangeShapeType="1"/>
            </p:cNvSpPr>
            <p:nvPr/>
          </p:nvSpPr>
          <p:spPr bwMode="auto">
            <a:xfrm>
              <a:off x="249" y="2160"/>
              <a:ext cx="182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6" name="Line 28"/>
            <p:cNvSpPr>
              <a:spLocks noChangeShapeType="1"/>
            </p:cNvSpPr>
            <p:nvPr/>
          </p:nvSpPr>
          <p:spPr bwMode="auto">
            <a:xfrm>
              <a:off x="431" y="2024"/>
              <a:ext cx="0" cy="136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9661" name="Oval 29"/>
          <p:cNvSpPr>
            <a:spLocks noChangeArrowheads="1"/>
          </p:cNvSpPr>
          <p:nvPr/>
        </p:nvSpPr>
        <p:spPr bwMode="auto">
          <a:xfrm>
            <a:off x="1433513" y="865188"/>
            <a:ext cx="287337" cy="360362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9662" name="Oval 30"/>
          <p:cNvSpPr>
            <a:spLocks noChangeArrowheads="1"/>
          </p:cNvSpPr>
          <p:nvPr/>
        </p:nvSpPr>
        <p:spPr bwMode="auto">
          <a:xfrm>
            <a:off x="4787900" y="1125538"/>
            <a:ext cx="1843088" cy="4318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9663" name="Text Box 31"/>
          <p:cNvSpPr txBox="1">
            <a:spLocks noChangeArrowheads="1"/>
          </p:cNvSpPr>
          <p:nvPr/>
        </p:nvSpPr>
        <p:spPr bwMode="auto">
          <a:xfrm>
            <a:off x="1619250" y="1628775"/>
            <a:ext cx="14462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( -14 - 9y )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9664" name="Oval 32"/>
          <p:cNvSpPr>
            <a:spLocks noChangeArrowheads="1"/>
          </p:cNvSpPr>
          <p:nvPr/>
        </p:nvSpPr>
        <p:spPr bwMode="auto">
          <a:xfrm>
            <a:off x="1619250" y="879475"/>
            <a:ext cx="1584325" cy="360363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9665" name="Text Box 33"/>
          <p:cNvSpPr txBox="1">
            <a:spLocks noChangeArrowheads="1"/>
          </p:cNvSpPr>
          <p:nvPr/>
        </p:nvSpPr>
        <p:spPr bwMode="auto">
          <a:xfrm>
            <a:off x="1187450" y="1628775"/>
            <a:ext cx="446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-4</a:t>
            </a:r>
          </a:p>
        </p:txBody>
      </p: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2979738" y="1592263"/>
            <a:ext cx="1574800" cy="396875"/>
            <a:chOff x="1701" y="1003"/>
            <a:chExt cx="992" cy="250"/>
          </a:xfrm>
        </p:grpSpPr>
        <p:sp>
          <p:nvSpPr>
            <p:cNvPr id="11322" name="Text Box 35"/>
            <p:cNvSpPr txBox="1">
              <a:spLocks noChangeArrowheads="1"/>
            </p:cNvSpPr>
            <p:nvPr/>
          </p:nvSpPr>
          <p:spPr bwMode="auto">
            <a:xfrm>
              <a:off x="1701" y="1003"/>
              <a:ext cx="52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  <a:cs typeface="Times New Roman" panose="02020603050405020304" pitchFamily="18" charset="0"/>
                </a:rPr>
                <a:t>+ 48y</a:t>
              </a:r>
              <a:endParaRPr lang="en-US" altLang="en-US" sz="2000">
                <a:latin typeface="Comic Sans MS" panose="030F0702030302020204" pitchFamily="66" charset="0"/>
                <a:cs typeface="Times New Roman" panose="02020603050405020304" pitchFamily="18" charset="0"/>
              </a:endParaRPr>
            </a:p>
          </p:txBody>
        </p:sp>
        <p:sp>
          <p:nvSpPr>
            <p:cNvPr id="11323" name="Text Box 36"/>
            <p:cNvSpPr txBox="1">
              <a:spLocks noChangeArrowheads="1"/>
            </p:cNvSpPr>
            <p:nvPr/>
          </p:nvSpPr>
          <p:spPr bwMode="auto">
            <a:xfrm>
              <a:off x="1973" y="1003"/>
              <a:ext cx="39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  <a:cs typeface="Times New Roman" panose="02020603050405020304" pitchFamily="18" charset="0"/>
                </a:rPr>
                <a:t>    =</a:t>
              </a:r>
              <a:endParaRPr lang="en-US" altLang="en-US" sz="2000">
                <a:latin typeface="Comic Sans MS" panose="030F0702030302020204" pitchFamily="66" charset="0"/>
                <a:cs typeface="Times New Roman" panose="02020603050405020304" pitchFamily="18" charset="0"/>
              </a:endParaRPr>
            </a:p>
          </p:txBody>
        </p:sp>
        <p:sp>
          <p:nvSpPr>
            <p:cNvPr id="11324" name="Text Box 37"/>
            <p:cNvSpPr txBox="1">
              <a:spLocks noChangeArrowheads="1"/>
            </p:cNvSpPr>
            <p:nvPr/>
          </p:nvSpPr>
          <p:spPr bwMode="auto">
            <a:xfrm>
              <a:off x="2122" y="1003"/>
              <a:ext cx="57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en-US" sz="2000">
                  <a:latin typeface="Comic Sans MS" panose="030F0702030302020204" pitchFamily="66" charset="0"/>
                  <a:cs typeface="Times New Roman" panose="02020603050405020304" pitchFamily="18" charset="0"/>
                </a:rPr>
                <a:t>    -28</a:t>
              </a:r>
              <a:endParaRPr lang="en-US" altLang="en-US" sz="2000">
                <a:latin typeface="Comic Sans MS" panose="030F0702030302020204" pitchFamily="66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9671" name="Arc 39"/>
          <p:cNvSpPr>
            <a:spLocks/>
          </p:cNvSpPr>
          <p:nvPr/>
        </p:nvSpPr>
        <p:spPr bwMode="auto">
          <a:xfrm>
            <a:off x="1403350" y="1989138"/>
            <a:ext cx="792163" cy="71437"/>
          </a:xfrm>
          <a:custGeom>
            <a:avLst/>
            <a:gdLst>
              <a:gd name="T0" fmla="*/ 14530013 w 43188"/>
              <a:gd name="T1" fmla="*/ 4452 h 21600"/>
              <a:gd name="T2" fmla="*/ 0 w 43188"/>
              <a:gd name="T3" fmla="*/ 6386 h 21600"/>
              <a:gd name="T4" fmla="*/ 7264337 w 43188"/>
              <a:gd name="T5" fmla="*/ 0 h 21600"/>
              <a:gd name="T6" fmla="*/ 0 60000 65536"/>
              <a:gd name="T7" fmla="*/ 0 60000 65536"/>
              <a:gd name="T8" fmla="*/ 0 60000 65536"/>
              <a:gd name="T9" fmla="*/ 0 w 43188"/>
              <a:gd name="T10" fmla="*/ 0 h 21600"/>
              <a:gd name="T11" fmla="*/ 43188 w 431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88" h="21600" fill="none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</a:path>
              <a:path w="43188" h="21600" stroke="0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  <a:lnTo>
                  <a:pt x="21592" y="0"/>
                </a:lnTo>
                <a:lnTo>
                  <a:pt x="43188" y="407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9672" name="Arc 40"/>
          <p:cNvSpPr>
            <a:spLocks/>
          </p:cNvSpPr>
          <p:nvPr/>
        </p:nvSpPr>
        <p:spPr bwMode="auto">
          <a:xfrm>
            <a:off x="1389063" y="2017713"/>
            <a:ext cx="1238250" cy="115887"/>
          </a:xfrm>
          <a:custGeom>
            <a:avLst/>
            <a:gdLst>
              <a:gd name="T0" fmla="*/ 35502064 w 43188"/>
              <a:gd name="T1" fmla="*/ 11717 h 21600"/>
              <a:gd name="T2" fmla="*/ 0 w 43188"/>
              <a:gd name="T3" fmla="*/ 16809 h 21600"/>
              <a:gd name="T4" fmla="*/ 17749398 w 43188"/>
              <a:gd name="T5" fmla="*/ 0 h 21600"/>
              <a:gd name="T6" fmla="*/ 0 60000 65536"/>
              <a:gd name="T7" fmla="*/ 0 60000 65536"/>
              <a:gd name="T8" fmla="*/ 0 60000 65536"/>
              <a:gd name="T9" fmla="*/ 0 w 43188"/>
              <a:gd name="T10" fmla="*/ 0 h 21600"/>
              <a:gd name="T11" fmla="*/ 43188 w 431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88" h="21600" fill="none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</a:path>
              <a:path w="43188" h="21600" stroke="0" extrusionOk="0">
                <a:moveTo>
                  <a:pt x="43188" y="407"/>
                </a:moveTo>
                <a:cubicBezTo>
                  <a:pt x="42966" y="12175"/>
                  <a:pt x="33362" y="21599"/>
                  <a:pt x="21592" y="21600"/>
                </a:cubicBezTo>
                <a:cubicBezTo>
                  <a:pt x="9890" y="21600"/>
                  <a:pt x="316" y="12281"/>
                  <a:pt x="-1" y="584"/>
                </a:cubicBezTo>
                <a:lnTo>
                  <a:pt x="21592" y="0"/>
                </a:lnTo>
                <a:lnTo>
                  <a:pt x="43188" y="407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9673" name="Text Box 41"/>
          <p:cNvSpPr txBox="1">
            <a:spLocks noChangeArrowheads="1"/>
          </p:cNvSpPr>
          <p:nvPr/>
        </p:nvSpPr>
        <p:spPr bwMode="auto">
          <a:xfrm>
            <a:off x="1258888" y="2205038"/>
            <a:ext cx="495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56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9674" name="Text Box 42"/>
          <p:cNvSpPr txBox="1">
            <a:spLocks noChangeArrowheads="1"/>
          </p:cNvSpPr>
          <p:nvPr/>
        </p:nvSpPr>
        <p:spPr bwMode="auto">
          <a:xfrm>
            <a:off x="1658938" y="2205038"/>
            <a:ext cx="825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+ 36y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9675" name="Text Box 43"/>
          <p:cNvSpPr txBox="1">
            <a:spLocks noChangeArrowheads="1"/>
          </p:cNvSpPr>
          <p:nvPr/>
        </p:nvSpPr>
        <p:spPr bwMode="auto">
          <a:xfrm>
            <a:off x="2451100" y="2205038"/>
            <a:ext cx="825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+ 48y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9676" name="Text Box 44"/>
          <p:cNvSpPr txBox="1">
            <a:spLocks noChangeArrowheads="1"/>
          </p:cNvSpPr>
          <p:nvPr/>
        </p:nvSpPr>
        <p:spPr bwMode="auto">
          <a:xfrm>
            <a:off x="3203575" y="2205038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=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9677" name="Text Box 45"/>
          <p:cNvSpPr txBox="1">
            <a:spLocks noChangeArrowheads="1"/>
          </p:cNvSpPr>
          <p:nvPr/>
        </p:nvSpPr>
        <p:spPr bwMode="auto">
          <a:xfrm>
            <a:off x="3538538" y="2205038"/>
            <a:ext cx="6016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-28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9678" name="Line 46"/>
          <p:cNvSpPr>
            <a:spLocks noChangeShapeType="1"/>
          </p:cNvSpPr>
          <p:nvPr/>
        </p:nvSpPr>
        <p:spPr bwMode="auto">
          <a:xfrm>
            <a:off x="1765300" y="2565400"/>
            <a:ext cx="64611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79" name="Line 47"/>
          <p:cNvSpPr>
            <a:spLocks noChangeShapeType="1"/>
          </p:cNvSpPr>
          <p:nvPr/>
        </p:nvSpPr>
        <p:spPr bwMode="auto">
          <a:xfrm>
            <a:off x="2555875" y="2565400"/>
            <a:ext cx="6477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80" name="Text Box 48"/>
          <p:cNvSpPr txBox="1">
            <a:spLocks noChangeArrowheads="1"/>
          </p:cNvSpPr>
          <p:nvPr/>
        </p:nvSpPr>
        <p:spPr bwMode="auto">
          <a:xfrm>
            <a:off x="1619250" y="2671763"/>
            <a:ext cx="627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36y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9681" name="Text Box 49"/>
          <p:cNvSpPr txBox="1">
            <a:spLocks noChangeArrowheads="1"/>
          </p:cNvSpPr>
          <p:nvPr/>
        </p:nvSpPr>
        <p:spPr bwMode="auto">
          <a:xfrm>
            <a:off x="2189163" y="2671763"/>
            <a:ext cx="825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+ 48y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9682" name="Text Box 50"/>
          <p:cNvSpPr txBox="1">
            <a:spLocks noChangeArrowheads="1"/>
          </p:cNvSpPr>
          <p:nvPr/>
        </p:nvSpPr>
        <p:spPr bwMode="auto">
          <a:xfrm>
            <a:off x="2916238" y="26717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=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9683" name="Text Box 51"/>
          <p:cNvSpPr txBox="1">
            <a:spLocks noChangeArrowheads="1"/>
          </p:cNvSpPr>
          <p:nvPr/>
        </p:nvSpPr>
        <p:spPr bwMode="auto">
          <a:xfrm>
            <a:off x="3132138" y="2671763"/>
            <a:ext cx="6016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-28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9684" name="Text Box 52"/>
          <p:cNvSpPr txBox="1">
            <a:spLocks noChangeArrowheads="1"/>
          </p:cNvSpPr>
          <p:nvPr/>
        </p:nvSpPr>
        <p:spPr bwMode="auto">
          <a:xfrm>
            <a:off x="3678238" y="2671763"/>
            <a:ext cx="677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- 56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9685" name="Text Box 53"/>
          <p:cNvSpPr txBox="1">
            <a:spLocks noChangeArrowheads="1"/>
          </p:cNvSpPr>
          <p:nvPr/>
        </p:nvSpPr>
        <p:spPr bwMode="auto">
          <a:xfrm>
            <a:off x="2411413" y="3141663"/>
            <a:ext cx="6270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84y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9686" name="Text Box 54"/>
          <p:cNvSpPr txBox="1">
            <a:spLocks noChangeArrowheads="1"/>
          </p:cNvSpPr>
          <p:nvPr/>
        </p:nvSpPr>
        <p:spPr bwMode="auto">
          <a:xfrm>
            <a:off x="2973388" y="31416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=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9687" name="Text Box 55"/>
          <p:cNvSpPr txBox="1">
            <a:spLocks noChangeArrowheads="1"/>
          </p:cNvSpPr>
          <p:nvPr/>
        </p:nvSpPr>
        <p:spPr bwMode="auto">
          <a:xfrm>
            <a:off x="3173413" y="3141663"/>
            <a:ext cx="677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- 84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9688" name="Text Box 56"/>
          <p:cNvSpPr txBox="1">
            <a:spLocks noChangeArrowheads="1"/>
          </p:cNvSpPr>
          <p:nvPr/>
        </p:nvSpPr>
        <p:spPr bwMode="auto">
          <a:xfrm>
            <a:off x="4002088" y="3141663"/>
            <a:ext cx="647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: 84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9689" name="Text Box 57"/>
          <p:cNvSpPr txBox="1">
            <a:spLocks noChangeArrowheads="1"/>
          </p:cNvSpPr>
          <p:nvPr/>
        </p:nvSpPr>
        <p:spPr bwMode="auto">
          <a:xfrm>
            <a:off x="2676525" y="3681413"/>
            <a:ext cx="598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y  =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9690" name="Text Box 58"/>
          <p:cNvSpPr txBox="1">
            <a:spLocks noChangeArrowheads="1"/>
          </p:cNvSpPr>
          <p:nvPr/>
        </p:nvSpPr>
        <p:spPr bwMode="auto">
          <a:xfrm>
            <a:off x="3257550" y="3681413"/>
            <a:ext cx="4048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  <a:cs typeface="Times New Roman" panose="02020603050405020304" pitchFamily="18" charset="0"/>
              </a:rPr>
              <a:t>-1</a:t>
            </a:r>
            <a:endParaRPr lang="en-US" altLang="en-US" sz="200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69691" name="Rectangle 59"/>
          <p:cNvSpPr>
            <a:spLocks noChangeArrowheads="1"/>
          </p:cNvSpPr>
          <p:nvPr/>
        </p:nvSpPr>
        <p:spPr bwMode="auto">
          <a:xfrm>
            <a:off x="2628900" y="3675063"/>
            <a:ext cx="1079500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9692" name="Line 60"/>
          <p:cNvSpPr>
            <a:spLocks noChangeShapeType="1"/>
          </p:cNvSpPr>
          <p:nvPr/>
        </p:nvSpPr>
        <p:spPr bwMode="auto">
          <a:xfrm flipH="1">
            <a:off x="3924300" y="3068638"/>
            <a:ext cx="144463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93" name="Text Box 61"/>
          <p:cNvSpPr txBox="1">
            <a:spLocks noChangeArrowheads="1"/>
          </p:cNvSpPr>
          <p:nvPr/>
        </p:nvSpPr>
        <p:spPr bwMode="auto">
          <a:xfrm>
            <a:off x="4879975" y="1593850"/>
            <a:ext cx="333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x</a:t>
            </a:r>
          </a:p>
        </p:txBody>
      </p:sp>
      <p:sp>
        <p:nvSpPr>
          <p:cNvPr id="69694" name="Text Box 62"/>
          <p:cNvSpPr txBox="1">
            <a:spLocks noChangeArrowheads="1"/>
          </p:cNvSpPr>
          <p:nvPr/>
        </p:nvSpPr>
        <p:spPr bwMode="auto">
          <a:xfrm>
            <a:off x="5170488" y="1593850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=</a:t>
            </a:r>
          </a:p>
        </p:txBody>
      </p:sp>
      <p:sp>
        <p:nvSpPr>
          <p:cNvPr id="69695" name="Text Box 63"/>
          <p:cNvSpPr txBox="1">
            <a:spLocks noChangeArrowheads="1"/>
          </p:cNvSpPr>
          <p:nvPr/>
        </p:nvSpPr>
        <p:spPr bwMode="auto">
          <a:xfrm>
            <a:off x="5456238" y="1593850"/>
            <a:ext cx="560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-14</a:t>
            </a:r>
          </a:p>
        </p:txBody>
      </p:sp>
      <p:sp>
        <p:nvSpPr>
          <p:cNvPr id="69696" name="Text Box 64"/>
          <p:cNvSpPr txBox="1">
            <a:spLocks noChangeArrowheads="1"/>
          </p:cNvSpPr>
          <p:nvPr/>
        </p:nvSpPr>
        <p:spPr bwMode="auto">
          <a:xfrm>
            <a:off x="5940425" y="1593850"/>
            <a:ext cx="522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- 9</a:t>
            </a:r>
          </a:p>
        </p:txBody>
      </p:sp>
      <p:sp>
        <p:nvSpPr>
          <p:cNvPr id="69697" name="Text Box 65"/>
          <p:cNvSpPr txBox="1">
            <a:spLocks noChangeArrowheads="1"/>
          </p:cNvSpPr>
          <p:nvPr/>
        </p:nvSpPr>
        <p:spPr bwMode="auto">
          <a:xfrm>
            <a:off x="6372225" y="1590675"/>
            <a:ext cx="247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</a:p>
        </p:txBody>
      </p:sp>
      <p:sp>
        <p:nvSpPr>
          <p:cNvPr id="69698" name="Text Box 66"/>
          <p:cNvSpPr txBox="1">
            <a:spLocks noChangeArrowheads="1"/>
          </p:cNvSpPr>
          <p:nvPr/>
        </p:nvSpPr>
        <p:spPr bwMode="auto">
          <a:xfrm>
            <a:off x="6516688" y="1593850"/>
            <a:ext cx="5921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(-1)</a:t>
            </a:r>
          </a:p>
        </p:txBody>
      </p:sp>
      <p:sp>
        <p:nvSpPr>
          <p:cNvPr id="69699" name="Line 67"/>
          <p:cNvSpPr>
            <a:spLocks noChangeShapeType="1"/>
          </p:cNvSpPr>
          <p:nvPr/>
        </p:nvSpPr>
        <p:spPr bwMode="auto">
          <a:xfrm>
            <a:off x="5992813" y="1990725"/>
            <a:ext cx="10271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700" name="Text Box 68"/>
          <p:cNvSpPr txBox="1">
            <a:spLocks noChangeArrowheads="1"/>
          </p:cNvSpPr>
          <p:nvPr/>
        </p:nvSpPr>
        <p:spPr bwMode="auto">
          <a:xfrm>
            <a:off x="4879975" y="2025650"/>
            <a:ext cx="539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x =</a:t>
            </a:r>
          </a:p>
        </p:txBody>
      </p:sp>
      <p:sp>
        <p:nvSpPr>
          <p:cNvPr id="69701" name="Text Box 69"/>
          <p:cNvSpPr txBox="1">
            <a:spLocks noChangeArrowheads="1"/>
          </p:cNvSpPr>
          <p:nvPr/>
        </p:nvSpPr>
        <p:spPr bwMode="auto">
          <a:xfrm>
            <a:off x="5384800" y="2025650"/>
            <a:ext cx="5603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-14</a:t>
            </a:r>
          </a:p>
        </p:txBody>
      </p:sp>
      <p:sp>
        <p:nvSpPr>
          <p:cNvPr id="69702" name="Text Box 70"/>
          <p:cNvSpPr txBox="1">
            <a:spLocks noChangeArrowheads="1"/>
          </p:cNvSpPr>
          <p:nvPr/>
        </p:nvSpPr>
        <p:spPr bwMode="auto">
          <a:xfrm>
            <a:off x="5849938" y="2025650"/>
            <a:ext cx="5381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+ 9</a:t>
            </a:r>
          </a:p>
        </p:txBody>
      </p:sp>
      <p:sp>
        <p:nvSpPr>
          <p:cNvPr id="69703" name="Text Box 71"/>
          <p:cNvSpPr txBox="1">
            <a:spLocks noChangeArrowheads="1"/>
          </p:cNvSpPr>
          <p:nvPr/>
        </p:nvSpPr>
        <p:spPr bwMode="auto">
          <a:xfrm>
            <a:off x="4879975" y="2457450"/>
            <a:ext cx="539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x =</a:t>
            </a:r>
          </a:p>
        </p:txBody>
      </p:sp>
      <p:sp>
        <p:nvSpPr>
          <p:cNvPr id="69704" name="Text Box 72"/>
          <p:cNvSpPr txBox="1">
            <a:spLocks noChangeArrowheads="1"/>
          </p:cNvSpPr>
          <p:nvPr/>
        </p:nvSpPr>
        <p:spPr bwMode="auto">
          <a:xfrm>
            <a:off x="5384800" y="2457450"/>
            <a:ext cx="446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-5</a:t>
            </a:r>
          </a:p>
        </p:txBody>
      </p:sp>
      <p:sp>
        <p:nvSpPr>
          <p:cNvPr id="69705" name="Rectangle 73"/>
          <p:cNvSpPr>
            <a:spLocks noChangeArrowheads="1"/>
          </p:cNvSpPr>
          <p:nvPr/>
        </p:nvSpPr>
        <p:spPr bwMode="auto">
          <a:xfrm>
            <a:off x="4808538" y="2451100"/>
            <a:ext cx="1203325" cy="431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9706" name="Text Box 74"/>
          <p:cNvSpPr txBox="1">
            <a:spLocks noChangeArrowheads="1"/>
          </p:cNvSpPr>
          <p:nvPr/>
        </p:nvSpPr>
        <p:spPr bwMode="auto">
          <a:xfrm>
            <a:off x="5508625" y="3357563"/>
            <a:ext cx="587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Rj. </a:t>
            </a:r>
          </a:p>
        </p:txBody>
      </p:sp>
      <p:sp>
        <p:nvSpPr>
          <p:cNvPr id="69707" name="Text Box 75"/>
          <p:cNvSpPr txBox="1">
            <a:spLocks noChangeArrowheads="1"/>
          </p:cNvSpPr>
          <p:nvPr/>
        </p:nvSpPr>
        <p:spPr bwMode="auto">
          <a:xfrm>
            <a:off x="5940425" y="3357563"/>
            <a:ext cx="11525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>
                <a:latin typeface="Comic Sans MS" panose="030F0702030302020204" pitchFamily="66" charset="0"/>
              </a:rPr>
              <a:t>( -5, -1 )</a:t>
            </a:r>
          </a:p>
        </p:txBody>
      </p:sp>
      <p:sp>
        <p:nvSpPr>
          <p:cNvPr id="69708" name="Text Box 76"/>
          <p:cNvSpPr txBox="1">
            <a:spLocks noChangeArrowheads="1"/>
          </p:cNvSpPr>
          <p:nvPr/>
        </p:nvSpPr>
        <p:spPr bwMode="auto">
          <a:xfrm>
            <a:off x="4859338" y="4437063"/>
            <a:ext cx="32400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en-US" sz="2000" dirty="0">
                <a:latin typeface="Comic Sans MS" panose="030F0702030302020204" pitchFamily="66" charset="0"/>
              </a:rPr>
              <a:t>Proveru napravi sam...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69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69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69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1000"/>
                                        <p:tgtEl>
                                          <p:spTgt spid="69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1000"/>
                                        <p:tgtEl>
                                          <p:spTgt spid="69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9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9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9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9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1000"/>
                                        <p:tgtEl>
                                          <p:spTgt spid="69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696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9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9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9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9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1" dur="1000"/>
                                        <p:tgtEl>
                                          <p:spTgt spid="69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9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9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9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9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7" dur="1000"/>
                                        <p:tgtEl>
                                          <p:spTgt spid="69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2" dur="1000"/>
                                        <p:tgtEl>
                                          <p:spTgt spid="69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4" dur="500"/>
                                        <p:tgtEl>
                                          <p:spTgt spid="696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696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69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1000"/>
                                        <p:tgtEl>
                                          <p:spTgt spid="69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0" dur="1000"/>
                                        <p:tgtEl>
                                          <p:spTgt spid="69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5" dur="1000"/>
                                        <p:tgtEl>
                                          <p:spTgt spid="69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0" dur="1000"/>
                                        <p:tgtEl>
                                          <p:spTgt spid="69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5" dur="1000"/>
                                        <p:tgtEl>
                                          <p:spTgt spid="69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0" dur="1000"/>
                                        <p:tgtEl>
                                          <p:spTgt spid="69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1000"/>
                                        <p:tgtEl>
                                          <p:spTgt spid="69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1000"/>
                                        <p:tgtEl>
                                          <p:spTgt spid="69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5" dur="1000"/>
                                        <p:tgtEl>
                                          <p:spTgt spid="69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0" dur="1000"/>
                                        <p:tgtEl>
                                          <p:spTgt spid="69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5" dur="1000"/>
                                        <p:tgtEl>
                                          <p:spTgt spid="69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0" dur="1000"/>
                                        <p:tgtEl>
                                          <p:spTgt spid="69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5" dur="1000"/>
                                        <p:tgtEl>
                                          <p:spTgt spid="69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0" dur="1000"/>
                                        <p:tgtEl>
                                          <p:spTgt spid="69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5" dur="1000"/>
                                        <p:tgtEl>
                                          <p:spTgt spid="69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0" dur="1000"/>
                                        <p:tgtEl>
                                          <p:spTgt spid="69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5" dur="1000"/>
                                        <p:tgtEl>
                                          <p:spTgt spid="69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0" dur="1000"/>
                                        <p:tgtEl>
                                          <p:spTgt spid="69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5" dur="1000"/>
                                        <p:tgtEl>
                                          <p:spTgt spid="69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0" dur="1000"/>
                                        <p:tgtEl>
                                          <p:spTgt spid="69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5" dur="1000"/>
                                        <p:tgtEl>
                                          <p:spTgt spid="69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 nodeType="clickPar">
                      <p:stCondLst>
                        <p:cond delay="indefinite"/>
                      </p:stCondLst>
                      <p:childTnLst>
                        <p:par>
                          <p:cTn id="2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0" dur="1000"/>
                                        <p:tgtEl>
                                          <p:spTgt spid="69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5" dur="1000"/>
                                        <p:tgtEl>
                                          <p:spTgt spid="69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 nodeType="clickPar">
                      <p:stCondLst>
                        <p:cond delay="indefinite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0" dur="1000"/>
                                        <p:tgtEl>
                                          <p:spTgt spid="69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5" dur="1000"/>
                                        <p:tgtEl>
                                          <p:spTgt spid="69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0" dur="1000"/>
                                        <p:tgtEl>
                                          <p:spTgt spid="69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5" dur="1000"/>
                                        <p:tgtEl>
                                          <p:spTgt spid="6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 nodeType="clickPar">
                      <p:stCondLst>
                        <p:cond delay="indefinite"/>
                      </p:stCondLst>
                      <p:childTnLst>
                        <p:par>
                          <p:cTn id="2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0" dur="1000"/>
                                        <p:tgtEl>
                                          <p:spTgt spid="6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 nodeType="clickPar">
                      <p:stCondLst>
                        <p:cond delay="indefinite"/>
                      </p:stCondLst>
                      <p:childTnLst>
                        <p:par>
                          <p:cTn id="2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5" dur="1000"/>
                                        <p:tgtEl>
                                          <p:spTgt spid="6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 nodeType="clickPar">
                      <p:stCondLst>
                        <p:cond delay="indefinite"/>
                      </p:stCondLst>
                      <p:childTnLst>
                        <p:par>
                          <p:cTn id="2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0" dur="1000"/>
                                        <p:tgtEl>
                                          <p:spTgt spid="6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 nodeType="clickPar">
                      <p:stCondLst>
                        <p:cond delay="indefinite"/>
                      </p:stCondLst>
                      <p:childTnLst>
                        <p:par>
                          <p:cTn id="2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5" dur="1000"/>
                                        <p:tgtEl>
                                          <p:spTgt spid="6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 nodeType="clickPar">
                      <p:stCondLst>
                        <p:cond delay="indefinite"/>
                      </p:stCondLst>
                      <p:childTnLst>
                        <p:par>
                          <p:cTn id="2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0" dur="1000"/>
                                        <p:tgtEl>
                                          <p:spTgt spid="6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 nodeType="clickPar">
                      <p:stCondLst>
                        <p:cond delay="indefinite"/>
                      </p:stCondLst>
                      <p:childTnLst>
                        <p:par>
                          <p:cTn id="2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5" dur="1000"/>
                                        <p:tgtEl>
                                          <p:spTgt spid="6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 nodeType="clickPar">
                      <p:stCondLst>
                        <p:cond delay="indefinite"/>
                      </p:stCondLst>
                      <p:childTnLst>
                        <p:par>
                          <p:cTn id="2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0" dur="1000"/>
                                        <p:tgtEl>
                                          <p:spTgt spid="6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 nodeType="clickPar">
                      <p:stCondLst>
                        <p:cond delay="indefinite"/>
                      </p:stCondLst>
                      <p:childTnLst>
                        <p:par>
                          <p:cTn id="2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5" dur="1000"/>
                                        <p:tgtEl>
                                          <p:spTgt spid="6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 nodeType="clickPar">
                      <p:stCondLst>
                        <p:cond delay="indefinite"/>
                      </p:stCondLst>
                      <p:childTnLst>
                        <p:par>
                          <p:cTn id="2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0" dur="1000"/>
                                        <p:tgtEl>
                                          <p:spTgt spid="6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 nodeType="clickPar">
                      <p:stCondLst>
                        <p:cond delay="indefinite"/>
                      </p:stCondLst>
                      <p:childTnLst>
                        <p:par>
                          <p:cTn id="2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5" dur="1000"/>
                                        <p:tgtEl>
                                          <p:spTgt spid="6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/>
      <p:bldP spid="69637" grpId="0"/>
      <p:bldP spid="69651" grpId="0"/>
      <p:bldP spid="69652" grpId="0"/>
      <p:bldP spid="69653" grpId="0"/>
      <p:bldP spid="69654" grpId="0"/>
      <p:bldP spid="69656" grpId="0" animBg="1"/>
      <p:bldP spid="69656" grpId="1" animBg="1"/>
      <p:bldP spid="69657" grpId="0"/>
      <p:bldP spid="69661" grpId="0" animBg="1"/>
      <p:bldP spid="69661" grpId="1" animBg="1"/>
      <p:bldP spid="69662" grpId="0" animBg="1"/>
      <p:bldP spid="69662" grpId="1" animBg="1"/>
      <p:bldP spid="69663" grpId="0"/>
      <p:bldP spid="69664" grpId="0" animBg="1"/>
      <p:bldP spid="69664" grpId="1" animBg="1"/>
      <p:bldP spid="69665" grpId="0"/>
      <p:bldP spid="69671" grpId="0" animBg="1"/>
      <p:bldP spid="69672" grpId="0" animBg="1"/>
      <p:bldP spid="69673" grpId="0"/>
      <p:bldP spid="69674" grpId="0"/>
      <p:bldP spid="69675" grpId="0"/>
      <p:bldP spid="69676" grpId="0"/>
      <p:bldP spid="69677" grpId="0"/>
      <p:bldP spid="69680" grpId="0"/>
      <p:bldP spid="69681" grpId="0"/>
      <p:bldP spid="69682" grpId="0"/>
      <p:bldP spid="69683" grpId="0"/>
      <p:bldP spid="69684" grpId="0"/>
      <p:bldP spid="69685" grpId="0"/>
      <p:bldP spid="69686" grpId="0"/>
      <p:bldP spid="69687" grpId="0"/>
      <p:bldP spid="69688" grpId="0"/>
      <p:bldP spid="69689" grpId="0"/>
      <p:bldP spid="69690" grpId="0"/>
      <p:bldP spid="69691" grpId="0" animBg="1"/>
      <p:bldP spid="69693" grpId="0"/>
      <p:bldP spid="69694" grpId="0"/>
      <p:bldP spid="69695" grpId="0"/>
      <p:bldP spid="69696" grpId="0"/>
      <p:bldP spid="69697" grpId="0"/>
      <p:bldP spid="69698" grpId="0"/>
      <p:bldP spid="69700" grpId="0"/>
      <p:bldP spid="69701" grpId="0"/>
      <p:bldP spid="69702" grpId="0"/>
      <p:bldP spid="69703" grpId="0"/>
      <p:bldP spid="69704" grpId="0"/>
      <p:bldP spid="69705" grpId="0" animBg="1"/>
      <p:bldP spid="69706" grpId="0"/>
      <p:bldP spid="69707" grpId="0"/>
      <p:bldP spid="69708" grpId="0"/>
    </p:bldLst>
  </p:timing>
</p:sld>
</file>

<file path=ppt/theme/theme1.xml><?xml version="1.0" encoding="utf-8"?>
<a:theme xmlns:a="http://schemas.openxmlformats.org/drawingml/2006/main" name="Orbit">
  <a:themeElements>
    <a:clrScheme name="Orbit 3">
      <a:dk1>
        <a:srgbClr val="000066"/>
      </a:dk1>
      <a:lt1>
        <a:srgbClr val="FFFFFF"/>
      </a:lt1>
      <a:dk2>
        <a:srgbClr val="000099"/>
      </a:dk2>
      <a:lt2>
        <a:srgbClr val="9FBFFF"/>
      </a:lt2>
      <a:accent1>
        <a:srgbClr val="0099CC"/>
      </a:accent1>
      <a:accent2>
        <a:srgbClr val="00CC66"/>
      </a:accent2>
      <a:accent3>
        <a:srgbClr val="AAAACA"/>
      </a:accent3>
      <a:accent4>
        <a:srgbClr val="DADADA"/>
      </a:accent4>
      <a:accent5>
        <a:srgbClr val="AACAE2"/>
      </a:accent5>
      <a:accent6>
        <a:srgbClr val="00B95C"/>
      </a:accent6>
      <a:hlink>
        <a:srgbClr val="00FFFF"/>
      </a:hlink>
      <a:folHlink>
        <a:srgbClr val="CDE6FF"/>
      </a:folHlink>
    </a:clrScheme>
    <a:fontScheme name="Orbit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10">
        <a:dk1>
          <a:srgbClr val="000066"/>
        </a:dk1>
        <a:lt1>
          <a:srgbClr val="FFFFFF"/>
        </a:lt1>
        <a:dk2>
          <a:srgbClr val="0033CC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DE2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640</TotalTime>
  <Words>1576</Words>
  <Application>Microsoft Office PowerPoint</Application>
  <PresentationFormat>On-screen Show (4:3)</PresentationFormat>
  <Paragraphs>437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Agency FB</vt:lpstr>
      <vt:lpstr>Arial</vt:lpstr>
      <vt:lpstr>Brush Script MT</vt:lpstr>
      <vt:lpstr>Comic Sans MS</vt:lpstr>
      <vt:lpstr>Monotype Corsiva</vt:lpstr>
      <vt:lpstr>Times New Roman</vt:lpstr>
      <vt:lpstr>Wingdings</vt:lpstr>
      <vt:lpstr>Orbit</vt:lpstr>
      <vt:lpstr>Metoda supstitucije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Metoda supstitucije</dc:title>
  <dc:creator>Antonija</dc:creator>
  <cp:lastModifiedBy>KORISNIK</cp:lastModifiedBy>
  <cp:revision>52</cp:revision>
  <dcterms:created xsi:type="dcterms:W3CDTF">2011-05-05T13:04:38Z</dcterms:created>
  <dcterms:modified xsi:type="dcterms:W3CDTF">2020-03-19T18:18:37Z</dcterms:modified>
</cp:coreProperties>
</file>