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62" r:id="rId3"/>
    <p:sldId id="257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60" r:id="rId13"/>
    <p:sldId id="259" r:id="rId14"/>
    <p:sldId id="258" r:id="rId15"/>
    <p:sldId id="271" r:id="rId16"/>
    <p:sldId id="273" r:id="rId17"/>
    <p:sldId id="274" r:id="rId18"/>
    <p:sldId id="275" r:id="rId19"/>
    <p:sldId id="276" r:id="rId20"/>
    <p:sldId id="279" r:id="rId21"/>
    <p:sldId id="278" r:id="rId22"/>
  </p:sldIdLst>
  <p:sldSz cx="9144000" cy="6858000" type="screen4x3"/>
  <p:notesSz cx="6858000" cy="9144000"/>
  <p:defaultTextStyle>
    <a:defPPr>
      <a:defRPr lang="hr-H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>
      <p:cViewPr varScale="1">
        <p:scale>
          <a:sx n="55" d="100"/>
          <a:sy n="55" d="100"/>
        </p:scale>
        <p:origin x="1282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Arial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561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sr-Latn-RS" noProof="0"/>
              <a:t>Click to edit Master title style</a:t>
            </a:r>
            <a:endParaRPr lang="hr-HR" altLang="sr-Latn-RS" noProof="0"/>
          </a:p>
        </p:txBody>
      </p:sp>
      <p:sp>
        <p:nvSpPr>
          <p:cNvPr id="2561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sr-Latn-RS" noProof="0"/>
              <a:t>Click to edit Master subtitle style</a:t>
            </a:r>
            <a:endParaRPr lang="hr-HR" altLang="sr-Latn-RS" noProof="0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9F6F3C-4643-48E0-8BC6-2442905D4C21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66053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CD797-EBC7-4716-89C6-902EC5290826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787087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25BAE-DEBC-4DCA-8864-3CDBD4A12A92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88319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C5C98-DED6-44D8-9C21-979440E00204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620021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D8F91-ABB6-4382-B904-BFA57DD73E01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76513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FBD36-35AD-49EC-B214-4EC5F3239016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56161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9AA7C-A93F-47DD-99AD-9E4ED3D6AAF9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91546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644B4-8EFB-4F34-BCD4-9B55DA0CDF7D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26571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22E03-78F7-4A5E-A452-BD1B0B8BCC2F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817209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7E85B-3A59-41BE-A765-77FF1FB007FE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087183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08C88-8D96-48A4-B2A7-0F19F2234843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0866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2457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Arial" charset="0"/>
              </a:endParaRPr>
            </a:p>
          </p:txBody>
        </p:sp>
        <p:sp>
          <p:nvSpPr>
            <p:cNvPr id="2458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Arial" charset="0"/>
              </a:endParaRPr>
            </a:p>
          </p:txBody>
        </p:sp>
        <p:sp>
          <p:nvSpPr>
            <p:cNvPr id="2458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Arial" charset="0"/>
              </a:endParaRPr>
            </a:p>
          </p:txBody>
        </p:sp>
        <p:sp>
          <p:nvSpPr>
            <p:cNvPr id="2458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Arial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7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8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458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title style</a:t>
            </a:r>
            <a:endParaRPr lang="hr-HR" altLang="sr-Latn-RS"/>
          </a:p>
        </p:txBody>
      </p:sp>
      <p:sp>
        <p:nvSpPr>
          <p:cNvPr id="2458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Edit Master text styles</a:t>
            </a:r>
          </a:p>
          <a:p>
            <a:pPr lvl="1"/>
            <a:r>
              <a:rPr lang="en-US" altLang="sr-Latn-RS"/>
              <a:t>Second level</a:t>
            </a:r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  <a:endParaRPr lang="hr-HR" altLang="sr-Latn-RS"/>
          </a:p>
        </p:txBody>
      </p:sp>
      <p:sp>
        <p:nvSpPr>
          <p:cNvPr id="2458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2458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2459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90CFA9A-0701-4FAE-88A6-0E7BDB9C0978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0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89150"/>
            <a:ext cx="7772400" cy="1555750"/>
          </a:xfrm>
        </p:spPr>
        <p:txBody>
          <a:bodyPr/>
          <a:lstStyle/>
          <a:p>
            <a:pPr eaLnBrk="1" hangingPunct="1">
              <a:defRPr/>
            </a:pPr>
            <a:r>
              <a:rPr lang="hr-HR" altLang="sr-Latn-RS" dirty="0">
                <a:solidFill>
                  <a:srgbClr val="FFFF00"/>
                </a:solidFill>
              </a:rPr>
              <a:t>Metoda </a:t>
            </a:r>
            <a:r>
              <a:rPr lang="sr-Latn-BA" altLang="sr-Latn-RS" dirty="0">
                <a:solidFill>
                  <a:srgbClr val="FFFF00"/>
                </a:solidFill>
              </a:rPr>
              <a:t>zamene ili supstitucije </a:t>
            </a:r>
            <a:endParaRPr lang="hr-HR" altLang="sr-Latn-RS" dirty="0">
              <a:solidFill>
                <a:srgbClr val="FFFF00"/>
              </a:solidFill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766763"/>
          </a:xfrm>
        </p:spPr>
        <p:txBody>
          <a:bodyPr/>
          <a:lstStyle/>
          <a:p>
            <a:pPr eaLnBrk="1" hangingPunct="1">
              <a:defRPr/>
            </a:pPr>
            <a:r>
              <a:rPr lang="hr-HR" altLang="sr-Latn-RS" dirty="0">
                <a:solidFill>
                  <a:srgbClr val="FFFF00"/>
                </a:solidFill>
              </a:rPr>
              <a:t>1. deo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331913" y="4987925"/>
            <a:ext cx="6624637" cy="601663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algn="ctr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  <a:lvl2pPr algn="ctr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2pPr>
            <a:lvl3pPr algn="ctr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3pPr>
            <a:lvl4pPr algn="ctr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4pPr>
            <a:lvl5pPr algn="ctr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hr-HR" altLang="sr-Latn-RS" sz="2800" dirty="0"/>
              <a:t>(izražavamo x iz prve jednačine 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2" grpId="0" build="p"/>
      <p:bldP spid="205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Primer 1.</a:t>
            </a:r>
            <a:r>
              <a:rPr lang="hr-HR" altLang="en-US" sz="2000"/>
              <a:t>: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386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Rešimo metodom supstitucije: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a)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+ 2y = 10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3x - y = 2 </a:t>
            </a:r>
          </a:p>
        </p:txBody>
      </p:sp>
      <p:grpSp>
        <p:nvGrpSpPr>
          <p:cNvPr id="11270" name="Group 6"/>
          <p:cNvGrpSpPr>
            <a:grpSpLocks/>
          </p:cNvGrpSpPr>
          <p:nvPr/>
        </p:nvGrpSpPr>
        <p:grpSpPr bwMode="auto">
          <a:xfrm>
            <a:off x="3194050" y="985838"/>
            <a:ext cx="312738" cy="96837"/>
            <a:chOff x="1927" y="648"/>
            <a:chExt cx="242" cy="75"/>
          </a:xfrm>
        </p:grpSpPr>
        <p:sp>
          <p:nvSpPr>
            <p:cNvPr id="11323" name="Line 7"/>
            <p:cNvSpPr>
              <a:spLocks noChangeShapeType="1"/>
            </p:cNvSpPr>
            <p:nvPr/>
          </p:nvSpPr>
          <p:spPr bwMode="auto">
            <a:xfrm>
              <a:off x="1927" y="66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4" name="Line 8"/>
            <p:cNvSpPr>
              <a:spLocks noChangeShapeType="1"/>
            </p:cNvSpPr>
            <p:nvPr/>
          </p:nvSpPr>
          <p:spPr bwMode="auto">
            <a:xfrm>
              <a:off x="1927" y="709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5" name="Line 9"/>
            <p:cNvSpPr>
              <a:spLocks noChangeShapeType="1"/>
            </p:cNvSpPr>
            <p:nvPr/>
          </p:nvSpPr>
          <p:spPr bwMode="auto">
            <a:xfrm rot="2340000">
              <a:off x="2043" y="648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6" name="Line 10"/>
            <p:cNvSpPr>
              <a:spLocks noChangeShapeType="1"/>
            </p:cNvSpPr>
            <p:nvPr/>
          </p:nvSpPr>
          <p:spPr bwMode="auto">
            <a:xfrm rot="19200000" flipV="1">
              <a:off x="2044" y="723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1" name="Text Box 11"/>
          <p:cNvSpPr txBox="1">
            <a:spLocks noChangeArrowheads="1"/>
          </p:cNvSpPr>
          <p:nvPr/>
        </p:nvSpPr>
        <p:spPr bwMode="auto">
          <a:xfrm>
            <a:off x="4235450" y="836613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11272" name="Text Box 12"/>
          <p:cNvSpPr txBox="1">
            <a:spLocks noChangeArrowheads="1"/>
          </p:cNvSpPr>
          <p:nvPr/>
        </p:nvSpPr>
        <p:spPr bwMode="auto">
          <a:xfrm>
            <a:off x="4525963" y="83661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11273" name="Text Box 13"/>
          <p:cNvSpPr txBox="1">
            <a:spLocks noChangeArrowheads="1"/>
          </p:cNvSpPr>
          <p:nvPr/>
        </p:nvSpPr>
        <p:spPr bwMode="auto">
          <a:xfrm>
            <a:off x="4787900" y="836613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10</a:t>
            </a:r>
          </a:p>
        </p:txBody>
      </p:sp>
      <p:sp>
        <p:nvSpPr>
          <p:cNvPr id="11274" name="Text Box 14"/>
          <p:cNvSpPr txBox="1">
            <a:spLocks noChangeArrowheads="1"/>
          </p:cNvSpPr>
          <p:nvPr/>
        </p:nvSpPr>
        <p:spPr bwMode="auto">
          <a:xfrm>
            <a:off x="5141913" y="83661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- 2y</a:t>
            </a:r>
          </a:p>
        </p:txBody>
      </p:sp>
      <p:sp>
        <p:nvSpPr>
          <p:cNvPr id="11275" name="Text Box 15"/>
          <p:cNvSpPr txBox="1">
            <a:spLocks noChangeArrowheads="1"/>
          </p:cNvSpPr>
          <p:nvPr/>
        </p:nvSpPr>
        <p:spPr bwMode="auto">
          <a:xfrm>
            <a:off x="1362075" y="1617663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sp>
        <p:nvSpPr>
          <p:cNvPr id="11276" name="Text Box 16"/>
          <p:cNvSpPr txBox="1">
            <a:spLocks noChangeArrowheads="1"/>
          </p:cNvSpPr>
          <p:nvPr/>
        </p:nvSpPr>
        <p:spPr bwMode="auto">
          <a:xfrm>
            <a:off x="1476375" y="1628775"/>
            <a:ext cx="1339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( 10 - 2y 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1277" name="Text Box 17"/>
          <p:cNvSpPr txBox="1">
            <a:spLocks noChangeArrowheads="1"/>
          </p:cNvSpPr>
          <p:nvPr/>
        </p:nvSpPr>
        <p:spPr bwMode="auto">
          <a:xfrm>
            <a:off x="1187450" y="162877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3</a:t>
            </a:r>
          </a:p>
        </p:txBody>
      </p:sp>
      <p:grpSp>
        <p:nvGrpSpPr>
          <p:cNvPr id="11278" name="Group 18"/>
          <p:cNvGrpSpPr>
            <a:grpSpLocks/>
          </p:cNvGrpSpPr>
          <p:nvPr/>
        </p:nvGrpSpPr>
        <p:grpSpPr bwMode="auto">
          <a:xfrm>
            <a:off x="2700338" y="1592263"/>
            <a:ext cx="1008062" cy="396875"/>
            <a:chOff x="1701" y="1003"/>
            <a:chExt cx="635" cy="250"/>
          </a:xfrm>
        </p:grpSpPr>
        <p:sp>
          <p:nvSpPr>
            <p:cNvPr id="11320" name="Text Box 19"/>
            <p:cNvSpPr txBox="1">
              <a:spLocks noChangeArrowheads="1"/>
            </p:cNvSpPr>
            <p:nvPr/>
          </p:nvSpPr>
          <p:spPr bwMode="auto">
            <a:xfrm>
              <a:off x="1701" y="1003"/>
              <a:ext cx="3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- y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  <p:sp>
          <p:nvSpPr>
            <p:cNvPr id="11321" name="Text Box 20"/>
            <p:cNvSpPr txBox="1">
              <a:spLocks noChangeArrowheads="1"/>
            </p:cNvSpPr>
            <p:nvPr/>
          </p:nvSpPr>
          <p:spPr bwMode="auto">
            <a:xfrm>
              <a:off x="1973" y="1003"/>
              <a:ext cx="19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=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  <p:sp>
          <p:nvSpPr>
            <p:cNvPr id="11322" name="Text Box 21"/>
            <p:cNvSpPr txBox="1">
              <a:spLocks noChangeArrowheads="1"/>
            </p:cNvSpPr>
            <p:nvPr/>
          </p:nvSpPr>
          <p:spPr bwMode="auto">
            <a:xfrm>
              <a:off x="2122" y="1003"/>
              <a:ext cx="2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2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</p:grpSp>
      <p:sp>
        <p:nvSpPr>
          <p:cNvPr id="11279" name="Arc 22"/>
          <p:cNvSpPr>
            <a:spLocks/>
          </p:cNvSpPr>
          <p:nvPr/>
        </p:nvSpPr>
        <p:spPr bwMode="auto">
          <a:xfrm>
            <a:off x="1403350" y="1989138"/>
            <a:ext cx="504825" cy="71437"/>
          </a:xfrm>
          <a:custGeom>
            <a:avLst/>
            <a:gdLst>
              <a:gd name="T0" fmla="*/ 68975731 w 43188"/>
              <a:gd name="T1" fmla="*/ 14724 h 21600"/>
              <a:gd name="T2" fmla="*/ 0 w 43188"/>
              <a:gd name="T3" fmla="*/ 21120 h 21600"/>
              <a:gd name="T4" fmla="*/ 34484651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Arc 23"/>
          <p:cNvSpPr>
            <a:spLocks/>
          </p:cNvSpPr>
          <p:nvPr/>
        </p:nvSpPr>
        <p:spPr bwMode="auto">
          <a:xfrm>
            <a:off x="1389063" y="2017713"/>
            <a:ext cx="1022350" cy="115887"/>
          </a:xfrm>
          <a:custGeom>
            <a:avLst/>
            <a:gdLst>
              <a:gd name="T0" fmla="*/ 572891747 w 43188"/>
              <a:gd name="T1" fmla="*/ 62863 h 21600"/>
              <a:gd name="T2" fmla="*/ 0 w 43188"/>
              <a:gd name="T3" fmla="*/ 90183 h 21600"/>
              <a:gd name="T4" fmla="*/ 286419538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Text Box 24"/>
          <p:cNvSpPr txBox="1">
            <a:spLocks noChangeArrowheads="1"/>
          </p:cNvSpPr>
          <p:nvPr/>
        </p:nvSpPr>
        <p:spPr bwMode="auto">
          <a:xfrm>
            <a:off x="1258888" y="2205038"/>
            <a:ext cx="495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30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1282" name="Text Box 25"/>
          <p:cNvSpPr txBox="1">
            <a:spLocks noChangeArrowheads="1"/>
          </p:cNvSpPr>
          <p:nvPr/>
        </p:nvSpPr>
        <p:spPr bwMode="auto">
          <a:xfrm>
            <a:off x="1619250" y="22050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- 6y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grpSp>
        <p:nvGrpSpPr>
          <p:cNvPr id="11283" name="Group 26"/>
          <p:cNvGrpSpPr>
            <a:grpSpLocks/>
          </p:cNvGrpSpPr>
          <p:nvPr/>
        </p:nvGrpSpPr>
        <p:grpSpPr bwMode="auto">
          <a:xfrm>
            <a:off x="2189163" y="2205038"/>
            <a:ext cx="1066800" cy="396875"/>
            <a:chOff x="1379" y="1389"/>
            <a:chExt cx="672" cy="250"/>
          </a:xfrm>
        </p:grpSpPr>
        <p:sp>
          <p:nvSpPr>
            <p:cNvPr id="11317" name="Text Box 27"/>
            <p:cNvSpPr txBox="1">
              <a:spLocks noChangeArrowheads="1"/>
            </p:cNvSpPr>
            <p:nvPr/>
          </p:nvSpPr>
          <p:spPr bwMode="auto">
            <a:xfrm>
              <a:off x="1379" y="1389"/>
              <a:ext cx="3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- y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  <p:sp>
          <p:nvSpPr>
            <p:cNvPr id="11318" name="Text Box 28"/>
            <p:cNvSpPr txBox="1">
              <a:spLocks noChangeArrowheads="1"/>
            </p:cNvSpPr>
            <p:nvPr/>
          </p:nvSpPr>
          <p:spPr bwMode="auto">
            <a:xfrm>
              <a:off x="1655" y="1389"/>
              <a:ext cx="19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=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  <p:sp>
          <p:nvSpPr>
            <p:cNvPr id="11319" name="Text Box 29"/>
            <p:cNvSpPr txBox="1">
              <a:spLocks noChangeArrowheads="1"/>
            </p:cNvSpPr>
            <p:nvPr/>
          </p:nvSpPr>
          <p:spPr bwMode="auto">
            <a:xfrm>
              <a:off x="1837" y="1389"/>
              <a:ext cx="2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2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</p:grpSp>
      <p:sp>
        <p:nvSpPr>
          <p:cNvPr id="11284" name="Line 32"/>
          <p:cNvSpPr>
            <a:spLocks noChangeShapeType="1"/>
          </p:cNvSpPr>
          <p:nvPr/>
        </p:nvSpPr>
        <p:spPr bwMode="auto">
          <a:xfrm>
            <a:off x="1692275" y="2565400"/>
            <a:ext cx="503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5" name="Line 33"/>
          <p:cNvSpPr>
            <a:spLocks noChangeShapeType="1"/>
          </p:cNvSpPr>
          <p:nvPr/>
        </p:nvSpPr>
        <p:spPr bwMode="auto">
          <a:xfrm>
            <a:off x="2268538" y="2565400"/>
            <a:ext cx="358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6" name="Text Box 34"/>
          <p:cNvSpPr txBox="1">
            <a:spLocks noChangeArrowheads="1"/>
          </p:cNvSpPr>
          <p:nvPr/>
        </p:nvSpPr>
        <p:spPr bwMode="auto">
          <a:xfrm>
            <a:off x="1619250" y="26717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- 6y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1287" name="Text Box 35"/>
          <p:cNvSpPr txBox="1">
            <a:spLocks noChangeArrowheads="1"/>
          </p:cNvSpPr>
          <p:nvPr/>
        </p:nvSpPr>
        <p:spPr bwMode="auto">
          <a:xfrm>
            <a:off x="2189163" y="2671763"/>
            <a:ext cx="498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1288" name="Text Box 36"/>
          <p:cNvSpPr txBox="1">
            <a:spLocks noChangeArrowheads="1"/>
          </p:cNvSpPr>
          <p:nvPr/>
        </p:nvSpPr>
        <p:spPr bwMode="auto">
          <a:xfrm>
            <a:off x="2627313" y="26717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1289" name="Text Box 37"/>
          <p:cNvSpPr txBox="1">
            <a:spLocks noChangeArrowheads="1"/>
          </p:cNvSpPr>
          <p:nvPr/>
        </p:nvSpPr>
        <p:spPr bwMode="auto">
          <a:xfrm>
            <a:off x="2916238" y="267176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1290" name="Text Box 38"/>
          <p:cNvSpPr txBox="1">
            <a:spLocks noChangeArrowheads="1"/>
          </p:cNvSpPr>
          <p:nvPr/>
        </p:nvSpPr>
        <p:spPr bwMode="auto">
          <a:xfrm>
            <a:off x="3132138" y="2671763"/>
            <a:ext cx="677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- 30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1291" name="Text Box 39"/>
          <p:cNvSpPr txBox="1">
            <a:spLocks noChangeArrowheads="1"/>
          </p:cNvSpPr>
          <p:nvPr/>
        </p:nvSpPr>
        <p:spPr bwMode="auto">
          <a:xfrm>
            <a:off x="2051050" y="31416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- 7y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1292" name="Text Box 40"/>
          <p:cNvSpPr txBox="1">
            <a:spLocks noChangeArrowheads="1"/>
          </p:cNvSpPr>
          <p:nvPr/>
        </p:nvSpPr>
        <p:spPr bwMode="auto">
          <a:xfrm>
            <a:off x="2706688" y="31416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1293" name="Text Box 41"/>
          <p:cNvSpPr txBox="1">
            <a:spLocks noChangeArrowheads="1"/>
          </p:cNvSpPr>
          <p:nvPr/>
        </p:nvSpPr>
        <p:spPr bwMode="auto">
          <a:xfrm>
            <a:off x="2987675" y="3141663"/>
            <a:ext cx="677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- 28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1294" name="Line 42"/>
          <p:cNvSpPr>
            <a:spLocks noChangeShapeType="1"/>
          </p:cNvSpPr>
          <p:nvPr/>
        </p:nvSpPr>
        <p:spPr bwMode="auto">
          <a:xfrm flipH="1">
            <a:off x="3779838" y="3068638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5" name="Text Box 43"/>
          <p:cNvSpPr txBox="1">
            <a:spLocks noChangeArrowheads="1"/>
          </p:cNvSpPr>
          <p:nvPr/>
        </p:nvSpPr>
        <p:spPr bwMode="auto">
          <a:xfrm>
            <a:off x="3857625" y="3141663"/>
            <a:ext cx="785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: (-7)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1296" name="Text Box 44"/>
          <p:cNvSpPr txBox="1">
            <a:spLocks noChangeArrowheads="1"/>
          </p:cNvSpPr>
          <p:nvPr/>
        </p:nvSpPr>
        <p:spPr bwMode="auto">
          <a:xfrm>
            <a:off x="2460625" y="3681413"/>
            <a:ext cx="59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y  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1297" name="Text Box 45"/>
          <p:cNvSpPr txBox="1">
            <a:spLocks noChangeArrowheads="1"/>
          </p:cNvSpPr>
          <p:nvPr/>
        </p:nvSpPr>
        <p:spPr bwMode="auto">
          <a:xfrm>
            <a:off x="3041650" y="368141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4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1298" name="Rectangle 46"/>
          <p:cNvSpPr>
            <a:spLocks noChangeArrowheads="1"/>
          </p:cNvSpPr>
          <p:nvPr/>
        </p:nvSpPr>
        <p:spPr bwMode="auto">
          <a:xfrm>
            <a:off x="2382838" y="3675063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8959" name="Text Box 47"/>
          <p:cNvSpPr txBox="1">
            <a:spLocks noChangeArrowheads="1"/>
          </p:cNvSpPr>
          <p:nvPr/>
        </p:nvSpPr>
        <p:spPr bwMode="auto">
          <a:xfrm>
            <a:off x="4879975" y="3141663"/>
            <a:ext cx="4300538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Time smo izračunali koliki je </a:t>
            </a:r>
            <a:r>
              <a:rPr lang="hr-HR" altLang="en-US" sz="2000">
                <a:solidFill>
                  <a:srgbClr val="FFFF00"/>
                </a:solidFill>
              </a:rPr>
              <a:t>y </a:t>
            </a:r>
            <a:r>
              <a:rPr lang="hr-HR" altLang="en-US" sz="2000"/>
              <a:t>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Još nam nedostaje </a:t>
            </a:r>
            <a:r>
              <a:rPr lang="hr-HR" altLang="en-US" sz="2000">
                <a:solidFill>
                  <a:srgbClr val="FFFF00"/>
                </a:solidFill>
              </a:rPr>
              <a:t>x</a:t>
            </a:r>
            <a:r>
              <a:rPr lang="hr-HR" altLang="en-US" sz="2000"/>
              <a:t>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Imaš li ideju kako ćemo njega izračunati?</a:t>
            </a:r>
          </a:p>
        </p:txBody>
      </p:sp>
      <p:sp>
        <p:nvSpPr>
          <p:cNvPr id="38960" name="Text Box 48"/>
          <p:cNvSpPr txBox="1">
            <a:spLocks noChangeArrowheads="1"/>
          </p:cNvSpPr>
          <p:nvPr/>
        </p:nvSpPr>
        <p:spPr bwMode="auto">
          <a:xfrm>
            <a:off x="3851275" y="4437063"/>
            <a:ext cx="50704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Budući da smo izračunali da je  </a:t>
            </a:r>
            <a:r>
              <a:rPr lang="hr-HR" altLang="en-US" sz="2000">
                <a:solidFill>
                  <a:srgbClr val="FFFF00"/>
                </a:solidFill>
              </a:rPr>
              <a:t>y = 4</a:t>
            </a:r>
            <a:r>
              <a:rPr lang="hr-HR" altLang="en-US" sz="2000"/>
              <a:t>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umesto  </a:t>
            </a:r>
            <a:r>
              <a:rPr lang="hr-HR" altLang="en-US" sz="2000">
                <a:solidFill>
                  <a:srgbClr val="FFFF00"/>
                </a:solidFill>
              </a:rPr>
              <a:t>y</a:t>
            </a:r>
            <a:r>
              <a:rPr lang="hr-HR" altLang="en-US" sz="2000"/>
              <a:t>  možemo pisati  </a:t>
            </a:r>
            <a:r>
              <a:rPr lang="hr-HR" altLang="en-US" sz="2000">
                <a:solidFill>
                  <a:srgbClr val="FFFF00"/>
                </a:solidFill>
              </a:rPr>
              <a:t>4 </a:t>
            </a:r>
            <a:r>
              <a:rPr lang="hr-HR" altLang="en-US" sz="2000"/>
              <a:t>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hr-HR" altLang="en-US" sz="20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Umesto </a:t>
            </a:r>
            <a:r>
              <a:rPr lang="hr-HR" altLang="en-US" sz="2000">
                <a:solidFill>
                  <a:srgbClr val="FFFF00"/>
                </a:solidFill>
              </a:rPr>
              <a:t>y</a:t>
            </a:r>
            <a:r>
              <a:rPr lang="hr-HR" altLang="en-US" sz="2000"/>
              <a:t> uvrstimo </a:t>
            </a:r>
            <a:r>
              <a:rPr lang="hr-HR" altLang="en-US" sz="2000">
                <a:solidFill>
                  <a:srgbClr val="FFFF00"/>
                </a:solidFill>
              </a:rPr>
              <a:t>4</a:t>
            </a:r>
            <a:r>
              <a:rPr lang="hr-HR" altLang="en-US" sz="2000"/>
              <a:t> u gornju jednačinu !</a:t>
            </a:r>
          </a:p>
        </p:txBody>
      </p:sp>
      <p:sp>
        <p:nvSpPr>
          <p:cNvPr id="38961" name="Oval 49"/>
          <p:cNvSpPr>
            <a:spLocks noChangeArrowheads="1"/>
          </p:cNvSpPr>
          <p:nvPr/>
        </p:nvSpPr>
        <p:spPr bwMode="auto">
          <a:xfrm>
            <a:off x="3995738" y="808038"/>
            <a:ext cx="1655762" cy="431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8962" name="Text Box 50"/>
          <p:cNvSpPr txBox="1">
            <a:spLocks noChangeArrowheads="1"/>
          </p:cNvSpPr>
          <p:nvPr/>
        </p:nvSpPr>
        <p:spPr bwMode="auto">
          <a:xfrm>
            <a:off x="3876675" y="5768975"/>
            <a:ext cx="27987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Sve pre </a:t>
            </a:r>
            <a:r>
              <a:rPr lang="hr-HR" altLang="en-US" sz="2000">
                <a:solidFill>
                  <a:srgbClr val="FFFF00"/>
                </a:solidFill>
              </a:rPr>
              <a:t>y</a:t>
            </a:r>
            <a:r>
              <a:rPr lang="hr-HR" altLang="en-US" sz="2000"/>
              <a:t> prepišemo...</a:t>
            </a:r>
          </a:p>
        </p:txBody>
      </p:sp>
      <p:grpSp>
        <p:nvGrpSpPr>
          <p:cNvPr id="5" name="Group 58"/>
          <p:cNvGrpSpPr>
            <a:grpSpLocks/>
          </p:cNvGrpSpPr>
          <p:nvPr/>
        </p:nvGrpSpPr>
        <p:grpSpPr bwMode="auto">
          <a:xfrm>
            <a:off x="4211638" y="1304925"/>
            <a:ext cx="1458912" cy="396875"/>
            <a:chOff x="2653" y="822"/>
            <a:chExt cx="919" cy="250"/>
          </a:xfrm>
        </p:grpSpPr>
        <p:sp>
          <p:nvSpPr>
            <p:cNvPr id="11313" name="Text Box 51"/>
            <p:cNvSpPr txBox="1">
              <a:spLocks noChangeArrowheads="1"/>
            </p:cNvSpPr>
            <p:nvPr/>
          </p:nvSpPr>
          <p:spPr bwMode="auto">
            <a:xfrm>
              <a:off x="2653" y="822"/>
              <a:ext cx="2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/>
                <a:t>x</a:t>
              </a:r>
            </a:p>
          </p:txBody>
        </p:sp>
        <p:sp>
          <p:nvSpPr>
            <p:cNvPr id="11314" name="Text Box 52"/>
            <p:cNvSpPr txBox="1">
              <a:spLocks noChangeArrowheads="1"/>
            </p:cNvSpPr>
            <p:nvPr/>
          </p:nvSpPr>
          <p:spPr bwMode="auto">
            <a:xfrm>
              <a:off x="2836" y="822"/>
              <a:ext cx="19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/>
                <a:t>=</a:t>
              </a:r>
            </a:p>
          </p:txBody>
        </p:sp>
        <p:sp>
          <p:nvSpPr>
            <p:cNvPr id="11315" name="Text Box 53"/>
            <p:cNvSpPr txBox="1">
              <a:spLocks noChangeArrowheads="1"/>
            </p:cNvSpPr>
            <p:nvPr/>
          </p:nvSpPr>
          <p:spPr bwMode="auto">
            <a:xfrm>
              <a:off x="3016" y="822"/>
              <a:ext cx="28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/>
                <a:t>10</a:t>
              </a:r>
            </a:p>
          </p:txBody>
        </p:sp>
        <p:sp>
          <p:nvSpPr>
            <p:cNvPr id="11316" name="Text Box 54"/>
            <p:cNvSpPr txBox="1">
              <a:spLocks noChangeArrowheads="1"/>
            </p:cNvSpPr>
            <p:nvPr/>
          </p:nvSpPr>
          <p:spPr bwMode="auto">
            <a:xfrm>
              <a:off x="3243" y="822"/>
              <a:ext cx="32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/>
                <a:t>- 2</a:t>
              </a:r>
            </a:p>
          </p:txBody>
        </p:sp>
      </p:grpSp>
      <p:sp>
        <p:nvSpPr>
          <p:cNvPr id="38967" name="Text Box 55"/>
          <p:cNvSpPr txBox="1">
            <a:spLocks noChangeArrowheads="1"/>
          </p:cNvSpPr>
          <p:nvPr/>
        </p:nvSpPr>
        <p:spPr bwMode="auto">
          <a:xfrm>
            <a:off x="5580063" y="1301750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sp>
        <p:nvSpPr>
          <p:cNvPr id="38968" name="Text Box 56"/>
          <p:cNvSpPr txBox="1">
            <a:spLocks noChangeArrowheads="1"/>
          </p:cNvSpPr>
          <p:nvPr/>
        </p:nvSpPr>
        <p:spPr bwMode="auto">
          <a:xfrm>
            <a:off x="5724525" y="13049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4</a:t>
            </a:r>
          </a:p>
        </p:txBody>
      </p:sp>
      <p:grpSp>
        <p:nvGrpSpPr>
          <p:cNvPr id="6" name="Group 59"/>
          <p:cNvGrpSpPr>
            <a:grpSpLocks/>
          </p:cNvGrpSpPr>
          <p:nvPr/>
        </p:nvGrpSpPr>
        <p:grpSpPr bwMode="auto">
          <a:xfrm flipH="1">
            <a:off x="5580063" y="1125538"/>
            <a:ext cx="504825" cy="215900"/>
            <a:chOff x="249" y="2024"/>
            <a:chExt cx="182" cy="136"/>
          </a:xfrm>
        </p:grpSpPr>
        <p:sp>
          <p:nvSpPr>
            <p:cNvPr id="11311" name="Line 60"/>
            <p:cNvSpPr>
              <a:spLocks noChangeShapeType="1"/>
            </p:cNvSpPr>
            <p:nvPr/>
          </p:nvSpPr>
          <p:spPr bwMode="auto">
            <a:xfrm>
              <a:off x="249" y="2160"/>
              <a:ext cx="182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2" name="Line 61"/>
            <p:cNvSpPr>
              <a:spLocks noChangeShapeType="1"/>
            </p:cNvSpPr>
            <p:nvPr/>
          </p:nvSpPr>
          <p:spPr bwMode="auto">
            <a:xfrm>
              <a:off x="431" y="2024"/>
              <a:ext cx="0" cy="13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974" name="Text Box 62"/>
          <p:cNvSpPr txBox="1">
            <a:spLocks noChangeArrowheads="1"/>
          </p:cNvSpPr>
          <p:nvPr/>
        </p:nvSpPr>
        <p:spPr bwMode="auto">
          <a:xfrm>
            <a:off x="6300788" y="1119188"/>
            <a:ext cx="271462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>
                <a:solidFill>
                  <a:srgbClr val="FFFF00"/>
                </a:solidFill>
              </a:rPr>
              <a:t>Koju računsku operaciju podrazumevamo ovde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>
                <a:solidFill>
                  <a:srgbClr val="FFFF00"/>
                </a:solidFill>
              </a:rPr>
              <a:t>(između 2 i y)?</a:t>
            </a:r>
          </a:p>
        </p:txBody>
      </p:sp>
      <p:sp>
        <p:nvSpPr>
          <p:cNvPr id="38975" name="Oval 63"/>
          <p:cNvSpPr>
            <a:spLocks noChangeArrowheads="1"/>
          </p:cNvSpPr>
          <p:nvPr/>
        </p:nvSpPr>
        <p:spPr bwMode="auto">
          <a:xfrm>
            <a:off x="5508625" y="865188"/>
            <a:ext cx="287338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8976" name="Oval 64"/>
          <p:cNvSpPr>
            <a:spLocks noChangeArrowheads="1"/>
          </p:cNvSpPr>
          <p:nvPr/>
        </p:nvSpPr>
        <p:spPr bwMode="auto">
          <a:xfrm>
            <a:off x="2411413" y="3687763"/>
            <a:ext cx="1008062" cy="431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8977" name="Text Box 65"/>
          <p:cNvSpPr txBox="1">
            <a:spLocks noChangeArrowheads="1"/>
          </p:cNvSpPr>
          <p:nvPr/>
        </p:nvSpPr>
        <p:spPr bwMode="auto">
          <a:xfrm>
            <a:off x="3851275" y="6200775"/>
            <a:ext cx="3167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Umesto  </a:t>
            </a:r>
            <a:r>
              <a:rPr lang="hr-HR" altLang="en-US" sz="2000">
                <a:solidFill>
                  <a:srgbClr val="FFFF00"/>
                </a:solidFill>
              </a:rPr>
              <a:t>y</a:t>
            </a:r>
            <a:r>
              <a:rPr lang="hr-HR" altLang="en-US" sz="2000"/>
              <a:t>  napišemo </a:t>
            </a:r>
            <a:r>
              <a:rPr lang="hr-HR" altLang="en-US" sz="2000">
                <a:solidFill>
                  <a:srgbClr val="FFFF00"/>
                </a:solidFill>
              </a:rPr>
              <a:t>4</a:t>
            </a:r>
            <a:r>
              <a:rPr lang="hr-HR" altLang="en-US" sz="2000"/>
              <a:t> ...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8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38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89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89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8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8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1000"/>
                                        <p:tgtEl>
                                          <p:spTgt spid="38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389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1000"/>
                                        <p:tgtEl>
                                          <p:spTgt spid="38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89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89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8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8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8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8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8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8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389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8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8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8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8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1000"/>
                                        <p:tgtEl>
                                          <p:spTgt spid="38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1000"/>
                                        <p:tgtEl>
                                          <p:spTgt spid="38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59" grpId="0"/>
      <p:bldP spid="38960" grpId="0"/>
      <p:bldP spid="38961" grpId="0" animBg="1"/>
      <p:bldP spid="38961" grpId="1" animBg="1"/>
      <p:bldP spid="38962" grpId="0"/>
      <p:bldP spid="38967" grpId="0"/>
      <p:bldP spid="38968" grpId="0"/>
      <p:bldP spid="38974" grpId="0"/>
      <p:bldP spid="38974" grpId="1"/>
      <p:bldP spid="38975" grpId="0" animBg="1"/>
      <p:bldP spid="38976" grpId="0" animBg="1"/>
      <p:bldP spid="3897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Primer 1.</a:t>
            </a:r>
            <a:r>
              <a:rPr lang="hr-HR" altLang="en-US" sz="2000"/>
              <a:t>: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386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Rešimo metodom supstitucije: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a)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+ 2y = 10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3x - y = 2 </a:t>
            </a:r>
          </a:p>
        </p:txBody>
      </p:sp>
      <p:grpSp>
        <p:nvGrpSpPr>
          <p:cNvPr id="12294" name="Group 6"/>
          <p:cNvGrpSpPr>
            <a:grpSpLocks/>
          </p:cNvGrpSpPr>
          <p:nvPr/>
        </p:nvGrpSpPr>
        <p:grpSpPr bwMode="auto">
          <a:xfrm>
            <a:off x="3194050" y="985838"/>
            <a:ext cx="312738" cy="96837"/>
            <a:chOff x="1927" y="648"/>
            <a:chExt cx="242" cy="75"/>
          </a:xfrm>
        </p:grpSpPr>
        <p:sp>
          <p:nvSpPr>
            <p:cNvPr id="12348" name="Line 7"/>
            <p:cNvSpPr>
              <a:spLocks noChangeShapeType="1"/>
            </p:cNvSpPr>
            <p:nvPr/>
          </p:nvSpPr>
          <p:spPr bwMode="auto">
            <a:xfrm>
              <a:off x="1927" y="66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9" name="Line 8"/>
            <p:cNvSpPr>
              <a:spLocks noChangeShapeType="1"/>
            </p:cNvSpPr>
            <p:nvPr/>
          </p:nvSpPr>
          <p:spPr bwMode="auto">
            <a:xfrm>
              <a:off x="1927" y="709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0" name="Line 9"/>
            <p:cNvSpPr>
              <a:spLocks noChangeShapeType="1"/>
            </p:cNvSpPr>
            <p:nvPr/>
          </p:nvSpPr>
          <p:spPr bwMode="auto">
            <a:xfrm rot="2340000">
              <a:off x="2043" y="648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1" name="Line 10"/>
            <p:cNvSpPr>
              <a:spLocks noChangeShapeType="1"/>
            </p:cNvSpPr>
            <p:nvPr/>
          </p:nvSpPr>
          <p:spPr bwMode="auto">
            <a:xfrm rot="19200000" flipV="1">
              <a:off x="2044" y="723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295" name="Text Box 11"/>
          <p:cNvSpPr txBox="1">
            <a:spLocks noChangeArrowheads="1"/>
          </p:cNvSpPr>
          <p:nvPr/>
        </p:nvSpPr>
        <p:spPr bwMode="auto">
          <a:xfrm>
            <a:off x="4235450" y="836613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12296" name="Text Box 12"/>
          <p:cNvSpPr txBox="1">
            <a:spLocks noChangeArrowheads="1"/>
          </p:cNvSpPr>
          <p:nvPr/>
        </p:nvSpPr>
        <p:spPr bwMode="auto">
          <a:xfrm>
            <a:off x="4525963" y="83661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12297" name="Text Box 13"/>
          <p:cNvSpPr txBox="1">
            <a:spLocks noChangeArrowheads="1"/>
          </p:cNvSpPr>
          <p:nvPr/>
        </p:nvSpPr>
        <p:spPr bwMode="auto">
          <a:xfrm>
            <a:off x="4787900" y="836613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10</a:t>
            </a:r>
          </a:p>
        </p:txBody>
      </p:sp>
      <p:sp>
        <p:nvSpPr>
          <p:cNvPr id="12298" name="Text Box 14"/>
          <p:cNvSpPr txBox="1">
            <a:spLocks noChangeArrowheads="1"/>
          </p:cNvSpPr>
          <p:nvPr/>
        </p:nvSpPr>
        <p:spPr bwMode="auto">
          <a:xfrm>
            <a:off x="5141913" y="83661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- 2y</a:t>
            </a:r>
          </a:p>
        </p:txBody>
      </p:sp>
      <p:sp>
        <p:nvSpPr>
          <p:cNvPr id="12299" name="Text Box 15"/>
          <p:cNvSpPr txBox="1">
            <a:spLocks noChangeArrowheads="1"/>
          </p:cNvSpPr>
          <p:nvPr/>
        </p:nvSpPr>
        <p:spPr bwMode="auto">
          <a:xfrm>
            <a:off x="1362075" y="1617663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sp>
        <p:nvSpPr>
          <p:cNvPr id="12300" name="Text Box 16"/>
          <p:cNvSpPr txBox="1">
            <a:spLocks noChangeArrowheads="1"/>
          </p:cNvSpPr>
          <p:nvPr/>
        </p:nvSpPr>
        <p:spPr bwMode="auto">
          <a:xfrm>
            <a:off x="1476375" y="1628775"/>
            <a:ext cx="1339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( 10 - 2y 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2301" name="Text Box 17"/>
          <p:cNvSpPr txBox="1">
            <a:spLocks noChangeArrowheads="1"/>
          </p:cNvSpPr>
          <p:nvPr/>
        </p:nvSpPr>
        <p:spPr bwMode="auto">
          <a:xfrm>
            <a:off x="1187450" y="162877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3</a:t>
            </a:r>
          </a:p>
        </p:txBody>
      </p:sp>
      <p:grpSp>
        <p:nvGrpSpPr>
          <p:cNvPr id="12302" name="Group 18"/>
          <p:cNvGrpSpPr>
            <a:grpSpLocks/>
          </p:cNvGrpSpPr>
          <p:nvPr/>
        </p:nvGrpSpPr>
        <p:grpSpPr bwMode="auto">
          <a:xfrm>
            <a:off x="2700338" y="1592263"/>
            <a:ext cx="1008062" cy="396875"/>
            <a:chOff x="1701" y="1003"/>
            <a:chExt cx="635" cy="250"/>
          </a:xfrm>
        </p:grpSpPr>
        <p:sp>
          <p:nvSpPr>
            <p:cNvPr id="12345" name="Text Box 19"/>
            <p:cNvSpPr txBox="1">
              <a:spLocks noChangeArrowheads="1"/>
            </p:cNvSpPr>
            <p:nvPr/>
          </p:nvSpPr>
          <p:spPr bwMode="auto">
            <a:xfrm>
              <a:off x="1701" y="1003"/>
              <a:ext cx="3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- y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  <p:sp>
          <p:nvSpPr>
            <p:cNvPr id="12346" name="Text Box 20"/>
            <p:cNvSpPr txBox="1">
              <a:spLocks noChangeArrowheads="1"/>
            </p:cNvSpPr>
            <p:nvPr/>
          </p:nvSpPr>
          <p:spPr bwMode="auto">
            <a:xfrm>
              <a:off x="1973" y="1003"/>
              <a:ext cx="19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=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  <p:sp>
          <p:nvSpPr>
            <p:cNvPr id="12347" name="Text Box 21"/>
            <p:cNvSpPr txBox="1">
              <a:spLocks noChangeArrowheads="1"/>
            </p:cNvSpPr>
            <p:nvPr/>
          </p:nvSpPr>
          <p:spPr bwMode="auto">
            <a:xfrm>
              <a:off x="2122" y="1003"/>
              <a:ext cx="2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2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</p:grpSp>
      <p:sp>
        <p:nvSpPr>
          <p:cNvPr id="12303" name="Arc 22"/>
          <p:cNvSpPr>
            <a:spLocks/>
          </p:cNvSpPr>
          <p:nvPr/>
        </p:nvSpPr>
        <p:spPr bwMode="auto">
          <a:xfrm>
            <a:off x="1403350" y="1989138"/>
            <a:ext cx="504825" cy="71437"/>
          </a:xfrm>
          <a:custGeom>
            <a:avLst/>
            <a:gdLst>
              <a:gd name="T0" fmla="*/ 68975731 w 43188"/>
              <a:gd name="T1" fmla="*/ 14724 h 21600"/>
              <a:gd name="T2" fmla="*/ 0 w 43188"/>
              <a:gd name="T3" fmla="*/ 21120 h 21600"/>
              <a:gd name="T4" fmla="*/ 34484651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Arc 23"/>
          <p:cNvSpPr>
            <a:spLocks/>
          </p:cNvSpPr>
          <p:nvPr/>
        </p:nvSpPr>
        <p:spPr bwMode="auto">
          <a:xfrm>
            <a:off x="1389063" y="2017713"/>
            <a:ext cx="1022350" cy="115887"/>
          </a:xfrm>
          <a:custGeom>
            <a:avLst/>
            <a:gdLst>
              <a:gd name="T0" fmla="*/ 572891747 w 43188"/>
              <a:gd name="T1" fmla="*/ 62863 h 21600"/>
              <a:gd name="T2" fmla="*/ 0 w 43188"/>
              <a:gd name="T3" fmla="*/ 90183 h 21600"/>
              <a:gd name="T4" fmla="*/ 286419538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Text Box 24"/>
          <p:cNvSpPr txBox="1">
            <a:spLocks noChangeArrowheads="1"/>
          </p:cNvSpPr>
          <p:nvPr/>
        </p:nvSpPr>
        <p:spPr bwMode="auto">
          <a:xfrm>
            <a:off x="1258888" y="2205038"/>
            <a:ext cx="495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30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2306" name="Text Box 25"/>
          <p:cNvSpPr txBox="1">
            <a:spLocks noChangeArrowheads="1"/>
          </p:cNvSpPr>
          <p:nvPr/>
        </p:nvSpPr>
        <p:spPr bwMode="auto">
          <a:xfrm>
            <a:off x="1619250" y="22050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- 6y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grpSp>
        <p:nvGrpSpPr>
          <p:cNvPr id="12307" name="Group 26"/>
          <p:cNvGrpSpPr>
            <a:grpSpLocks/>
          </p:cNvGrpSpPr>
          <p:nvPr/>
        </p:nvGrpSpPr>
        <p:grpSpPr bwMode="auto">
          <a:xfrm>
            <a:off x="2189163" y="2205038"/>
            <a:ext cx="1066800" cy="396875"/>
            <a:chOff x="1379" y="1389"/>
            <a:chExt cx="672" cy="250"/>
          </a:xfrm>
        </p:grpSpPr>
        <p:sp>
          <p:nvSpPr>
            <p:cNvPr id="12342" name="Text Box 27"/>
            <p:cNvSpPr txBox="1">
              <a:spLocks noChangeArrowheads="1"/>
            </p:cNvSpPr>
            <p:nvPr/>
          </p:nvSpPr>
          <p:spPr bwMode="auto">
            <a:xfrm>
              <a:off x="1379" y="1389"/>
              <a:ext cx="3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- y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  <p:sp>
          <p:nvSpPr>
            <p:cNvPr id="12343" name="Text Box 28"/>
            <p:cNvSpPr txBox="1">
              <a:spLocks noChangeArrowheads="1"/>
            </p:cNvSpPr>
            <p:nvPr/>
          </p:nvSpPr>
          <p:spPr bwMode="auto">
            <a:xfrm>
              <a:off x="1655" y="1389"/>
              <a:ext cx="19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=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  <p:sp>
          <p:nvSpPr>
            <p:cNvPr id="12344" name="Text Box 29"/>
            <p:cNvSpPr txBox="1">
              <a:spLocks noChangeArrowheads="1"/>
            </p:cNvSpPr>
            <p:nvPr/>
          </p:nvSpPr>
          <p:spPr bwMode="auto">
            <a:xfrm>
              <a:off x="1837" y="1389"/>
              <a:ext cx="2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2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</p:grpSp>
      <p:sp>
        <p:nvSpPr>
          <p:cNvPr id="12308" name="Line 30"/>
          <p:cNvSpPr>
            <a:spLocks noChangeShapeType="1"/>
          </p:cNvSpPr>
          <p:nvPr/>
        </p:nvSpPr>
        <p:spPr bwMode="auto">
          <a:xfrm>
            <a:off x="1692275" y="2565400"/>
            <a:ext cx="503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9" name="Line 31"/>
          <p:cNvSpPr>
            <a:spLocks noChangeShapeType="1"/>
          </p:cNvSpPr>
          <p:nvPr/>
        </p:nvSpPr>
        <p:spPr bwMode="auto">
          <a:xfrm>
            <a:off x="2268538" y="2565400"/>
            <a:ext cx="358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0" name="Text Box 32"/>
          <p:cNvSpPr txBox="1">
            <a:spLocks noChangeArrowheads="1"/>
          </p:cNvSpPr>
          <p:nvPr/>
        </p:nvSpPr>
        <p:spPr bwMode="auto">
          <a:xfrm>
            <a:off x="1619250" y="26717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- 6y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2311" name="Text Box 33"/>
          <p:cNvSpPr txBox="1">
            <a:spLocks noChangeArrowheads="1"/>
          </p:cNvSpPr>
          <p:nvPr/>
        </p:nvSpPr>
        <p:spPr bwMode="auto">
          <a:xfrm>
            <a:off x="2189163" y="2671763"/>
            <a:ext cx="498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2312" name="Text Box 34"/>
          <p:cNvSpPr txBox="1">
            <a:spLocks noChangeArrowheads="1"/>
          </p:cNvSpPr>
          <p:nvPr/>
        </p:nvSpPr>
        <p:spPr bwMode="auto">
          <a:xfrm>
            <a:off x="2627313" y="26717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2313" name="Text Box 35"/>
          <p:cNvSpPr txBox="1">
            <a:spLocks noChangeArrowheads="1"/>
          </p:cNvSpPr>
          <p:nvPr/>
        </p:nvSpPr>
        <p:spPr bwMode="auto">
          <a:xfrm>
            <a:off x="2916238" y="267176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2314" name="Text Box 36"/>
          <p:cNvSpPr txBox="1">
            <a:spLocks noChangeArrowheads="1"/>
          </p:cNvSpPr>
          <p:nvPr/>
        </p:nvSpPr>
        <p:spPr bwMode="auto">
          <a:xfrm>
            <a:off x="3132138" y="2671763"/>
            <a:ext cx="677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- 30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2315" name="Text Box 37"/>
          <p:cNvSpPr txBox="1">
            <a:spLocks noChangeArrowheads="1"/>
          </p:cNvSpPr>
          <p:nvPr/>
        </p:nvSpPr>
        <p:spPr bwMode="auto">
          <a:xfrm>
            <a:off x="2051050" y="31416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- 7y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2316" name="Text Box 38"/>
          <p:cNvSpPr txBox="1">
            <a:spLocks noChangeArrowheads="1"/>
          </p:cNvSpPr>
          <p:nvPr/>
        </p:nvSpPr>
        <p:spPr bwMode="auto">
          <a:xfrm>
            <a:off x="2706688" y="31416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2317" name="Text Box 39"/>
          <p:cNvSpPr txBox="1">
            <a:spLocks noChangeArrowheads="1"/>
          </p:cNvSpPr>
          <p:nvPr/>
        </p:nvSpPr>
        <p:spPr bwMode="auto">
          <a:xfrm>
            <a:off x="2987675" y="3141663"/>
            <a:ext cx="677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- 28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2318" name="Line 40"/>
          <p:cNvSpPr>
            <a:spLocks noChangeShapeType="1"/>
          </p:cNvSpPr>
          <p:nvPr/>
        </p:nvSpPr>
        <p:spPr bwMode="auto">
          <a:xfrm flipH="1">
            <a:off x="3779838" y="3068638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9" name="Text Box 41"/>
          <p:cNvSpPr txBox="1">
            <a:spLocks noChangeArrowheads="1"/>
          </p:cNvSpPr>
          <p:nvPr/>
        </p:nvSpPr>
        <p:spPr bwMode="auto">
          <a:xfrm>
            <a:off x="3857625" y="3141663"/>
            <a:ext cx="785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: (-7)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2320" name="Text Box 42"/>
          <p:cNvSpPr txBox="1">
            <a:spLocks noChangeArrowheads="1"/>
          </p:cNvSpPr>
          <p:nvPr/>
        </p:nvSpPr>
        <p:spPr bwMode="auto">
          <a:xfrm>
            <a:off x="2460625" y="3681413"/>
            <a:ext cx="59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y  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2321" name="Text Box 43"/>
          <p:cNvSpPr txBox="1">
            <a:spLocks noChangeArrowheads="1"/>
          </p:cNvSpPr>
          <p:nvPr/>
        </p:nvSpPr>
        <p:spPr bwMode="auto">
          <a:xfrm>
            <a:off x="3041650" y="368141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4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2322" name="Rectangle 44"/>
          <p:cNvSpPr>
            <a:spLocks noChangeArrowheads="1"/>
          </p:cNvSpPr>
          <p:nvPr/>
        </p:nvSpPr>
        <p:spPr bwMode="auto">
          <a:xfrm>
            <a:off x="2382838" y="3675063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grpSp>
        <p:nvGrpSpPr>
          <p:cNvPr id="12323" name="Group 49"/>
          <p:cNvGrpSpPr>
            <a:grpSpLocks/>
          </p:cNvGrpSpPr>
          <p:nvPr/>
        </p:nvGrpSpPr>
        <p:grpSpPr bwMode="auto">
          <a:xfrm>
            <a:off x="4211638" y="1304925"/>
            <a:ext cx="1458912" cy="396875"/>
            <a:chOff x="2653" y="822"/>
            <a:chExt cx="919" cy="250"/>
          </a:xfrm>
        </p:grpSpPr>
        <p:sp>
          <p:nvSpPr>
            <p:cNvPr id="12338" name="Text Box 50"/>
            <p:cNvSpPr txBox="1">
              <a:spLocks noChangeArrowheads="1"/>
            </p:cNvSpPr>
            <p:nvPr/>
          </p:nvSpPr>
          <p:spPr bwMode="auto">
            <a:xfrm>
              <a:off x="2653" y="822"/>
              <a:ext cx="2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/>
                <a:t>x</a:t>
              </a:r>
            </a:p>
          </p:txBody>
        </p:sp>
        <p:sp>
          <p:nvSpPr>
            <p:cNvPr id="12339" name="Text Box 51"/>
            <p:cNvSpPr txBox="1">
              <a:spLocks noChangeArrowheads="1"/>
            </p:cNvSpPr>
            <p:nvPr/>
          </p:nvSpPr>
          <p:spPr bwMode="auto">
            <a:xfrm>
              <a:off x="2836" y="822"/>
              <a:ext cx="19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/>
                <a:t>=</a:t>
              </a:r>
            </a:p>
          </p:txBody>
        </p:sp>
        <p:sp>
          <p:nvSpPr>
            <p:cNvPr id="12340" name="Text Box 52"/>
            <p:cNvSpPr txBox="1">
              <a:spLocks noChangeArrowheads="1"/>
            </p:cNvSpPr>
            <p:nvPr/>
          </p:nvSpPr>
          <p:spPr bwMode="auto">
            <a:xfrm>
              <a:off x="3016" y="822"/>
              <a:ext cx="28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/>
                <a:t>10</a:t>
              </a:r>
            </a:p>
          </p:txBody>
        </p:sp>
        <p:sp>
          <p:nvSpPr>
            <p:cNvPr id="12341" name="Text Box 53"/>
            <p:cNvSpPr txBox="1">
              <a:spLocks noChangeArrowheads="1"/>
            </p:cNvSpPr>
            <p:nvPr/>
          </p:nvSpPr>
          <p:spPr bwMode="auto">
            <a:xfrm>
              <a:off x="3243" y="822"/>
              <a:ext cx="32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/>
                <a:t>- 2</a:t>
              </a:r>
            </a:p>
          </p:txBody>
        </p:sp>
      </p:grpSp>
      <p:sp>
        <p:nvSpPr>
          <p:cNvPr id="12324" name="Text Box 54"/>
          <p:cNvSpPr txBox="1">
            <a:spLocks noChangeArrowheads="1"/>
          </p:cNvSpPr>
          <p:nvPr/>
        </p:nvSpPr>
        <p:spPr bwMode="auto">
          <a:xfrm>
            <a:off x="5580063" y="1301750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sp>
        <p:nvSpPr>
          <p:cNvPr id="12325" name="Text Box 55"/>
          <p:cNvSpPr txBox="1">
            <a:spLocks noChangeArrowheads="1"/>
          </p:cNvSpPr>
          <p:nvPr/>
        </p:nvSpPr>
        <p:spPr bwMode="auto">
          <a:xfrm>
            <a:off x="5724525" y="13049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4</a:t>
            </a:r>
          </a:p>
        </p:txBody>
      </p:sp>
      <p:sp>
        <p:nvSpPr>
          <p:cNvPr id="39999" name="Text Box 63"/>
          <p:cNvSpPr txBox="1">
            <a:spLocks noChangeArrowheads="1"/>
          </p:cNvSpPr>
          <p:nvPr/>
        </p:nvSpPr>
        <p:spPr bwMode="auto">
          <a:xfrm>
            <a:off x="6011863" y="2636838"/>
            <a:ext cx="27162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Izračunajmo to...</a:t>
            </a:r>
          </a:p>
        </p:txBody>
      </p:sp>
      <p:sp>
        <p:nvSpPr>
          <p:cNvPr id="40000" name="Line 64"/>
          <p:cNvSpPr>
            <a:spLocks noChangeShapeType="1"/>
          </p:cNvSpPr>
          <p:nvPr/>
        </p:nvSpPr>
        <p:spPr bwMode="auto">
          <a:xfrm>
            <a:off x="5200650" y="1701800"/>
            <a:ext cx="7921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01" name="Text Box 65"/>
          <p:cNvSpPr txBox="1">
            <a:spLocks noChangeArrowheads="1"/>
          </p:cNvSpPr>
          <p:nvPr/>
        </p:nvSpPr>
        <p:spPr bwMode="auto">
          <a:xfrm>
            <a:off x="4211638" y="1736725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=</a:t>
            </a:r>
          </a:p>
        </p:txBody>
      </p:sp>
      <p:sp>
        <p:nvSpPr>
          <p:cNvPr id="40002" name="Text Box 66"/>
          <p:cNvSpPr txBox="1">
            <a:spLocks noChangeArrowheads="1"/>
          </p:cNvSpPr>
          <p:nvPr/>
        </p:nvSpPr>
        <p:spPr bwMode="auto">
          <a:xfrm>
            <a:off x="4716463" y="1736725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10</a:t>
            </a:r>
          </a:p>
        </p:txBody>
      </p:sp>
      <p:sp>
        <p:nvSpPr>
          <p:cNvPr id="40003" name="Text Box 67"/>
          <p:cNvSpPr txBox="1">
            <a:spLocks noChangeArrowheads="1"/>
          </p:cNvSpPr>
          <p:nvPr/>
        </p:nvSpPr>
        <p:spPr bwMode="auto">
          <a:xfrm>
            <a:off x="5076825" y="1736725"/>
            <a:ext cx="522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- 8</a:t>
            </a:r>
          </a:p>
        </p:txBody>
      </p:sp>
      <p:sp>
        <p:nvSpPr>
          <p:cNvPr id="40004" name="Text Box 68"/>
          <p:cNvSpPr txBox="1">
            <a:spLocks noChangeArrowheads="1"/>
          </p:cNvSpPr>
          <p:nvPr/>
        </p:nvSpPr>
        <p:spPr bwMode="auto">
          <a:xfrm>
            <a:off x="4211638" y="2168525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=</a:t>
            </a:r>
          </a:p>
        </p:txBody>
      </p:sp>
      <p:sp>
        <p:nvSpPr>
          <p:cNvPr id="40005" name="Text Box 69"/>
          <p:cNvSpPr txBox="1">
            <a:spLocks noChangeArrowheads="1"/>
          </p:cNvSpPr>
          <p:nvPr/>
        </p:nvSpPr>
        <p:spPr bwMode="auto">
          <a:xfrm>
            <a:off x="4716463" y="21685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2</a:t>
            </a:r>
          </a:p>
        </p:txBody>
      </p:sp>
      <p:sp>
        <p:nvSpPr>
          <p:cNvPr id="40006" name="Rectangle 70"/>
          <p:cNvSpPr>
            <a:spLocks noChangeArrowheads="1"/>
          </p:cNvSpPr>
          <p:nvPr/>
        </p:nvSpPr>
        <p:spPr bwMode="auto">
          <a:xfrm>
            <a:off x="4140200" y="2162175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0007" name="Text Box 71"/>
          <p:cNvSpPr txBox="1">
            <a:spLocks noChangeArrowheads="1"/>
          </p:cNvSpPr>
          <p:nvPr/>
        </p:nvSpPr>
        <p:spPr bwMode="auto">
          <a:xfrm>
            <a:off x="5580063" y="3213100"/>
            <a:ext cx="587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Rj. </a:t>
            </a:r>
          </a:p>
        </p:txBody>
      </p:sp>
      <p:sp>
        <p:nvSpPr>
          <p:cNvPr id="40008" name="Text Box 72"/>
          <p:cNvSpPr txBox="1">
            <a:spLocks noChangeArrowheads="1"/>
          </p:cNvSpPr>
          <p:nvPr/>
        </p:nvSpPr>
        <p:spPr bwMode="auto">
          <a:xfrm>
            <a:off x="6011863" y="3213100"/>
            <a:ext cx="981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( 2, 4 )</a:t>
            </a:r>
          </a:p>
        </p:txBody>
      </p:sp>
      <p:sp>
        <p:nvSpPr>
          <p:cNvPr id="40009" name="Text Box 73"/>
          <p:cNvSpPr txBox="1">
            <a:spLocks noChangeArrowheads="1"/>
          </p:cNvSpPr>
          <p:nvPr/>
        </p:nvSpPr>
        <p:spPr bwMode="auto">
          <a:xfrm>
            <a:off x="4932363" y="3935413"/>
            <a:ext cx="324008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Pazi da u uređenom paru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solidFill>
                  <a:srgbClr val="FFFF00"/>
                </a:solidFill>
              </a:rPr>
              <a:t>prvo</a:t>
            </a:r>
            <a:r>
              <a:rPr lang="hr-HR" altLang="en-US" sz="2000"/>
              <a:t> napišeš </a:t>
            </a:r>
            <a:r>
              <a:rPr lang="hr-HR" altLang="en-US" sz="2000">
                <a:solidFill>
                  <a:srgbClr val="FFFF00"/>
                </a:solidFill>
              </a:rPr>
              <a:t>x</a:t>
            </a:r>
            <a:r>
              <a:rPr lang="hr-HR" altLang="en-US" sz="2000"/>
              <a:t>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a zatim </a:t>
            </a:r>
            <a:r>
              <a:rPr lang="hr-HR" altLang="en-US" sz="2000">
                <a:solidFill>
                  <a:srgbClr val="FFFF00"/>
                </a:solidFill>
              </a:rPr>
              <a:t>y</a:t>
            </a:r>
            <a:r>
              <a:rPr lang="hr-HR" altLang="en-US" sz="2000"/>
              <a:t>!</a:t>
            </a:r>
          </a:p>
        </p:txBody>
      </p:sp>
      <p:sp>
        <p:nvSpPr>
          <p:cNvPr id="40010" name="Text Box 74"/>
          <p:cNvSpPr txBox="1">
            <a:spLocks noChangeArrowheads="1"/>
          </p:cNvSpPr>
          <p:nvPr/>
        </p:nvSpPr>
        <p:spPr bwMode="auto">
          <a:xfrm>
            <a:off x="4932363" y="5159375"/>
            <a:ext cx="324008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Kako ćemo proveriti je li taj uređeni par rešenje zadanog sistema 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9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0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39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40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1000"/>
                                        <p:tgtEl>
                                          <p:spTgt spid="40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1000"/>
                                        <p:tgtEl>
                                          <p:spTgt spid="40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1000"/>
                                        <p:tgtEl>
                                          <p:spTgt spid="40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1000"/>
                                        <p:tgtEl>
                                          <p:spTgt spid="40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1000"/>
                                        <p:tgtEl>
                                          <p:spTgt spid="40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1000"/>
                                        <p:tgtEl>
                                          <p:spTgt spid="40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1000"/>
                                        <p:tgtEl>
                                          <p:spTgt spid="40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1000"/>
                                        <p:tgtEl>
                                          <p:spTgt spid="40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1000"/>
                                        <p:tgtEl>
                                          <p:spTgt spid="40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99" grpId="0"/>
      <p:bldP spid="39999" grpId="1"/>
      <p:bldP spid="40001" grpId="0"/>
      <p:bldP spid="40002" grpId="0"/>
      <p:bldP spid="40003" grpId="0"/>
      <p:bldP spid="40004" grpId="0"/>
      <p:bldP spid="40005" grpId="0"/>
      <p:bldP spid="40006" grpId="0" animBg="1"/>
      <p:bldP spid="40007" grpId="0"/>
      <p:bldP spid="40008" grpId="0"/>
      <p:bldP spid="40009" grpId="0"/>
      <p:bldP spid="400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Primer 1.</a:t>
            </a:r>
            <a:r>
              <a:rPr lang="hr-HR" altLang="en-US" sz="2000"/>
              <a:t>: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386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Rešimo metodom supstitucije: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a)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+ 2y = 10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3x - y = 2 </a:t>
            </a:r>
          </a:p>
        </p:txBody>
      </p:sp>
      <p:grpSp>
        <p:nvGrpSpPr>
          <p:cNvPr id="13318" name="Group 6"/>
          <p:cNvGrpSpPr>
            <a:grpSpLocks/>
          </p:cNvGrpSpPr>
          <p:nvPr/>
        </p:nvGrpSpPr>
        <p:grpSpPr bwMode="auto">
          <a:xfrm>
            <a:off x="3194050" y="985838"/>
            <a:ext cx="312738" cy="96837"/>
            <a:chOff x="1927" y="648"/>
            <a:chExt cx="242" cy="75"/>
          </a:xfrm>
        </p:grpSpPr>
        <p:sp>
          <p:nvSpPr>
            <p:cNvPr id="13386" name="Line 7"/>
            <p:cNvSpPr>
              <a:spLocks noChangeShapeType="1"/>
            </p:cNvSpPr>
            <p:nvPr/>
          </p:nvSpPr>
          <p:spPr bwMode="auto">
            <a:xfrm>
              <a:off x="1927" y="66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7" name="Line 8"/>
            <p:cNvSpPr>
              <a:spLocks noChangeShapeType="1"/>
            </p:cNvSpPr>
            <p:nvPr/>
          </p:nvSpPr>
          <p:spPr bwMode="auto">
            <a:xfrm>
              <a:off x="1927" y="709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8" name="Line 9"/>
            <p:cNvSpPr>
              <a:spLocks noChangeShapeType="1"/>
            </p:cNvSpPr>
            <p:nvPr/>
          </p:nvSpPr>
          <p:spPr bwMode="auto">
            <a:xfrm rot="2340000">
              <a:off x="2043" y="648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9" name="Line 10"/>
            <p:cNvSpPr>
              <a:spLocks noChangeShapeType="1"/>
            </p:cNvSpPr>
            <p:nvPr/>
          </p:nvSpPr>
          <p:spPr bwMode="auto">
            <a:xfrm rot="19200000" flipV="1">
              <a:off x="2044" y="723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19" name="Text Box 11"/>
          <p:cNvSpPr txBox="1">
            <a:spLocks noChangeArrowheads="1"/>
          </p:cNvSpPr>
          <p:nvPr/>
        </p:nvSpPr>
        <p:spPr bwMode="auto">
          <a:xfrm>
            <a:off x="4235450" y="836613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13320" name="Text Box 12"/>
          <p:cNvSpPr txBox="1">
            <a:spLocks noChangeArrowheads="1"/>
          </p:cNvSpPr>
          <p:nvPr/>
        </p:nvSpPr>
        <p:spPr bwMode="auto">
          <a:xfrm>
            <a:off x="4525963" y="83661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13321" name="Text Box 13"/>
          <p:cNvSpPr txBox="1">
            <a:spLocks noChangeArrowheads="1"/>
          </p:cNvSpPr>
          <p:nvPr/>
        </p:nvSpPr>
        <p:spPr bwMode="auto">
          <a:xfrm>
            <a:off x="4787900" y="836613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10</a:t>
            </a:r>
          </a:p>
        </p:txBody>
      </p:sp>
      <p:sp>
        <p:nvSpPr>
          <p:cNvPr id="13322" name="Text Box 14"/>
          <p:cNvSpPr txBox="1">
            <a:spLocks noChangeArrowheads="1"/>
          </p:cNvSpPr>
          <p:nvPr/>
        </p:nvSpPr>
        <p:spPr bwMode="auto">
          <a:xfrm>
            <a:off x="5141913" y="83661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- 2y</a:t>
            </a:r>
          </a:p>
        </p:txBody>
      </p:sp>
      <p:sp>
        <p:nvSpPr>
          <p:cNvPr id="13323" name="Text Box 15"/>
          <p:cNvSpPr txBox="1">
            <a:spLocks noChangeArrowheads="1"/>
          </p:cNvSpPr>
          <p:nvPr/>
        </p:nvSpPr>
        <p:spPr bwMode="auto">
          <a:xfrm>
            <a:off x="1187450" y="162877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3</a:t>
            </a:r>
          </a:p>
        </p:txBody>
      </p:sp>
      <p:sp>
        <p:nvSpPr>
          <p:cNvPr id="13324" name="Text Box 16"/>
          <p:cNvSpPr txBox="1">
            <a:spLocks noChangeArrowheads="1"/>
          </p:cNvSpPr>
          <p:nvPr/>
        </p:nvSpPr>
        <p:spPr bwMode="auto">
          <a:xfrm>
            <a:off x="1362075" y="1625600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sp>
        <p:nvSpPr>
          <p:cNvPr id="13325" name="Text Box 17"/>
          <p:cNvSpPr txBox="1">
            <a:spLocks noChangeArrowheads="1"/>
          </p:cNvSpPr>
          <p:nvPr/>
        </p:nvSpPr>
        <p:spPr bwMode="auto">
          <a:xfrm>
            <a:off x="1476375" y="1628775"/>
            <a:ext cx="1339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( 10 - 2y 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3326" name="Text Box 18"/>
          <p:cNvSpPr txBox="1">
            <a:spLocks noChangeArrowheads="1"/>
          </p:cNvSpPr>
          <p:nvPr/>
        </p:nvSpPr>
        <p:spPr bwMode="auto">
          <a:xfrm>
            <a:off x="2700338" y="1592263"/>
            <a:ext cx="498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3327" name="Text Box 19"/>
          <p:cNvSpPr txBox="1">
            <a:spLocks noChangeArrowheads="1"/>
          </p:cNvSpPr>
          <p:nvPr/>
        </p:nvSpPr>
        <p:spPr bwMode="auto">
          <a:xfrm>
            <a:off x="3132138" y="15922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3328" name="Arc 20"/>
          <p:cNvSpPr>
            <a:spLocks/>
          </p:cNvSpPr>
          <p:nvPr/>
        </p:nvSpPr>
        <p:spPr bwMode="auto">
          <a:xfrm>
            <a:off x="1403350" y="1989138"/>
            <a:ext cx="504825" cy="71437"/>
          </a:xfrm>
          <a:custGeom>
            <a:avLst/>
            <a:gdLst>
              <a:gd name="T0" fmla="*/ 68975731 w 43188"/>
              <a:gd name="T1" fmla="*/ 14724 h 21600"/>
              <a:gd name="T2" fmla="*/ 0 w 43188"/>
              <a:gd name="T3" fmla="*/ 21120 h 21600"/>
              <a:gd name="T4" fmla="*/ 34484651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Arc 21"/>
          <p:cNvSpPr>
            <a:spLocks/>
          </p:cNvSpPr>
          <p:nvPr/>
        </p:nvSpPr>
        <p:spPr bwMode="auto">
          <a:xfrm>
            <a:off x="1389063" y="2017713"/>
            <a:ext cx="1022350" cy="115887"/>
          </a:xfrm>
          <a:custGeom>
            <a:avLst/>
            <a:gdLst>
              <a:gd name="T0" fmla="*/ 572891747 w 43188"/>
              <a:gd name="T1" fmla="*/ 62863 h 21600"/>
              <a:gd name="T2" fmla="*/ 0 w 43188"/>
              <a:gd name="T3" fmla="*/ 90183 h 21600"/>
              <a:gd name="T4" fmla="*/ 286419538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Text Box 22"/>
          <p:cNvSpPr txBox="1">
            <a:spLocks noChangeArrowheads="1"/>
          </p:cNvSpPr>
          <p:nvPr/>
        </p:nvSpPr>
        <p:spPr bwMode="auto">
          <a:xfrm>
            <a:off x="1258888" y="2205038"/>
            <a:ext cx="495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30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3331" name="Text Box 23"/>
          <p:cNvSpPr txBox="1">
            <a:spLocks noChangeArrowheads="1"/>
          </p:cNvSpPr>
          <p:nvPr/>
        </p:nvSpPr>
        <p:spPr bwMode="auto">
          <a:xfrm>
            <a:off x="1619250" y="22050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- 6y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3332" name="Text Box 24"/>
          <p:cNvSpPr txBox="1">
            <a:spLocks noChangeArrowheads="1"/>
          </p:cNvSpPr>
          <p:nvPr/>
        </p:nvSpPr>
        <p:spPr bwMode="auto">
          <a:xfrm>
            <a:off x="2189163" y="2205038"/>
            <a:ext cx="498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3333" name="Text Box 25"/>
          <p:cNvSpPr txBox="1">
            <a:spLocks noChangeArrowheads="1"/>
          </p:cNvSpPr>
          <p:nvPr/>
        </p:nvSpPr>
        <p:spPr bwMode="auto">
          <a:xfrm>
            <a:off x="2627313" y="2205038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3334" name="Text Box 26"/>
          <p:cNvSpPr txBox="1">
            <a:spLocks noChangeArrowheads="1"/>
          </p:cNvSpPr>
          <p:nvPr/>
        </p:nvSpPr>
        <p:spPr bwMode="auto">
          <a:xfrm>
            <a:off x="3368675" y="159226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3335" name="Text Box 27"/>
          <p:cNvSpPr txBox="1">
            <a:spLocks noChangeArrowheads="1"/>
          </p:cNvSpPr>
          <p:nvPr/>
        </p:nvSpPr>
        <p:spPr bwMode="auto">
          <a:xfrm>
            <a:off x="2916238" y="2205038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3336" name="Line 28"/>
          <p:cNvSpPr>
            <a:spLocks noChangeShapeType="1"/>
          </p:cNvSpPr>
          <p:nvPr/>
        </p:nvSpPr>
        <p:spPr bwMode="auto">
          <a:xfrm>
            <a:off x="1692275" y="2565400"/>
            <a:ext cx="503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7" name="Line 29"/>
          <p:cNvSpPr>
            <a:spLocks noChangeShapeType="1"/>
          </p:cNvSpPr>
          <p:nvPr/>
        </p:nvSpPr>
        <p:spPr bwMode="auto">
          <a:xfrm>
            <a:off x="2268538" y="2565400"/>
            <a:ext cx="358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8" name="Text Box 30"/>
          <p:cNvSpPr txBox="1">
            <a:spLocks noChangeArrowheads="1"/>
          </p:cNvSpPr>
          <p:nvPr/>
        </p:nvSpPr>
        <p:spPr bwMode="auto">
          <a:xfrm>
            <a:off x="1619250" y="26717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- 6y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3339" name="Text Box 31"/>
          <p:cNvSpPr txBox="1">
            <a:spLocks noChangeArrowheads="1"/>
          </p:cNvSpPr>
          <p:nvPr/>
        </p:nvSpPr>
        <p:spPr bwMode="auto">
          <a:xfrm>
            <a:off x="2189163" y="2671763"/>
            <a:ext cx="498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3340" name="Text Box 32"/>
          <p:cNvSpPr txBox="1">
            <a:spLocks noChangeArrowheads="1"/>
          </p:cNvSpPr>
          <p:nvPr/>
        </p:nvSpPr>
        <p:spPr bwMode="auto">
          <a:xfrm>
            <a:off x="2627313" y="26717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3341" name="Text Box 33"/>
          <p:cNvSpPr txBox="1">
            <a:spLocks noChangeArrowheads="1"/>
          </p:cNvSpPr>
          <p:nvPr/>
        </p:nvSpPr>
        <p:spPr bwMode="auto">
          <a:xfrm>
            <a:off x="2916238" y="267176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3342" name="Text Box 34"/>
          <p:cNvSpPr txBox="1">
            <a:spLocks noChangeArrowheads="1"/>
          </p:cNvSpPr>
          <p:nvPr/>
        </p:nvSpPr>
        <p:spPr bwMode="auto">
          <a:xfrm>
            <a:off x="3132138" y="2671763"/>
            <a:ext cx="677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- 30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3343" name="Text Box 35"/>
          <p:cNvSpPr txBox="1">
            <a:spLocks noChangeArrowheads="1"/>
          </p:cNvSpPr>
          <p:nvPr/>
        </p:nvSpPr>
        <p:spPr bwMode="auto">
          <a:xfrm>
            <a:off x="2051050" y="31416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- 7y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3344" name="Text Box 36"/>
          <p:cNvSpPr txBox="1">
            <a:spLocks noChangeArrowheads="1"/>
          </p:cNvSpPr>
          <p:nvPr/>
        </p:nvSpPr>
        <p:spPr bwMode="auto">
          <a:xfrm>
            <a:off x="2706688" y="31416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3345" name="Text Box 37"/>
          <p:cNvSpPr txBox="1">
            <a:spLocks noChangeArrowheads="1"/>
          </p:cNvSpPr>
          <p:nvPr/>
        </p:nvSpPr>
        <p:spPr bwMode="auto">
          <a:xfrm>
            <a:off x="2987675" y="3141663"/>
            <a:ext cx="677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- 28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3346" name="Line 38"/>
          <p:cNvSpPr>
            <a:spLocks noChangeShapeType="1"/>
          </p:cNvSpPr>
          <p:nvPr/>
        </p:nvSpPr>
        <p:spPr bwMode="auto">
          <a:xfrm flipH="1">
            <a:off x="3779838" y="3068638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7" name="Text Box 39"/>
          <p:cNvSpPr txBox="1">
            <a:spLocks noChangeArrowheads="1"/>
          </p:cNvSpPr>
          <p:nvPr/>
        </p:nvSpPr>
        <p:spPr bwMode="auto">
          <a:xfrm>
            <a:off x="3857625" y="3141663"/>
            <a:ext cx="785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: (-7)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3348" name="Text Box 40"/>
          <p:cNvSpPr txBox="1">
            <a:spLocks noChangeArrowheads="1"/>
          </p:cNvSpPr>
          <p:nvPr/>
        </p:nvSpPr>
        <p:spPr bwMode="auto">
          <a:xfrm>
            <a:off x="2460625" y="3681413"/>
            <a:ext cx="59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y  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3349" name="Text Box 41"/>
          <p:cNvSpPr txBox="1">
            <a:spLocks noChangeArrowheads="1"/>
          </p:cNvSpPr>
          <p:nvPr/>
        </p:nvSpPr>
        <p:spPr bwMode="auto">
          <a:xfrm>
            <a:off x="3041650" y="368141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4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3350" name="Rectangle 42"/>
          <p:cNvSpPr>
            <a:spLocks noChangeArrowheads="1"/>
          </p:cNvSpPr>
          <p:nvPr/>
        </p:nvSpPr>
        <p:spPr bwMode="auto">
          <a:xfrm>
            <a:off x="2382838" y="3675063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3351" name="Text Box 43"/>
          <p:cNvSpPr txBox="1">
            <a:spLocks noChangeArrowheads="1"/>
          </p:cNvSpPr>
          <p:nvPr/>
        </p:nvSpPr>
        <p:spPr bwMode="auto">
          <a:xfrm>
            <a:off x="4211638" y="1304925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13352" name="Text Box 44"/>
          <p:cNvSpPr txBox="1">
            <a:spLocks noChangeArrowheads="1"/>
          </p:cNvSpPr>
          <p:nvPr/>
        </p:nvSpPr>
        <p:spPr bwMode="auto">
          <a:xfrm>
            <a:off x="4502150" y="130492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13353" name="Text Box 45"/>
          <p:cNvSpPr txBox="1">
            <a:spLocks noChangeArrowheads="1"/>
          </p:cNvSpPr>
          <p:nvPr/>
        </p:nvSpPr>
        <p:spPr bwMode="auto">
          <a:xfrm>
            <a:off x="4787900" y="1304925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10</a:t>
            </a:r>
          </a:p>
        </p:txBody>
      </p:sp>
      <p:sp>
        <p:nvSpPr>
          <p:cNvPr id="13354" name="Text Box 46"/>
          <p:cNvSpPr txBox="1">
            <a:spLocks noChangeArrowheads="1"/>
          </p:cNvSpPr>
          <p:nvPr/>
        </p:nvSpPr>
        <p:spPr bwMode="auto">
          <a:xfrm>
            <a:off x="5148263" y="1304925"/>
            <a:ext cx="522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- 2</a:t>
            </a:r>
          </a:p>
        </p:txBody>
      </p:sp>
      <p:sp>
        <p:nvSpPr>
          <p:cNvPr id="13355" name="Text Box 47"/>
          <p:cNvSpPr txBox="1">
            <a:spLocks noChangeArrowheads="1"/>
          </p:cNvSpPr>
          <p:nvPr/>
        </p:nvSpPr>
        <p:spPr bwMode="auto">
          <a:xfrm>
            <a:off x="5580063" y="1301750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sp>
        <p:nvSpPr>
          <p:cNvPr id="13356" name="Text Box 48"/>
          <p:cNvSpPr txBox="1">
            <a:spLocks noChangeArrowheads="1"/>
          </p:cNvSpPr>
          <p:nvPr/>
        </p:nvSpPr>
        <p:spPr bwMode="auto">
          <a:xfrm>
            <a:off x="5724525" y="13049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4</a:t>
            </a:r>
          </a:p>
        </p:txBody>
      </p:sp>
      <p:sp>
        <p:nvSpPr>
          <p:cNvPr id="13357" name="Line 49"/>
          <p:cNvSpPr>
            <a:spLocks noChangeShapeType="1"/>
          </p:cNvSpPr>
          <p:nvPr/>
        </p:nvSpPr>
        <p:spPr bwMode="auto">
          <a:xfrm>
            <a:off x="5200650" y="1701800"/>
            <a:ext cx="7921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8" name="Text Box 50"/>
          <p:cNvSpPr txBox="1">
            <a:spLocks noChangeArrowheads="1"/>
          </p:cNvSpPr>
          <p:nvPr/>
        </p:nvSpPr>
        <p:spPr bwMode="auto">
          <a:xfrm>
            <a:off x="4211638" y="1736725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=</a:t>
            </a:r>
          </a:p>
        </p:txBody>
      </p:sp>
      <p:sp>
        <p:nvSpPr>
          <p:cNvPr id="13359" name="Text Box 51"/>
          <p:cNvSpPr txBox="1">
            <a:spLocks noChangeArrowheads="1"/>
          </p:cNvSpPr>
          <p:nvPr/>
        </p:nvSpPr>
        <p:spPr bwMode="auto">
          <a:xfrm>
            <a:off x="4716463" y="1736725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10</a:t>
            </a:r>
          </a:p>
        </p:txBody>
      </p:sp>
      <p:sp>
        <p:nvSpPr>
          <p:cNvPr id="13360" name="Text Box 52"/>
          <p:cNvSpPr txBox="1">
            <a:spLocks noChangeArrowheads="1"/>
          </p:cNvSpPr>
          <p:nvPr/>
        </p:nvSpPr>
        <p:spPr bwMode="auto">
          <a:xfrm>
            <a:off x="5076825" y="1736725"/>
            <a:ext cx="522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- 8</a:t>
            </a:r>
          </a:p>
        </p:txBody>
      </p:sp>
      <p:sp>
        <p:nvSpPr>
          <p:cNvPr id="13361" name="Text Box 53"/>
          <p:cNvSpPr txBox="1">
            <a:spLocks noChangeArrowheads="1"/>
          </p:cNvSpPr>
          <p:nvPr/>
        </p:nvSpPr>
        <p:spPr bwMode="auto">
          <a:xfrm>
            <a:off x="4211638" y="2168525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=</a:t>
            </a:r>
          </a:p>
        </p:txBody>
      </p:sp>
      <p:sp>
        <p:nvSpPr>
          <p:cNvPr id="13362" name="Text Box 54"/>
          <p:cNvSpPr txBox="1">
            <a:spLocks noChangeArrowheads="1"/>
          </p:cNvSpPr>
          <p:nvPr/>
        </p:nvSpPr>
        <p:spPr bwMode="auto">
          <a:xfrm>
            <a:off x="4716463" y="21685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2</a:t>
            </a:r>
          </a:p>
        </p:txBody>
      </p:sp>
      <p:sp>
        <p:nvSpPr>
          <p:cNvPr id="13363" name="Rectangle 55"/>
          <p:cNvSpPr>
            <a:spLocks noChangeArrowheads="1"/>
          </p:cNvSpPr>
          <p:nvPr/>
        </p:nvSpPr>
        <p:spPr bwMode="auto">
          <a:xfrm>
            <a:off x="4140200" y="2162175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3364" name="Text Box 56"/>
          <p:cNvSpPr txBox="1">
            <a:spLocks noChangeArrowheads="1"/>
          </p:cNvSpPr>
          <p:nvPr/>
        </p:nvSpPr>
        <p:spPr bwMode="auto">
          <a:xfrm>
            <a:off x="5580063" y="3213100"/>
            <a:ext cx="587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Rj. </a:t>
            </a:r>
          </a:p>
        </p:txBody>
      </p:sp>
      <p:sp>
        <p:nvSpPr>
          <p:cNvPr id="13365" name="Text Box 57"/>
          <p:cNvSpPr txBox="1">
            <a:spLocks noChangeArrowheads="1"/>
          </p:cNvSpPr>
          <p:nvPr/>
        </p:nvSpPr>
        <p:spPr bwMode="auto">
          <a:xfrm>
            <a:off x="6011863" y="3213100"/>
            <a:ext cx="981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( 2, 4 )</a:t>
            </a:r>
          </a:p>
        </p:txBody>
      </p:sp>
      <p:sp>
        <p:nvSpPr>
          <p:cNvPr id="29754" name="Text Box 58"/>
          <p:cNvSpPr txBox="1">
            <a:spLocks noChangeArrowheads="1"/>
          </p:cNvSpPr>
          <p:nvPr/>
        </p:nvSpPr>
        <p:spPr bwMode="auto">
          <a:xfrm>
            <a:off x="3132138" y="4292600"/>
            <a:ext cx="117371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Provera:</a:t>
            </a:r>
            <a:endParaRPr lang="en-US" altLang="en-US" sz="2000" dirty="0">
              <a:cs typeface="Times New Roman" panose="02020603050405020304" pitchFamily="18" charset="0"/>
            </a:endParaRPr>
          </a:p>
        </p:txBody>
      </p:sp>
      <p:sp>
        <p:nvSpPr>
          <p:cNvPr id="29755" name="Oval 59"/>
          <p:cNvSpPr>
            <a:spLocks noChangeArrowheads="1"/>
          </p:cNvSpPr>
          <p:nvPr/>
        </p:nvSpPr>
        <p:spPr bwMode="auto">
          <a:xfrm>
            <a:off x="1144588" y="879475"/>
            <a:ext cx="28733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9756" name="Oval 60"/>
          <p:cNvSpPr>
            <a:spLocks noChangeArrowheads="1"/>
          </p:cNvSpPr>
          <p:nvPr/>
        </p:nvSpPr>
        <p:spPr bwMode="auto">
          <a:xfrm>
            <a:off x="4140200" y="2205038"/>
            <a:ext cx="1008063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9757" name="Text Box 61"/>
          <p:cNvSpPr txBox="1">
            <a:spLocks noChangeArrowheads="1"/>
          </p:cNvSpPr>
          <p:nvPr/>
        </p:nvSpPr>
        <p:spPr bwMode="auto">
          <a:xfrm>
            <a:off x="3205163" y="47974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9758" name="Oval 62"/>
          <p:cNvSpPr>
            <a:spLocks noChangeArrowheads="1"/>
          </p:cNvSpPr>
          <p:nvPr/>
        </p:nvSpPr>
        <p:spPr bwMode="auto">
          <a:xfrm>
            <a:off x="1376363" y="879475"/>
            <a:ext cx="28733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9759" name="Text Box 63"/>
          <p:cNvSpPr txBox="1">
            <a:spLocks noChangeArrowheads="1"/>
          </p:cNvSpPr>
          <p:nvPr/>
        </p:nvSpPr>
        <p:spPr bwMode="auto">
          <a:xfrm>
            <a:off x="3473450" y="4797425"/>
            <a:ext cx="3063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+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9760" name="Oval 64"/>
          <p:cNvSpPr>
            <a:spLocks noChangeArrowheads="1"/>
          </p:cNvSpPr>
          <p:nvPr/>
        </p:nvSpPr>
        <p:spPr bwMode="auto">
          <a:xfrm>
            <a:off x="1592263" y="879475"/>
            <a:ext cx="45878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9761" name="Text Box 65"/>
          <p:cNvSpPr txBox="1">
            <a:spLocks noChangeArrowheads="1"/>
          </p:cNvSpPr>
          <p:nvPr/>
        </p:nvSpPr>
        <p:spPr bwMode="auto">
          <a:xfrm>
            <a:off x="3729038" y="4797425"/>
            <a:ext cx="698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2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hr-HR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2000">
                <a:cs typeface="Times New Roman" panose="02020603050405020304" pitchFamily="18" charset="0"/>
              </a:rPr>
              <a:t>4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9762" name="Oval 66"/>
          <p:cNvSpPr>
            <a:spLocks noChangeArrowheads="1"/>
          </p:cNvSpPr>
          <p:nvPr/>
        </p:nvSpPr>
        <p:spPr bwMode="auto">
          <a:xfrm>
            <a:off x="2411413" y="3716338"/>
            <a:ext cx="1008062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9763" name="Oval 67"/>
          <p:cNvSpPr>
            <a:spLocks noChangeArrowheads="1"/>
          </p:cNvSpPr>
          <p:nvPr/>
        </p:nvSpPr>
        <p:spPr bwMode="auto">
          <a:xfrm>
            <a:off x="1922463" y="893763"/>
            <a:ext cx="287337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9764" name="Text Box 68"/>
          <p:cNvSpPr txBox="1">
            <a:spLocks noChangeArrowheads="1"/>
          </p:cNvSpPr>
          <p:nvPr/>
        </p:nvSpPr>
        <p:spPr bwMode="auto">
          <a:xfrm>
            <a:off x="4330700" y="479742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9765" name="Line 69"/>
          <p:cNvSpPr>
            <a:spLocks noChangeShapeType="1"/>
          </p:cNvSpPr>
          <p:nvPr/>
        </p:nvSpPr>
        <p:spPr bwMode="auto">
          <a:xfrm>
            <a:off x="3563938" y="5156200"/>
            <a:ext cx="7207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66" name="Text Box 70"/>
          <p:cNvSpPr txBox="1">
            <a:spLocks noChangeArrowheads="1"/>
          </p:cNvSpPr>
          <p:nvPr/>
        </p:nvSpPr>
        <p:spPr bwMode="auto">
          <a:xfrm>
            <a:off x="4573588" y="47974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9767" name="Text Box 71"/>
          <p:cNvSpPr txBox="1">
            <a:spLocks noChangeArrowheads="1"/>
          </p:cNvSpPr>
          <p:nvPr/>
        </p:nvSpPr>
        <p:spPr bwMode="auto">
          <a:xfrm>
            <a:off x="4841875" y="4797425"/>
            <a:ext cx="538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+ 8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9768" name="Text Box 72"/>
          <p:cNvSpPr txBox="1">
            <a:spLocks noChangeArrowheads="1"/>
          </p:cNvSpPr>
          <p:nvPr/>
        </p:nvSpPr>
        <p:spPr bwMode="auto">
          <a:xfrm>
            <a:off x="5292725" y="479742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9769" name="Text Box 73"/>
          <p:cNvSpPr txBox="1">
            <a:spLocks noChangeArrowheads="1"/>
          </p:cNvSpPr>
          <p:nvPr/>
        </p:nvSpPr>
        <p:spPr bwMode="auto">
          <a:xfrm>
            <a:off x="5580063" y="4797425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10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9770" name="Oval 74"/>
          <p:cNvSpPr>
            <a:spLocks noChangeArrowheads="1"/>
          </p:cNvSpPr>
          <p:nvPr/>
        </p:nvSpPr>
        <p:spPr bwMode="auto">
          <a:xfrm>
            <a:off x="2124075" y="865188"/>
            <a:ext cx="458788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9771" name="Oval 75"/>
          <p:cNvSpPr>
            <a:spLocks noChangeArrowheads="1"/>
          </p:cNvSpPr>
          <p:nvPr/>
        </p:nvSpPr>
        <p:spPr bwMode="auto">
          <a:xfrm>
            <a:off x="5580063" y="4797425"/>
            <a:ext cx="45878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9772" name="Text Box 76"/>
          <p:cNvSpPr txBox="1">
            <a:spLocks noChangeArrowheads="1"/>
          </p:cNvSpPr>
          <p:nvPr/>
        </p:nvSpPr>
        <p:spPr bwMode="auto">
          <a:xfrm>
            <a:off x="4932363" y="5445125"/>
            <a:ext cx="4065587" cy="115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>
                <a:cs typeface="Times New Roman" panose="02020603050405020304" pitchFamily="18" charset="0"/>
              </a:rPr>
              <a:t>Dobili smo predviđeni rezultat.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>
                <a:cs typeface="Times New Roman" panose="02020603050405020304" pitchFamily="18" charset="0"/>
              </a:rPr>
              <a:t>Otuda zaključujemo da uređeni par (2,4)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>
                <a:cs typeface="Times New Roman" panose="02020603050405020304" pitchFamily="18" charset="0"/>
              </a:rPr>
              <a:t>zadovoljava prvu jednačinu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50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>
                <a:cs typeface="Times New Roman" panose="02020603050405020304" pitchFamily="18" charset="0"/>
              </a:rPr>
              <a:t>A drugu? ...</a:t>
            </a:r>
            <a:endParaRPr lang="en-US" altLang="en-US" sz="1600">
              <a:cs typeface="Times New Roman" panose="02020603050405020304" pitchFamily="18" charset="0"/>
            </a:endParaRPr>
          </a:p>
        </p:txBody>
      </p:sp>
      <p:sp>
        <p:nvSpPr>
          <p:cNvPr id="29774" name="Text Box 78"/>
          <p:cNvSpPr txBox="1">
            <a:spLocks noChangeArrowheads="1"/>
          </p:cNvSpPr>
          <p:nvPr/>
        </p:nvSpPr>
        <p:spPr bwMode="auto">
          <a:xfrm>
            <a:off x="5000625" y="5143500"/>
            <a:ext cx="1885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>
                <a:cs typeface="Times New Roman" panose="02020603050405020304" pitchFamily="18" charset="0"/>
              </a:rPr>
              <a:t>Izračunajmo ovo...</a:t>
            </a:r>
            <a:endParaRPr lang="en-US" altLang="en-US" sz="160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9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9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9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1000"/>
                                        <p:tgtEl>
                                          <p:spTgt spid="29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297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9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9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9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9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1000"/>
                                        <p:tgtEl>
                                          <p:spTgt spid="29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297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9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9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9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9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9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9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9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9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1000"/>
                                        <p:tgtEl>
                                          <p:spTgt spid="29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297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9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9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9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9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8" dur="1000"/>
                                        <p:tgtEl>
                                          <p:spTgt spid="29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297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6" dur="1000"/>
                                        <p:tgtEl>
                                          <p:spTgt spid="297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29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6" dur="1000"/>
                                        <p:tgtEl>
                                          <p:spTgt spid="29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1" dur="1000"/>
                                        <p:tgtEl>
                                          <p:spTgt spid="29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6" dur="1000"/>
                                        <p:tgtEl>
                                          <p:spTgt spid="29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1" dur="1000"/>
                                        <p:tgtEl>
                                          <p:spTgt spid="29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9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9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9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9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9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9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9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9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0" dur="1000"/>
                                        <p:tgtEl>
                                          <p:spTgt spid="29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4" dur="500"/>
                                        <p:tgtEl>
                                          <p:spTgt spid="297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7" dur="500"/>
                                        <p:tgtEl>
                                          <p:spTgt spid="297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0" dur="500"/>
                                        <p:tgtEl>
                                          <p:spTgt spid="297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54" grpId="0"/>
      <p:bldP spid="29755" grpId="0" animBg="1"/>
      <p:bldP spid="29755" grpId="1" animBg="1"/>
      <p:bldP spid="29756" grpId="0" animBg="1"/>
      <p:bldP spid="29756" grpId="1" animBg="1"/>
      <p:bldP spid="29757" grpId="0"/>
      <p:bldP spid="29758" grpId="0" animBg="1"/>
      <p:bldP spid="29758" grpId="1" animBg="1"/>
      <p:bldP spid="29759" grpId="0"/>
      <p:bldP spid="29760" grpId="0" animBg="1"/>
      <p:bldP spid="29760" grpId="1" animBg="1"/>
      <p:bldP spid="29761" grpId="0"/>
      <p:bldP spid="29762" grpId="0" animBg="1"/>
      <p:bldP spid="29762" grpId="1" animBg="1"/>
      <p:bldP spid="29763" grpId="0" animBg="1"/>
      <p:bldP spid="29763" grpId="1" animBg="1"/>
      <p:bldP spid="29764" grpId="0"/>
      <p:bldP spid="29766" grpId="0"/>
      <p:bldP spid="29767" grpId="0"/>
      <p:bldP spid="29768" grpId="0"/>
      <p:bldP spid="29769" grpId="0"/>
      <p:bldP spid="29770" grpId="0" animBg="1"/>
      <p:bldP spid="29770" grpId="1" animBg="1"/>
      <p:bldP spid="29771" grpId="0" animBg="1"/>
      <p:bldP spid="29771" grpId="1" animBg="1"/>
      <p:bldP spid="29772" grpId="0"/>
      <p:bldP spid="29772" grpId="1"/>
      <p:bldP spid="2977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Primer 1.</a:t>
            </a:r>
            <a:r>
              <a:rPr lang="hr-HR" altLang="en-US" sz="2000"/>
              <a:t>: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386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Rešimo metodom supstitucije: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a)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+ 2y = 10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3x - y = 2 </a:t>
            </a:r>
          </a:p>
        </p:txBody>
      </p:sp>
      <p:sp>
        <p:nvSpPr>
          <p:cNvPr id="14342" name="Text Box 11"/>
          <p:cNvSpPr txBox="1">
            <a:spLocks noChangeArrowheads="1"/>
          </p:cNvSpPr>
          <p:nvPr/>
        </p:nvSpPr>
        <p:spPr bwMode="auto">
          <a:xfrm>
            <a:off x="4235450" y="836613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14343" name="Text Box 12"/>
          <p:cNvSpPr txBox="1">
            <a:spLocks noChangeArrowheads="1"/>
          </p:cNvSpPr>
          <p:nvPr/>
        </p:nvSpPr>
        <p:spPr bwMode="auto">
          <a:xfrm>
            <a:off x="4525963" y="83661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14344" name="Text Box 13"/>
          <p:cNvSpPr txBox="1">
            <a:spLocks noChangeArrowheads="1"/>
          </p:cNvSpPr>
          <p:nvPr/>
        </p:nvSpPr>
        <p:spPr bwMode="auto">
          <a:xfrm>
            <a:off x="4787900" y="836613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10</a:t>
            </a:r>
          </a:p>
        </p:txBody>
      </p:sp>
      <p:sp>
        <p:nvSpPr>
          <p:cNvPr id="14345" name="Text Box 14"/>
          <p:cNvSpPr txBox="1">
            <a:spLocks noChangeArrowheads="1"/>
          </p:cNvSpPr>
          <p:nvPr/>
        </p:nvSpPr>
        <p:spPr bwMode="auto">
          <a:xfrm>
            <a:off x="5141913" y="83661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- 2y</a:t>
            </a:r>
          </a:p>
        </p:txBody>
      </p:sp>
      <p:sp>
        <p:nvSpPr>
          <p:cNvPr id="14346" name="Text Box 15"/>
          <p:cNvSpPr txBox="1">
            <a:spLocks noChangeArrowheads="1"/>
          </p:cNvSpPr>
          <p:nvPr/>
        </p:nvSpPr>
        <p:spPr bwMode="auto">
          <a:xfrm>
            <a:off x="1187450" y="162877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3</a:t>
            </a:r>
          </a:p>
        </p:txBody>
      </p:sp>
      <p:sp>
        <p:nvSpPr>
          <p:cNvPr id="14347" name="Text Box 16"/>
          <p:cNvSpPr txBox="1">
            <a:spLocks noChangeArrowheads="1"/>
          </p:cNvSpPr>
          <p:nvPr/>
        </p:nvSpPr>
        <p:spPr bwMode="auto">
          <a:xfrm>
            <a:off x="1362075" y="1625600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sp>
        <p:nvSpPr>
          <p:cNvPr id="14348" name="Text Box 17"/>
          <p:cNvSpPr txBox="1">
            <a:spLocks noChangeArrowheads="1"/>
          </p:cNvSpPr>
          <p:nvPr/>
        </p:nvSpPr>
        <p:spPr bwMode="auto">
          <a:xfrm>
            <a:off x="1476375" y="1628775"/>
            <a:ext cx="1339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( 10 - 2y 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349" name="Text Box 18"/>
          <p:cNvSpPr txBox="1">
            <a:spLocks noChangeArrowheads="1"/>
          </p:cNvSpPr>
          <p:nvPr/>
        </p:nvSpPr>
        <p:spPr bwMode="auto">
          <a:xfrm>
            <a:off x="2700338" y="1592263"/>
            <a:ext cx="498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350" name="Text Box 19"/>
          <p:cNvSpPr txBox="1">
            <a:spLocks noChangeArrowheads="1"/>
          </p:cNvSpPr>
          <p:nvPr/>
        </p:nvSpPr>
        <p:spPr bwMode="auto">
          <a:xfrm>
            <a:off x="3132138" y="15922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351" name="Arc 20"/>
          <p:cNvSpPr>
            <a:spLocks/>
          </p:cNvSpPr>
          <p:nvPr/>
        </p:nvSpPr>
        <p:spPr bwMode="auto">
          <a:xfrm>
            <a:off x="1403350" y="1989138"/>
            <a:ext cx="504825" cy="71437"/>
          </a:xfrm>
          <a:custGeom>
            <a:avLst/>
            <a:gdLst>
              <a:gd name="T0" fmla="*/ 68975731 w 43188"/>
              <a:gd name="T1" fmla="*/ 14724 h 21600"/>
              <a:gd name="T2" fmla="*/ 0 w 43188"/>
              <a:gd name="T3" fmla="*/ 21120 h 21600"/>
              <a:gd name="T4" fmla="*/ 34484651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2" name="Arc 21"/>
          <p:cNvSpPr>
            <a:spLocks/>
          </p:cNvSpPr>
          <p:nvPr/>
        </p:nvSpPr>
        <p:spPr bwMode="auto">
          <a:xfrm>
            <a:off x="1389063" y="2017713"/>
            <a:ext cx="1022350" cy="115887"/>
          </a:xfrm>
          <a:custGeom>
            <a:avLst/>
            <a:gdLst>
              <a:gd name="T0" fmla="*/ 572891747 w 43188"/>
              <a:gd name="T1" fmla="*/ 62863 h 21600"/>
              <a:gd name="T2" fmla="*/ 0 w 43188"/>
              <a:gd name="T3" fmla="*/ 90183 h 21600"/>
              <a:gd name="T4" fmla="*/ 286419538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3" name="Text Box 22"/>
          <p:cNvSpPr txBox="1">
            <a:spLocks noChangeArrowheads="1"/>
          </p:cNvSpPr>
          <p:nvPr/>
        </p:nvSpPr>
        <p:spPr bwMode="auto">
          <a:xfrm>
            <a:off x="1258888" y="2205038"/>
            <a:ext cx="495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30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354" name="Text Box 23"/>
          <p:cNvSpPr txBox="1">
            <a:spLocks noChangeArrowheads="1"/>
          </p:cNvSpPr>
          <p:nvPr/>
        </p:nvSpPr>
        <p:spPr bwMode="auto">
          <a:xfrm>
            <a:off x="1619250" y="22050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- 6y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355" name="Text Box 24"/>
          <p:cNvSpPr txBox="1">
            <a:spLocks noChangeArrowheads="1"/>
          </p:cNvSpPr>
          <p:nvPr/>
        </p:nvSpPr>
        <p:spPr bwMode="auto">
          <a:xfrm>
            <a:off x="2189163" y="2205038"/>
            <a:ext cx="498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356" name="Text Box 25"/>
          <p:cNvSpPr txBox="1">
            <a:spLocks noChangeArrowheads="1"/>
          </p:cNvSpPr>
          <p:nvPr/>
        </p:nvSpPr>
        <p:spPr bwMode="auto">
          <a:xfrm>
            <a:off x="2627313" y="2205038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357" name="Text Box 26"/>
          <p:cNvSpPr txBox="1">
            <a:spLocks noChangeArrowheads="1"/>
          </p:cNvSpPr>
          <p:nvPr/>
        </p:nvSpPr>
        <p:spPr bwMode="auto">
          <a:xfrm>
            <a:off x="3368675" y="159226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358" name="Text Box 27"/>
          <p:cNvSpPr txBox="1">
            <a:spLocks noChangeArrowheads="1"/>
          </p:cNvSpPr>
          <p:nvPr/>
        </p:nvSpPr>
        <p:spPr bwMode="auto">
          <a:xfrm>
            <a:off x="2916238" y="2205038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359" name="Line 28"/>
          <p:cNvSpPr>
            <a:spLocks noChangeShapeType="1"/>
          </p:cNvSpPr>
          <p:nvPr/>
        </p:nvSpPr>
        <p:spPr bwMode="auto">
          <a:xfrm>
            <a:off x="1692275" y="2565400"/>
            <a:ext cx="503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0" name="Line 29"/>
          <p:cNvSpPr>
            <a:spLocks noChangeShapeType="1"/>
          </p:cNvSpPr>
          <p:nvPr/>
        </p:nvSpPr>
        <p:spPr bwMode="auto">
          <a:xfrm>
            <a:off x="2268538" y="2565400"/>
            <a:ext cx="358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1" name="Text Box 30"/>
          <p:cNvSpPr txBox="1">
            <a:spLocks noChangeArrowheads="1"/>
          </p:cNvSpPr>
          <p:nvPr/>
        </p:nvSpPr>
        <p:spPr bwMode="auto">
          <a:xfrm>
            <a:off x="1619250" y="26717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- 6y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362" name="Text Box 31"/>
          <p:cNvSpPr txBox="1">
            <a:spLocks noChangeArrowheads="1"/>
          </p:cNvSpPr>
          <p:nvPr/>
        </p:nvSpPr>
        <p:spPr bwMode="auto">
          <a:xfrm>
            <a:off x="2189163" y="2671763"/>
            <a:ext cx="498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363" name="Text Box 32"/>
          <p:cNvSpPr txBox="1">
            <a:spLocks noChangeArrowheads="1"/>
          </p:cNvSpPr>
          <p:nvPr/>
        </p:nvSpPr>
        <p:spPr bwMode="auto">
          <a:xfrm>
            <a:off x="2627313" y="26717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364" name="Text Box 33"/>
          <p:cNvSpPr txBox="1">
            <a:spLocks noChangeArrowheads="1"/>
          </p:cNvSpPr>
          <p:nvPr/>
        </p:nvSpPr>
        <p:spPr bwMode="auto">
          <a:xfrm>
            <a:off x="2916238" y="267176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365" name="Text Box 34"/>
          <p:cNvSpPr txBox="1">
            <a:spLocks noChangeArrowheads="1"/>
          </p:cNvSpPr>
          <p:nvPr/>
        </p:nvSpPr>
        <p:spPr bwMode="auto">
          <a:xfrm>
            <a:off x="3132138" y="2671763"/>
            <a:ext cx="677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- 30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366" name="Text Box 35"/>
          <p:cNvSpPr txBox="1">
            <a:spLocks noChangeArrowheads="1"/>
          </p:cNvSpPr>
          <p:nvPr/>
        </p:nvSpPr>
        <p:spPr bwMode="auto">
          <a:xfrm>
            <a:off x="2051050" y="31416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- 7y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367" name="Text Box 36"/>
          <p:cNvSpPr txBox="1">
            <a:spLocks noChangeArrowheads="1"/>
          </p:cNvSpPr>
          <p:nvPr/>
        </p:nvSpPr>
        <p:spPr bwMode="auto">
          <a:xfrm>
            <a:off x="2706688" y="31416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368" name="Text Box 37"/>
          <p:cNvSpPr txBox="1">
            <a:spLocks noChangeArrowheads="1"/>
          </p:cNvSpPr>
          <p:nvPr/>
        </p:nvSpPr>
        <p:spPr bwMode="auto">
          <a:xfrm>
            <a:off x="2987675" y="3141663"/>
            <a:ext cx="677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- 28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369" name="Line 38"/>
          <p:cNvSpPr>
            <a:spLocks noChangeShapeType="1"/>
          </p:cNvSpPr>
          <p:nvPr/>
        </p:nvSpPr>
        <p:spPr bwMode="auto">
          <a:xfrm flipH="1">
            <a:off x="3779838" y="3068638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0" name="Text Box 39"/>
          <p:cNvSpPr txBox="1">
            <a:spLocks noChangeArrowheads="1"/>
          </p:cNvSpPr>
          <p:nvPr/>
        </p:nvSpPr>
        <p:spPr bwMode="auto">
          <a:xfrm>
            <a:off x="3857625" y="3141663"/>
            <a:ext cx="785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: (-7)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371" name="Text Box 40"/>
          <p:cNvSpPr txBox="1">
            <a:spLocks noChangeArrowheads="1"/>
          </p:cNvSpPr>
          <p:nvPr/>
        </p:nvSpPr>
        <p:spPr bwMode="auto">
          <a:xfrm>
            <a:off x="2460625" y="3681413"/>
            <a:ext cx="59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y  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372" name="Text Box 41"/>
          <p:cNvSpPr txBox="1">
            <a:spLocks noChangeArrowheads="1"/>
          </p:cNvSpPr>
          <p:nvPr/>
        </p:nvSpPr>
        <p:spPr bwMode="auto">
          <a:xfrm>
            <a:off x="3041650" y="368141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4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373" name="Rectangle 42"/>
          <p:cNvSpPr>
            <a:spLocks noChangeArrowheads="1"/>
          </p:cNvSpPr>
          <p:nvPr/>
        </p:nvSpPr>
        <p:spPr bwMode="auto">
          <a:xfrm>
            <a:off x="2382838" y="3675063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4374" name="Text Box 43"/>
          <p:cNvSpPr txBox="1">
            <a:spLocks noChangeArrowheads="1"/>
          </p:cNvSpPr>
          <p:nvPr/>
        </p:nvSpPr>
        <p:spPr bwMode="auto">
          <a:xfrm>
            <a:off x="4211638" y="1304925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14375" name="Text Box 44"/>
          <p:cNvSpPr txBox="1">
            <a:spLocks noChangeArrowheads="1"/>
          </p:cNvSpPr>
          <p:nvPr/>
        </p:nvSpPr>
        <p:spPr bwMode="auto">
          <a:xfrm>
            <a:off x="4502150" y="130492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14376" name="Text Box 45"/>
          <p:cNvSpPr txBox="1">
            <a:spLocks noChangeArrowheads="1"/>
          </p:cNvSpPr>
          <p:nvPr/>
        </p:nvSpPr>
        <p:spPr bwMode="auto">
          <a:xfrm>
            <a:off x="4787900" y="1304925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10</a:t>
            </a:r>
          </a:p>
        </p:txBody>
      </p:sp>
      <p:sp>
        <p:nvSpPr>
          <p:cNvPr id="14377" name="Text Box 46"/>
          <p:cNvSpPr txBox="1">
            <a:spLocks noChangeArrowheads="1"/>
          </p:cNvSpPr>
          <p:nvPr/>
        </p:nvSpPr>
        <p:spPr bwMode="auto">
          <a:xfrm>
            <a:off x="5148263" y="1304925"/>
            <a:ext cx="522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- 2</a:t>
            </a:r>
          </a:p>
        </p:txBody>
      </p:sp>
      <p:sp>
        <p:nvSpPr>
          <p:cNvPr id="14378" name="Text Box 47"/>
          <p:cNvSpPr txBox="1">
            <a:spLocks noChangeArrowheads="1"/>
          </p:cNvSpPr>
          <p:nvPr/>
        </p:nvSpPr>
        <p:spPr bwMode="auto">
          <a:xfrm>
            <a:off x="5580063" y="1301750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sp>
        <p:nvSpPr>
          <p:cNvPr id="14379" name="Text Box 48"/>
          <p:cNvSpPr txBox="1">
            <a:spLocks noChangeArrowheads="1"/>
          </p:cNvSpPr>
          <p:nvPr/>
        </p:nvSpPr>
        <p:spPr bwMode="auto">
          <a:xfrm>
            <a:off x="5724525" y="13049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4</a:t>
            </a:r>
          </a:p>
        </p:txBody>
      </p:sp>
      <p:sp>
        <p:nvSpPr>
          <p:cNvPr id="14380" name="Line 49"/>
          <p:cNvSpPr>
            <a:spLocks noChangeShapeType="1"/>
          </p:cNvSpPr>
          <p:nvPr/>
        </p:nvSpPr>
        <p:spPr bwMode="auto">
          <a:xfrm>
            <a:off x="5200650" y="1701800"/>
            <a:ext cx="7921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81" name="Text Box 50"/>
          <p:cNvSpPr txBox="1">
            <a:spLocks noChangeArrowheads="1"/>
          </p:cNvSpPr>
          <p:nvPr/>
        </p:nvSpPr>
        <p:spPr bwMode="auto">
          <a:xfrm>
            <a:off x="4211638" y="1736725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=</a:t>
            </a:r>
          </a:p>
        </p:txBody>
      </p:sp>
      <p:sp>
        <p:nvSpPr>
          <p:cNvPr id="14382" name="Text Box 51"/>
          <p:cNvSpPr txBox="1">
            <a:spLocks noChangeArrowheads="1"/>
          </p:cNvSpPr>
          <p:nvPr/>
        </p:nvSpPr>
        <p:spPr bwMode="auto">
          <a:xfrm>
            <a:off x="4716463" y="1736725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10</a:t>
            </a:r>
          </a:p>
        </p:txBody>
      </p:sp>
      <p:sp>
        <p:nvSpPr>
          <p:cNvPr id="14383" name="Text Box 52"/>
          <p:cNvSpPr txBox="1">
            <a:spLocks noChangeArrowheads="1"/>
          </p:cNvSpPr>
          <p:nvPr/>
        </p:nvSpPr>
        <p:spPr bwMode="auto">
          <a:xfrm>
            <a:off x="5076825" y="1736725"/>
            <a:ext cx="522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- 8</a:t>
            </a:r>
          </a:p>
        </p:txBody>
      </p:sp>
      <p:sp>
        <p:nvSpPr>
          <p:cNvPr id="14384" name="Text Box 53"/>
          <p:cNvSpPr txBox="1">
            <a:spLocks noChangeArrowheads="1"/>
          </p:cNvSpPr>
          <p:nvPr/>
        </p:nvSpPr>
        <p:spPr bwMode="auto">
          <a:xfrm>
            <a:off x="4211638" y="2168525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=</a:t>
            </a:r>
          </a:p>
        </p:txBody>
      </p:sp>
      <p:sp>
        <p:nvSpPr>
          <p:cNvPr id="14385" name="Text Box 54"/>
          <p:cNvSpPr txBox="1">
            <a:spLocks noChangeArrowheads="1"/>
          </p:cNvSpPr>
          <p:nvPr/>
        </p:nvSpPr>
        <p:spPr bwMode="auto">
          <a:xfrm>
            <a:off x="4716463" y="21685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2</a:t>
            </a:r>
          </a:p>
        </p:txBody>
      </p:sp>
      <p:sp>
        <p:nvSpPr>
          <p:cNvPr id="14386" name="Rectangle 55"/>
          <p:cNvSpPr>
            <a:spLocks noChangeArrowheads="1"/>
          </p:cNvSpPr>
          <p:nvPr/>
        </p:nvSpPr>
        <p:spPr bwMode="auto">
          <a:xfrm>
            <a:off x="4140200" y="2162175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4387" name="Text Box 56"/>
          <p:cNvSpPr txBox="1">
            <a:spLocks noChangeArrowheads="1"/>
          </p:cNvSpPr>
          <p:nvPr/>
        </p:nvSpPr>
        <p:spPr bwMode="auto">
          <a:xfrm>
            <a:off x="5580063" y="3213100"/>
            <a:ext cx="587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Rj. </a:t>
            </a:r>
          </a:p>
        </p:txBody>
      </p:sp>
      <p:sp>
        <p:nvSpPr>
          <p:cNvPr id="14388" name="Text Box 57"/>
          <p:cNvSpPr txBox="1">
            <a:spLocks noChangeArrowheads="1"/>
          </p:cNvSpPr>
          <p:nvPr/>
        </p:nvSpPr>
        <p:spPr bwMode="auto">
          <a:xfrm>
            <a:off x="6011863" y="3213100"/>
            <a:ext cx="981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( 2, 4 )</a:t>
            </a:r>
          </a:p>
        </p:txBody>
      </p:sp>
      <p:sp>
        <p:nvSpPr>
          <p:cNvPr id="28749" name="Oval 77"/>
          <p:cNvSpPr>
            <a:spLocks noChangeArrowheads="1"/>
          </p:cNvSpPr>
          <p:nvPr/>
        </p:nvSpPr>
        <p:spPr bwMode="auto">
          <a:xfrm>
            <a:off x="1144588" y="1201738"/>
            <a:ext cx="474662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8750" name="Oval 78"/>
          <p:cNvSpPr>
            <a:spLocks noChangeArrowheads="1"/>
          </p:cNvSpPr>
          <p:nvPr/>
        </p:nvSpPr>
        <p:spPr bwMode="auto">
          <a:xfrm>
            <a:off x="4140200" y="2205038"/>
            <a:ext cx="1008063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8751" name="Text Box 79"/>
          <p:cNvSpPr txBox="1">
            <a:spLocks noChangeArrowheads="1"/>
          </p:cNvSpPr>
          <p:nvPr/>
        </p:nvSpPr>
        <p:spPr bwMode="auto">
          <a:xfrm>
            <a:off x="3213100" y="5337175"/>
            <a:ext cx="711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3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hr-HR" altLang="en-US" sz="2000">
                <a:cs typeface="Times New Roman" panose="02020603050405020304" pitchFamily="18" charset="0"/>
              </a:rPr>
              <a:t> 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8752" name="Oval 80"/>
          <p:cNvSpPr>
            <a:spLocks noChangeArrowheads="1"/>
          </p:cNvSpPr>
          <p:nvPr/>
        </p:nvSpPr>
        <p:spPr bwMode="auto">
          <a:xfrm>
            <a:off x="1533525" y="1201738"/>
            <a:ext cx="287338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8753" name="Text Box 81"/>
          <p:cNvSpPr txBox="1">
            <a:spLocks noChangeArrowheads="1"/>
          </p:cNvSpPr>
          <p:nvPr/>
        </p:nvSpPr>
        <p:spPr bwMode="auto">
          <a:xfrm>
            <a:off x="3841750" y="5337175"/>
            <a:ext cx="2905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8754" name="Oval 82"/>
          <p:cNvSpPr>
            <a:spLocks noChangeArrowheads="1"/>
          </p:cNvSpPr>
          <p:nvPr/>
        </p:nvSpPr>
        <p:spPr bwMode="auto">
          <a:xfrm>
            <a:off x="1751013" y="1201738"/>
            <a:ext cx="242887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8755" name="Text Box 83"/>
          <p:cNvSpPr txBox="1">
            <a:spLocks noChangeArrowheads="1"/>
          </p:cNvSpPr>
          <p:nvPr/>
        </p:nvSpPr>
        <p:spPr bwMode="auto">
          <a:xfrm>
            <a:off x="4076700" y="533717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4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8756" name="Oval 84"/>
          <p:cNvSpPr>
            <a:spLocks noChangeArrowheads="1"/>
          </p:cNvSpPr>
          <p:nvPr/>
        </p:nvSpPr>
        <p:spPr bwMode="auto">
          <a:xfrm>
            <a:off x="2411413" y="3716338"/>
            <a:ext cx="1008062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8757" name="Oval 85"/>
          <p:cNvSpPr>
            <a:spLocks noChangeArrowheads="1"/>
          </p:cNvSpPr>
          <p:nvPr/>
        </p:nvSpPr>
        <p:spPr bwMode="auto">
          <a:xfrm>
            <a:off x="1938338" y="1216025"/>
            <a:ext cx="28733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8758" name="Text Box 86"/>
          <p:cNvSpPr txBox="1">
            <a:spLocks noChangeArrowheads="1"/>
          </p:cNvSpPr>
          <p:nvPr/>
        </p:nvSpPr>
        <p:spPr bwMode="auto">
          <a:xfrm>
            <a:off x="4384675" y="533717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8759" name="Line 87"/>
          <p:cNvSpPr>
            <a:spLocks noChangeShapeType="1"/>
          </p:cNvSpPr>
          <p:nvPr/>
        </p:nvSpPr>
        <p:spPr bwMode="auto">
          <a:xfrm>
            <a:off x="3284538" y="5695950"/>
            <a:ext cx="5762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60" name="Text Box 88"/>
          <p:cNvSpPr txBox="1">
            <a:spLocks noChangeArrowheads="1"/>
          </p:cNvSpPr>
          <p:nvPr/>
        </p:nvSpPr>
        <p:spPr bwMode="auto">
          <a:xfrm>
            <a:off x="4627563" y="533717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6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8761" name="Text Box 89"/>
          <p:cNvSpPr txBox="1">
            <a:spLocks noChangeArrowheads="1"/>
          </p:cNvSpPr>
          <p:nvPr/>
        </p:nvSpPr>
        <p:spPr bwMode="auto">
          <a:xfrm>
            <a:off x="4895850" y="5337175"/>
            <a:ext cx="522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- 4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8762" name="Text Box 90"/>
          <p:cNvSpPr txBox="1">
            <a:spLocks noChangeArrowheads="1"/>
          </p:cNvSpPr>
          <p:nvPr/>
        </p:nvSpPr>
        <p:spPr bwMode="auto">
          <a:xfrm>
            <a:off x="5346700" y="533717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8763" name="Text Box 91"/>
          <p:cNvSpPr txBox="1">
            <a:spLocks noChangeArrowheads="1"/>
          </p:cNvSpPr>
          <p:nvPr/>
        </p:nvSpPr>
        <p:spPr bwMode="auto">
          <a:xfrm>
            <a:off x="5681663" y="533717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8764" name="Oval 92"/>
          <p:cNvSpPr>
            <a:spLocks noChangeArrowheads="1"/>
          </p:cNvSpPr>
          <p:nvPr/>
        </p:nvSpPr>
        <p:spPr bwMode="auto">
          <a:xfrm>
            <a:off x="2139950" y="1187450"/>
            <a:ext cx="344488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8765" name="Oval 93"/>
          <p:cNvSpPr>
            <a:spLocks noChangeArrowheads="1"/>
          </p:cNvSpPr>
          <p:nvPr/>
        </p:nvSpPr>
        <p:spPr bwMode="auto">
          <a:xfrm>
            <a:off x="5634038" y="5337175"/>
            <a:ext cx="45878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8766" name="Text Box 94"/>
          <p:cNvSpPr txBox="1">
            <a:spLocks noChangeArrowheads="1"/>
          </p:cNvSpPr>
          <p:nvPr/>
        </p:nvSpPr>
        <p:spPr bwMode="auto">
          <a:xfrm>
            <a:off x="6408738" y="4508500"/>
            <a:ext cx="2555875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>
                <a:cs typeface="Times New Roman" panose="02020603050405020304" pitchFamily="18" charset="0"/>
              </a:rPr>
              <a:t>I tu smo dobili predviđeni rezultat.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>
                <a:cs typeface="Times New Roman" panose="02020603050405020304" pitchFamily="18" charset="0"/>
              </a:rPr>
              <a:t>Dakle, uređeni par (2,4)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>
                <a:cs typeface="Times New Roman" panose="02020603050405020304" pitchFamily="18" charset="0"/>
              </a:rPr>
              <a:t>zadovoljava i drugu jednačinu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>
                <a:cs typeface="Times New Roman" panose="02020603050405020304" pitchFamily="18" charset="0"/>
              </a:rPr>
              <a:t>Stoga on zadovoljava obe jednačine 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>
                <a:cs typeface="Times New Roman" panose="02020603050405020304" pitchFamily="18" charset="0"/>
              </a:rPr>
              <a:t>pa je on rešenje zadanog sistema .</a:t>
            </a:r>
            <a:endParaRPr lang="en-US" altLang="en-US" sz="1600">
              <a:cs typeface="Times New Roman" panose="02020603050405020304" pitchFamily="18" charset="0"/>
            </a:endParaRPr>
          </a:p>
        </p:txBody>
      </p:sp>
      <p:sp>
        <p:nvSpPr>
          <p:cNvPr id="28767" name="Text Box 95"/>
          <p:cNvSpPr txBox="1">
            <a:spLocks noChangeArrowheads="1"/>
          </p:cNvSpPr>
          <p:nvPr/>
        </p:nvSpPr>
        <p:spPr bwMode="auto">
          <a:xfrm>
            <a:off x="5876925" y="5734050"/>
            <a:ext cx="423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400">
                <a:solidFill>
                  <a:srgbClr val="FFFF00"/>
                </a:solidFill>
                <a:sym typeface="Wingdings" panose="05000000000000000000" pitchFamily="2" charset="2"/>
              </a:rPr>
              <a:t></a:t>
            </a:r>
          </a:p>
        </p:txBody>
      </p:sp>
      <p:grpSp>
        <p:nvGrpSpPr>
          <p:cNvPr id="14408" name="Group 96"/>
          <p:cNvGrpSpPr>
            <a:grpSpLocks/>
          </p:cNvGrpSpPr>
          <p:nvPr/>
        </p:nvGrpSpPr>
        <p:grpSpPr bwMode="auto">
          <a:xfrm>
            <a:off x="3194050" y="985838"/>
            <a:ext cx="312738" cy="96837"/>
            <a:chOff x="1927" y="648"/>
            <a:chExt cx="242" cy="75"/>
          </a:xfrm>
        </p:grpSpPr>
        <p:sp>
          <p:nvSpPr>
            <p:cNvPr id="14420" name="Line 97"/>
            <p:cNvSpPr>
              <a:spLocks noChangeShapeType="1"/>
            </p:cNvSpPr>
            <p:nvPr/>
          </p:nvSpPr>
          <p:spPr bwMode="auto">
            <a:xfrm>
              <a:off x="1927" y="66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21" name="Line 98"/>
            <p:cNvSpPr>
              <a:spLocks noChangeShapeType="1"/>
            </p:cNvSpPr>
            <p:nvPr/>
          </p:nvSpPr>
          <p:spPr bwMode="auto">
            <a:xfrm>
              <a:off x="1927" y="709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22" name="Line 99"/>
            <p:cNvSpPr>
              <a:spLocks noChangeShapeType="1"/>
            </p:cNvSpPr>
            <p:nvPr/>
          </p:nvSpPr>
          <p:spPr bwMode="auto">
            <a:xfrm rot="2340000">
              <a:off x="2043" y="648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23" name="Line 100"/>
            <p:cNvSpPr>
              <a:spLocks noChangeShapeType="1"/>
            </p:cNvSpPr>
            <p:nvPr/>
          </p:nvSpPr>
          <p:spPr bwMode="auto">
            <a:xfrm rot="19200000" flipV="1">
              <a:off x="2044" y="723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409" name="Text Box 101"/>
          <p:cNvSpPr txBox="1">
            <a:spLocks noChangeArrowheads="1"/>
          </p:cNvSpPr>
          <p:nvPr/>
        </p:nvSpPr>
        <p:spPr bwMode="auto">
          <a:xfrm>
            <a:off x="3132138" y="4292600"/>
            <a:ext cx="12668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Provjera: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410" name="Text Box 102"/>
          <p:cNvSpPr txBox="1">
            <a:spLocks noChangeArrowheads="1"/>
          </p:cNvSpPr>
          <p:nvPr/>
        </p:nvSpPr>
        <p:spPr bwMode="auto">
          <a:xfrm>
            <a:off x="3205163" y="47974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411" name="Text Box 103"/>
          <p:cNvSpPr txBox="1">
            <a:spLocks noChangeArrowheads="1"/>
          </p:cNvSpPr>
          <p:nvPr/>
        </p:nvSpPr>
        <p:spPr bwMode="auto">
          <a:xfrm>
            <a:off x="3473450" y="4797425"/>
            <a:ext cx="3063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+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412" name="Text Box 104"/>
          <p:cNvSpPr txBox="1">
            <a:spLocks noChangeArrowheads="1"/>
          </p:cNvSpPr>
          <p:nvPr/>
        </p:nvSpPr>
        <p:spPr bwMode="auto">
          <a:xfrm>
            <a:off x="3729038" y="4797425"/>
            <a:ext cx="698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2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hr-HR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2000">
                <a:cs typeface="Times New Roman" panose="02020603050405020304" pitchFamily="18" charset="0"/>
              </a:rPr>
              <a:t>4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413" name="Text Box 105"/>
          <p:cNvSpPr txBox="1">
            <a:spLocks noChangeArrowheads="1"/>
          </p:cNvSpPr>
          <p:nvPr/>
        </p:nvSpPr>
        <p:spPr bwMode="auto">
          <a:xfrm>
            <a:off x="4330700" y="479742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414" name="Text Box 107"/>
          <p:cNvSpPr txBox="1">
            <a:spLocks noChangeArrowheads="1"/>
          </p:cNvSpPr>
          <p:nvPr/>
        </p:nvSpPr>
        <p:spPr bwMode="auto">
          <a:xfrm>
            <a:off x="4573588" y="47974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415" name="Text Box 108"/>
          <p:cNvSpPr txBox="1">
            <a:spLocks noChangeArrowheads="1"/>
          </p:cNvSpPr>
          <p:nvPr/>
        </p:nvSpPr>
        <p:spPr bwMode="auto">
          <a:xfrm>
            <a:off x="4841875" y="4797425"/>
            <a:ext cx="538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+ 8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416" name="Text Box 109"/>
          <p:cNvSpPr txBox="1">
            <a:spLocks noChangeArrowheads="1"/>
          </p:cNvSpPr>
          <p:nvPr/>
        </p:nvSpPr>
        <p:spPr bwMode="auto">
          <a:xfrm>
            <a:off x="5292725" y="479742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417" name="Text Box 110"/>
          <p:cNvSpPr txBox="1">
            <a:spLocks noChangeArrowheads="1"/>
          </p:cNvSpPr>
          <p:nvPr/>
        </p:nvSpPr>
        <p:spPr bwMode="auto">
          <a:xfrm>
            <a:off x="5580063" y="4797425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10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4418" name="Line 112"/>
          <p:cNvSpPr>
            <a:spLocks noChangeShapeType="1"/>
          </p:cNvSpPr>
          <p:nvPr/>
        </p:nvSpPr>
        <p:spPr bwMode="auto">
          <a:xfrm>
            <a:off x="3563938" y="5156200"/>
            <a:ext cx="7207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85" name="Text Box 113"/>
          <p:cNvSpPr txBox="1">
            <a:spLocks noChangeArrowheads="1"/>
          </p:cNvSpPr>
          <p:nvPr/>
        </p:nvSpPr>
        <p:spPr bwMode="auto">
          <a:xfrm>
            <a:off x="3406775" y="5900738"/>
            <a:ext cx="1885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>
                <a:cs typeface="Times New Roman" panose="02020603050405020304" pitchFamily="18" charset="0"/>
              </a:rPr>
              <a:t>Izračunajmo ovo...</a:t>
            </a:r>
            <a:endParaRPr lang="en-US" altLang="en-US" sz="160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1000"/>
                                        <p:tgtEl>
                                          <p:spTgt spid="28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287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1000"/>
                                        <p:tgtEl>
                                          <p:spTgt spid="28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287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8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8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8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8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8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1000"/>
                                        <p:tgtEl>
                                          <p:spTgt spid="28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28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8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8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8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8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3" dur="1000"/>
                                        <p:tgtEl>
                                          <p:spTgt spid="28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28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1" dur="1000"/>
                                        <p:tgtEl>
                                          <p:spTgt spid="287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28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1" dur="1000"/>
                                        <p:tgtEl>
                                          <p:spTgt spid="28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6" dur="1000"/>
                                        <p:tgtEl>
                                          <p:spTgt spid="28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1" dur="1000"/>
                                        <p:tgtEl>
                                          <p:spTgt spid="28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6" dur="1000"/>
                                        <p:tgtEl>
                                          <p:spTgt spid="28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8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8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87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8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87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87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8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8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3" dur="1000"/>
                                        <p:tgtEl>
                                          <p:spTgt spid="28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7" dur="500"/>
                                        <p:tgtEl>
                                          <p:spTgt spid="28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0" dur="500"/>
                                        <p:tgtEl>
                                          <p:spTgt spid="287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3" dur="500"/>
                                        <p:tgtEl>
                                          <p:spTgt spid="287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8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8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8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28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 tmFilter="0,0; .5, 1; 1, 1"/>
                                        <p:tgtEl>
                                          <p:spTgt spid="28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49" grpId="0" animBg="1"/>
      <p:bldP spid="28749" grpId="1" animBg="1"/>
      <p:bldP spid="28750" grpId="0" animBg="1"/>
      <p:bldP spid="28750" grpId="1" animBg="1"/>
      <p:bldP spid="28751" grpId="0"/>
      <p:bldP spid="28752" grpId="0" animBg="1"/>
      <p:bldP spid="28752" grpId="1" animBg="1"/>
      <p:bldP spid="28753" grpId="0"/>
      <p:bldP spid="28754" grpId="0" animBg="1"/>
      <p:bldP spid="28754" grpId="1" animBg="1"/>
      <p:bldP spid="28755" grpId="0"/>
      <p:bldP spid="28756" grpId="0" animBg="1"/>
      <p:bldP spid="28756" grpId="1" animBg="1"/>
      <p:bldP spid="28757" grpId="0" animBg="1"/>
      <p:bldP spid="28757" grpId="1" animBg="1"/>
      <p:bldP spid="28758" grpId="0"/>
      <p:bldP spid="28760" grpId="0"/>
      <p:bldP spid="28761" grpId="0"/>
      <p:bldP spid="28762" grpId="0"/>
      <p:bldP spid="28763" grpId="0"/>
      <p:bldP spid="28764" grpId="0" animBg="1"/>
      <p:bldP spid="28764" grpId="1" animBg="1"/>
      <p:bldP spid="28765" grpId="0" animBg="1"/>
      <p:bldP spid="28765" grpId="1" animBg="1"/>
      <p:bldP spid="28766" grpId="0"/>
      <p:bldP spid="28766" grpId="1"/>
      <p:bldP spid="28767" grpId="0"/>
      <p:bldP spid="2878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Primer 1.</a:t>
            </a:r>
            <a:r>
              <a:rPr lang="hr-HR" altLang="en-US" sz="2000"/>
              <a:t>: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386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Rešimo metodom supstitucije: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28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b)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7621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   x + y = -1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-5x - 4y = -8 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4235450" y="836613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4525963" y="83661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4787900" y="836613"/>
            <a:ext cx="404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-1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5141913" y="836613"/>
            <a:ext cx="498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 y</a:t>
            </a:r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1187450" y="1628775"/>
            <a:ext cx="446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-5</a:t>
            </a:r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1501775" y="1625600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1636713" y="1628775"/>
            <a:ext cx="11350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( -1 - y 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2627313" y="15922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- 4y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3249613" y="15922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7668" name="Arc 20"/>
          <p:cNvSpPr>
            <a:spLocks/>
          </p:cNvSpPr>
          <p:nvPr/>
        </p:nvSpPr>
        <p:spPr bwMode="auto">
          <a:xfrm>
            <a:off x="1460500" y="1989138"/>
            <a:ext cx="504825" cy="71437"/>
          </a:xfrm>
          <a:custGeom>
            <a:avLst/>
            <a:gdLst>
              <a:gd name="T0" fmla="*/ 68975731 w 43188"/>
              <a:gd name="T1" fmla="*/ 14724 h 21600"/>
              <a:gd name="T2" fmla="*/ 0 w 43188"/>
              <a:gd name="T3" fmla="*/ 21120 h 21600"/>
              <a:gd name="T4" fmla="*/ 34484651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9" name="Arc 21"/>
          <p:cNvSpPr>
            <a:spLocks/>
          </p:cNvSpPr>
          <p:nvPr/>
        </p:nvSpPr>
        <p:spPr bwMode="auto">
          <a:xfrm>
            <a:off x="1389063" y="2017713"/>
            <a:ext cx="1022350" cy="115887"/>
          </a:xfrm>
          <a:custGeom>
            <a:avLst/>
            <a:gdLst>
              <a:gd name="T0" fmla="*/ 572891747 w 43188"/>
              <a:gd name="T1" fmla="*/ 62863 h 21600"/>
              <a:gd name="T2" fmla="*/ 0 w 43188"/>
              <a:gd name="T3" fmla="*/ 90183 h 21600"/>
              <a:gd name="T4" fmla="*/ 286419538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0" name="Text Box 22"/>
          <p:cNvSpPr txBox="1">
            <a:spLocks noChangeArrowheads="1"/>
          </p:cNvSpPr>
          <p:nvPr/>
        </p:nvSpPr>
        <p:spPr bwMode="auto">
          <a:xfrm>
            <a:off x="1258888" y="2205038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5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7671" name="Text Box 23"/>
          <p:cNvSpPr txBox="1">
            <a:spLocks noChangeArrowheads="1"/>
          </p:cNvSpPr>
          <p:nvPr/>
        </p:nvSpPr>
        <p:spPr bwMode="auto">
          <a:xfrm>
            <a:off x="1525588" y="22050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+ 5y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7672" name="Text Box 24"/>
          <p:cNvSpPr txBox="1">
            <a:spLocks noChangeArrowheads="1"/>
          </p:cNvSpPr>
          <p:nvPr/>
        </p:nvSpPr>
        <p:spPr bwMode="auto">
          <a:xfrm>
            <a:off x="2089150" y="22050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- 4y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7673" name="Text Box 25"/>
          <p:cNvSpPr txBox="1">
            <a:spLocks noChangeArrowheads="1"/>
          </p:cNvSpPr>
          <p:nvPr/>
        </p:nvSpPr>
        <p:spPr bwMode="auto">
          <a:xfrm>
            <a:off x="2673350" y="2205038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7674" name="Text Box 26"/>
          <p:cNvSpPr txBox="1">
            <a:spLocks noChangeArrowheads="1"/>
          </p:cNvSpPr>
          <p:nvPr/>
        </p:nvSpPr>
        <p:spPr bwMode="auto">
          <a:xfrm>
            <a:off x="3478213" y="1592263"/>
            <a:ext cx="4460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-8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7675" name="Text Box 27"/>
          <p:cNvSpPr txBox="1">
            <a:spLocks noChangeArrowheads="1"/>
          </p:cNvSpPr>
          <p:nvPr/>
        </p:nvSpPr>
        <p:spPr bwMode="auto">
          <a:xfrm>
            <a:off x="2987675" y="2205038"/>
            <a:ext cx="446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-8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7676" name="Line 28"/>
          <p:cNvSpPr>
            <a:spLocks noChangeShapeType="1"/>
          </p:cNvSpPr>
          <p:nvPr/>
        </p:nvSpPr>
        <p:spPr bwMode="auto">
          <a:xfrm>
            <a:off x="1598613" y="2565400"/>
            <a:ext cx="5032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7" name="Line 29"/>
          <p:cNvSpPr>
            <a:spLocks noChangeShapeType="1"/>
          </p:cNvSpPr>
          <p:nvPr/>
        </p:nvSpPr>
        <p:spPr bwMode="auto">
          <a:xfrm>
            <a:off x="2195513" y="2565400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8" name="Text Box 30"/>
          <p:cNvSpPr txBox="1">
            <a:spLocks noChangeArrowheads="1"/>
          </p:cNvSpPr>
          <p:nvPr/>
        </p:nvSpPr>
        <p:spPr bwMode="auto">
          <a:xfrm>
            <a:off x="1692275" y="2671763"/>
            <a:ext cx="471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5y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2051050" y="26717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- 4y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7680" name="Text Box 32"/>
          <p:cNvSpPr txBox="1">
            <a:spLocks noChangeArrowheads="1"/>
          </p:cNvSpPr>
          <p:nvPr/>
        </p:nvSpPr>
        <p:spPr bwMode="auto">
          <a:xfrm>
            <a:off x="2627313" y="26717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7681" name="Text Box 33"/>
          <p:cNvSpPr txBox="1">
            <a:spLocks noChangeArrowheads="1"/>
          </p:cNvSpPr>
          <p:nvPr/>
        </p:nvSpPr>
        <p:spPr bwMode="auto">
          <a:xfrm>
            <a:off x="2916238" y="2671763"/>
            <a:ext cx="4460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-8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7682" name="Text Box 34"/>
          <p:cNvSpPr txBox="1">
            <a:spLocks noChangeArrowheads="1"/>
          </p:cNvSpPr>
          <p:nvPr/>
        </p:nvSpPr>
        <p:spPr bwMode="auto">
          <a:xfrm>
            <a:off x="3257550" y="2671763"/>
            <a:ext cx="522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- 5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7683" name="Text Box 35"/>
          <p:cNvSpPr txBox="1">
            <a:spLocks noChangeArrowheads="1"/>
          </p:cNvSpPr>
          <p:nvPr/>
        </p:nvSpPr>
        <p:spPr bwMode="auto">
          <a:xfrm>
            <a:off x="2384425" y="3141663"/>
            <a:ext cx="3159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7684" name="Text Box 36"/>
          <p:cNvSpPr txBox="1">
            <a:spLocks noChangeArrowheads="1"/>
          </p:cNvSpPr>
          <p:nvPr/>
        </p:nvSpPr>
        <p:spPr bwMode="auto">
          <a:xfrm>
            <a:off x="2706688" y="31416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7685" name="Text Box 37"/>
          <p:cNvSpPr txBox="1">
            <a:spLocks noChangeArrowheads="1"/>
          </p:cNvSpPr>
          <p:nvPr/>
        </p:nvSpPr>
        <p:spPr bwMode="auto">
          <a:xfrm>
            <a:off x="2987675" y="3141663"/>
            <a:ext cx="636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- 13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27690" name="Rectangle 42"/>
          <p:cNvSpPr>
            <a:spLocks noChangeArrowheads="1"/>
          </p:cNvSpPr>
          <p:nvPr/>
        </p:nvSpPr>
        <p:spPr bwMode="auto">
          <a:xfrm>
            <a:off x="2382838" y="3141663"/>
            <a:ext cx="1252537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7691" name="Text Box 43"/>
          <p:cNvSpPr txBox="1">
            <a:spLocks noChangeArrowheads="1"/>
          </p:cNvSpPr>
          <p:nvPr/>
        </p:nvSpPr>
        <p:spPr bwMode="auto">
          <a:xfrm>
            <a:off x="4211638" y="1304925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27692" name="Text Box 44"/>
          <p:cNvSpPr txBox="1">
            <a:spLocks noChangeArrowheads="1"/>
          </p:cNvSpPr>
          <p:nvPr/>
        </p:nvSpPr>
        <p:spPr bwMode="auto">
          <a:xfrm>
            <a:off x="4502150" y="130492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27693" name="Text Box 45"/>
          <p:cNvSpPr txBox="1">
            <a:spLocks noChangeArrowheads="1"/>
          </p:cNvSpPr>
          <p:nvPr/>
        </p:nvSpPr>
        <p:spPr bwMode="auto">
          <a:xfrm>
            <a:off x="4787900" y="1304925"/>
            <a:ext cx="404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-1</a:t>
            </a:r>
          </a:p>
        </p:txBody>
      </p:sp>
      <p:sp>
        <p:nvSpPr>
          <p:cNvPr id="27694" name="Text Box 46"/>
          <p:cNvSpPr txBox="1">
            <a:spLocks noChangeArrowheads="1"/>
          </p:cNvSpPr>
          <p:nvPr/>
        </p:nvSpPr>
        <p:spPr bwMode="auto">
          <a:xfrm>
            <a:off x="5148263" y="1304925"/>
            <a:ext cx="2905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</a:t>
            </a:r>
          </a:p>
        </p:txBody>
      </p:sp>
      <p:sp>
        <p:nvSpPr>
          <p:cNvPr id="27696" name="Text Box 48"/>
          <p:cNvSpPr txBox="1">
            <a:spLocks noChangeArrowheads="1"/>
          </p:cNvSpPr>
          <p:nvPr/>
        </p:nvSpPr>
        <p:spPr bwMode="auto">
          <a:xfrm>
            <a:off x="5337175" y="1304925"/>
            <a:ext cx="747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(-13)</a:t>
            </a:r>
          </a:p>
        </p:txBody>
      </p:sp>
      <p:sp>
        <p:nvSpPr>
          <p:cNvPr id="27697" name="Line 49"/>
          <p:cNvSpPr>
            <a:spLocks noChangeShapeType="1"/>
          </p:cNvSpPr>
          <p:nvPr/>
        </p:nvSpPr>
        <p:spPr bwMode="auto">
          <a:xfrm>
            <a:off x="5200650" y="1701800"/>
            <a:ext cx="7921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98" name="Text Box 50"/>
          <p:cNvSpPr txBox="1">
            <a:spLocks noChangeArrowheads="1"/>
          </p:cNvSpPr>
          <p:nvPr/>
        </p:nvSpPr>
        <p:spPr bwMode="auto">
          <a:xfrm>
            <a:off x="4211638" y="1736725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=</a:t>
            </a:r>
          </a:p>
        </p:txBody>
      </p:sp>
      <p:sp>
        <p:nvSpPr>
          <p:cNvPr id="27699" name="Text Box 51"/>
          <p:cNvSpPr txBox="1">
            <a:spLocks noChangeArrowheads="1"/>
          </p:cNvSpPr>
          <p:nvPr/>
        </p:nvSpPr>
        <p:spPr bwMode="auto">
          <a:xfrm>
            <a:off x="4716463" y="1736725"/>
            <a:ext cx="4048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-1</a:t>
            </a:r>
          </a:p>
        </p:txBody>
      </p:sp>
      <p:sp>
        <p:nvSpPr>
          <p:cNvPr id="27700" name="Text Box 52"/>
          <p:cNvSpPr txBox="1">
            <a:spLocks noChangeArrowheads="1"/>
          </p:cNvSpPr>
          <p:nvPr/>
        </p:nvSpPr>
        <p:spPr bwMode="auto">
          <a:xfrm>
            <a:off x="5072063" y="1736725"/>
            <a:ext cx="6524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+ 13</a:t>
            </a:r>
          </a:p>
        </p:txBody>
      </p:sp>
      <p:sp>
        <p:nvSpPr>
          <p:cNvPr id="27701" name="Text Box 53"/>
          <p:cNvSpPr txBox="1">
            <a:spLocks noChangeArrowheads="1"/>
          </p:cNvSpPr>
          <p:nvPr/>
        </p:nvSpPr>
        <p:spPr bwMode="auto">
          <a:xfrm>
            <a:off x="4211638" y="2168525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=</a:t>
            </a:r>
          </a:p>
        </p:txBody>
      </p:sp>
      <p:sp>
        <p:nvSpPr>
          <p:cNvPr id="27702" name="Text Box 54"/>
          <p:cNvSpPr txBox="1">
            <a:spLocks noChangeArrowheads="1"/>
          </p:cNvSpPr>
          <p:nvPr/>
        </p:nvSpPr>
        <p:spPr bwMode="auto">
          <a:xfrm>
            <a:off x="4716463" y="2168525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12</a:t>
            </a:r>
          </a:p>
        </p:txBody>
      </p:sp>
      <p:sp>
        <p:nvSpPr>
          <p:cNvPr id="27703" name="Rectangle 55"/>
          <p:cNvSpPr>
            <a:spLocks noChangeArrowheads="1"/>
          </p:cNvSpPr>
          <p:nvPr/>
        </p:nvSpPr>
        <p:spPr bwMode="auto">
          <a:xfrm>
            <a:off x="4140200" y="2162175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7704" name="Text Box 56"/>
          <p:cNvSpPr txBox="1">
            <a:spLocks noChangeArrowheads="1"/>
          </p:cNvSpPr>
          <p:nvPr/>
        </p:nvSpPr>
        <p:spPr bwMode="auto">
          <a:xfrm>
            <a:off x="5580063" y="3213100"/>
            <a:ext cx="587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Rj. </a:t>
            </a:r>
          </a:p>
        </p:txBody>
      </p:sp>
      <p:sp>
        <p:nvSpPr>
          <p:cNvPr id="27705" name="Text Box 57"/>
          <p:cNvSpPr txBox="1">
            <a:spLocks noChangeArrowheads="1"/>
          </p:cNvSpPr>
          <p:nvPr/>
        </p:nvSpPr>
        <p:spPr bwMode="auto">
          <a:xfrm>
            <a:off x="6011863" y="3213100"/>
            <a:ext cx="1316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( 12, -13 )</a:t>
            </a:r>
          </a:p>
        </p:txBody>
      </p:sp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3132138" y="985838"/>
            <a:ext cx="312737" cy="96837"/>
            <a:chOff x="1927" y="648"/>
            <a:chExt cx="242" cy="75"/>
          </a:xfrm>
        </p:grpSpPr>
        <p:sp>
          <p:nvSpPr>
            <p:cNvPr id="15415" name="Line 59"/>
            <p:cNvSpPr>
              <a:spLocks noChangeShapeType="1"/>
            </p:cNvSpPr>
            <p:nvPr/>
          </p:nvSpPr>
          <p:spPr bwMode="auto">
            <a:xfrm>
              <a:off x="1927" y="66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6" name="Line 60"/>
            <p:cNvSpPr>
              <a:spLocks noChangeShapeType="1"/>
            </p:cNvSpPr>
            <p:nvPr/>
          </p:nvSpPr>
          <p:spPr bwMode="auto">
            <a:xfrm>
              <a:off x="1927" y="709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7" name="Line 61"/>
            <p:cNvSpPr>
              <a:spLocks noChangeShapeType="1"/>
            </p:cNvSpPr>
            <p:nvPr/>
          </p:nvSpPr>
          <p:spPr bwMode="auto">
            <a:xfrm rot="2340000">
              <a:off x="2043" y="648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8" name="Line 62"/>
            <p:cNvSpPr>
              <a:spLocks noChangeShapeType="1"/>
            </p:cNvSpPr>
            <p:nvPr/>
          </p:nvSpPr>
          <p:spPr bwMode="auto">
            <a:xfrm rot="19200000" flipV="1">
              <a:off x="2044" y="723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717" name="Text Box 69"/>
          <p:cNvSpPr txBox="1">
            <a:spLocks noChangeArrowheads="1"/>
          </p:cNvSpPr>
          <p:nvPr/>
        </p:nvSpPr>
        <p:spPr bwMode="auto">
          <a:xfrm>
            <a:off x="6249988" y="1654175"/>
            <a:ext cx="2714625" cy="155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>
                <a:solidFill>
                  <a:srgbClr val="FFFF00"/>
                </a:solidFill>
              </a:rPr>
              <a:t>Ukoliko ti nije jasno otkud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>
                <a:solidFill>
                  <a:srgbClr val="FFFF00"/>
                </a:solidFill>
              </a:rPr>
              <a:t>ova dva minusa,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>
                <a:solidFill>
                  <a:srgbClr val="FFFF00"/>
                </a:solidFill>
              </a:rPr>
              <a:t>klikni </a:t>
            </a:r>
            <a:r>
              <a:rPr lang="hr-HR" altLang="en-US" sz="1600">
                <a:solidFill>
                  <a:srgbClr val="FFFF00"/>
                </a:solidFill>
                <a:hlinkClick r:id="rId2" action="ppaction://hlinksldjump"/>
              </a:rPr>
              <a:t>ovde</a:t>
            </a:r>
            <a:r>
              <a:rPr lang="hr-HR" altLang="en-US" sz="1600">
                <a:solidFill>
                  <a:srgbClr val="FFFF00"/>
                </a:solidFill>
              </a:rPr>
              <a:t>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>
                <a:solidFill>
                  <a:srgbClr val="FFFF00"/>
                </a:solidFill>
              </a:rPr>
              <a:t>Ako ti je sve jasno, klikni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>
                <a:solidFill>
                  <a:srgbClr val="FFFF00"/>
                </a:solidFill>
              </a:rPr>
              <a:t>bilo gdje izvan tog linka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>
                <a:solidFill>
                  <a:srgbClr val="FFFF00"/>
                </a:solidFill>
              </a:rPr>
              <a:t>za nastavak.</a:t>
            </a:r>
          </a:p>
        </p:txBody>
      </p:sp>
      <p:grpSp>
        <p:nvGrpSpPr>
          <p:cNvPr id="3" name="Group 73"/>
          <p:cNvGrpSpPr>
            <a:grpSpLocks/>
          </p:cNvGrpSpPr>
          <p:nvPr/>
        </p:nvGrpSpPr>
        <p:grpSpPr bwMode="auto">
          <a:xfrm>
            <a:off x="5292725" y="1627188"/>
            <a:ext cx="792163" cy="217487"/>
            <a:chOff x="3334" y="1025"/>
            <a:chExt cx="499" cy="137"/>
          </a:xfrm>
        </p:grpSpPr>
        <p:sp>
          <p:nvSpPr>
            <p:cNvPr id="15412" name="Line 67"/>
            <p:cNvSpPr>
              <a:spLocks noChangeShapeType="1"/>
            </p:cNvSpPr>
            <p:nvPr/>
          </p:nvSpPr>
          <p:spPr bwMode="auto">
            <a:xfrm flipH="1">
              <a:off x="3334" y="1162"/>
              <a:ext cx="499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3" name="Line 68"/>
            <p:cNvSpPr>
              <a:spLocks noChangeShapeType="1"/>
            </p:cNvSpPr>
            <p:nvPr/>
          </p:nvSpPr>
          <p:spPr bwMode="auto">
            <a:xfrm flipH="1">
              <a:off x="3334" y="1026"/>
              <a:ext cx="0" cy="13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4" name="Line 72"/>
            <p:cNvSpPr>
              <a:spLocks noChangeShapeType="1"/>
            </p:cNvSpPr>
            <p:nvPr/>
          </p:nvSpPr>
          <p:spPr bwMode="auto">
            <a:xfrm flipH="1">
              <a:off x="3520" y="1025"/>
              <a:ext cx="0" cy="13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722" name="Text Box 74"/>
          <p:cNvSpPr txBox="1">
            <a:spLocks noChangeArrowheads="1"/>
          </p:cNvSpPr>
          <p:nvPr/>
        </p:nvSpPr>
        <p:spPr bwMode="auto">
          <a:xfrm>
            <a:off x="6357938" y="1571625"/>
            <a:ext cx="24780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/>
              <a:t>Rešimo se ove zagrade...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10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10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10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10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1000"/>
                                        <p:tgtEl>
                                          <p:spTgt spid="27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0" dur="10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5" dur="1000"/>
                                        <p:tgtEl>
                                          <p:spTgt spid="27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0" dur="10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5" dur="1000"/>
                                        <p:tgtEl>
                                          <p:spTgt spid="27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0" dur="1000"/>
                                        <p:tgtEl>
                                          <p:spTgt spid="27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27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5" dur="100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0" dur="1000"/>
                                        <p:tgtEl>
                                          <p:spTgt spid="27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5" dur="1000"/>
                                        <p:tgtEl>
                                          <p:spTgt spid="27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0" dur="1000"/>
                                        <p:tgtEl>
                                          <p:spTgt spid="27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5" dur="1000"/>
                                        <p:tgtEl>
                                          <p:spTgt spid="27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0" dur="100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5" dur="1000"/>
                                        <p:tgtEl>
                                          <p:spTgt spid="27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0" dur="1000"/>
                                        <p:tgtEl>
                                          <p:spTgt spid="27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5" dur="1000"/>
                                        <p:tgtEl>
                                          <p:spTgt spid="27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0" dur="1000"/>
                                        <p:tgtEl>
                                          <p:spTgt spid="27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5" dur="1000"/>
                                        <p:tgtEl>
                                          <p:spTgt spid="27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0" dur="1000"/>
                                        <p:tgtEl>
                                          <p:spTgt spid="27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5" dur="1000"/>
                                        <p:tgtEl>
                                          <p:spTgt spid="27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0" dur="1000"/>
                                        <p:tgtEl>
                                          <p:spTgt spid="27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8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8" dur="1000"/>
                                        <p:tgtEl>
                                          <p:spTgt spid="27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5" dur="500"/>
                                        <p:tgtEl>
                                          <p:spTgt spid="277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1000"/>
                                        <p:tgtEl>
                                          <p:spTgt spid="27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4" dur="1000"/>
                                        <p:tgtEl>
                                          <p:spTgt spid="277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9" dur="1000"/>
                                        <p:tgtEl>
                                          <p:spTgt spid="27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4" dur="1000"/>
                                        <p:tgtEl>
                                          <p:spTgt spid="27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9" dur="1000"/>
                                        <p:tgtEl>
                                          <p:spTgt spid="2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4" dur="1000"/>
                                        <p:tgtEl>
                                          <p:spTgt spid="27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9" dur="1000"/>
                                        <p:tgtEl>
                                          <p:spTgt spid="2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4" dur="1000"/>
                                        <p:tgtEl>
                                          <p:spTgt spid="27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9" dur="1000"/>
                                        <p:tgtEl>
                                          <p:spTgt spid="27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 nodeType="clickPar">
                      <p:stCondLst>
                        <p:cond delay="indefinite"/>
                      </p:stCondLst>
                      <p:childTnLst>
                        <p:par>
                          <p:cTn id="2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4" dur="1000"/>
                                        <p:tgtEl>
                                          <p:spTgt spid="27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3" grpId="0"/>
      <p:bldP spid="27659" grpId="0"/>
      <p:bldP spid="27660" grpId="0"/>
      <p:bldP spid="27661" grpId="0"/>
      <p:bldP spid="27662" grpId="0"/>
      <p:bldP spid="27663" grpId="0"/>
      <p:bldP spid="27664" grpId="0"/>
      <p:bldP spid="27665" grpId="0"/>
      <p:bldP spid="27666" grpId="0"/>
      <p:bldP spid="27667" grpId="0"/>
      <p:bldP spid="27670" grpId="0"/>
      <p:bldP spid="27671" grpId="0"/>
      <p:bldP spid="27672" grpId="0"/>
      <p:bldP spid="27673" grpId="0"/>
      <p:bldP spid="27674" grpId="0"/>
      <p:bldP spid="27675" grpId="0"/>
      <p:bldP spid="27678" grpId="0"/>
      <p:bldP spid="27679" grpId="0"/>
      <p:bldP spid="27680" grpId="0"/>
      <p:bldP spid="27681" grpId="0"/>
      <p:bldP spid="27682" grpId="0"/>
      <p:bldP spid="27683" grpId="0"/>
      <p:bldP spid="27684" grpId="0"/>
      <p:bldP spid="27685" grpId="0"/>
      <p:bldP spid="27690" grpId="0" animBg="1"/>
      <p:bldP spid="27691" grpId="0"/>
      <p:bldP spid="27692" grpId="0"/>
      <p:bldP spid="27693" grpId="0"/>
      <p:bldP spid="27694" grpId="0"/>
      <p:bldP spid="27696" grpId="0"/>
      <p:bldP spid="27698" grpId="0"/>
      <p:bldP spid="27699" grpId="0"/>
      <p:bldP spid="27700" grpId="0"/>
      <p:bldP spid="27701" grpId="0"/>
      <p:bldP spid="27702" grpId="0"/>
      <p:bldP spid="27703" grpId="0" animBg="1"/>
      <p:bldP spid="27704" grpId="0"/>
      <p:bldP spid="27705" grpId="0"/>
      <p:bldP spid="27717" grpId="0"/>
      <p:bldP spid="27717" grpId="1"/>
      <p:bldP spid="277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Primer 1.</a:t>
            </a:r>
            <a:r>
              <a:rPr lang="hr-HR" altLang="en-US" sz="2000"/>
              <a:t>: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386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Rešimo metodom supstitucije: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28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b)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7621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   x + y = -1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-5x - 4y = -8 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4235450" y="836613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4525963" y="83661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4787900" y="836613"/>
            <a:ext cx="404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-1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5141913" y="836613"/>
            <a:ext cx="498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 y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1187450" y="1628775"/>
            <a:ext cx="446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-5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1501775" y="1625600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1636713" y="1628775"/>
            <a:ext cx="11350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( -1 - y 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2627313" y="15922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- 4y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3249613" y="15922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6399" name="Arc 15"/>
          <p:cNvSpPr>
            <a:spLocks/>
          </p:cNvSpPr>
          <p:nvPr/>
        </p:nvSpPr>
        <p:spPr bwMode="auto">
          <a:xfrm>
            <a:off x="1460500" y="1989138"/>
            <a:ext cx="504825" cy="71437"/>
          </a:xfrm>
          <a:custGeom>
            <a:avLst/>
            <a:gdLst>
              <a:gd name="T0" fmla="*/ 68975731 w 43188"/>
              <a:gd name="T1" fmla="*/ 14724 h 21600"/>
              <a:gd name="T2" fmla="*/ 0 w 43188"/>
              <a:gd name="T3" fmla="*/ 21120 h 21600"/>
              <a:gd name="T4" fmla="*/ 34484651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Arc 16"/>
          <p:cNvSpPr>
            <a:spLocks/>
          </p:cNvSpPr>
          <p:nvPr/>
        </p:nvSpPr>
        <p:spPr bwMode="auto">
          <a:xfrm>
            <a:off x="1389063" y="2017713"/>
            <a:ext cx="1022350" cy="115887"/>
          </a:xfrm>
          <a:custGeom>
            <a:avLst/>
            <a:gdLst>
              <a:gd name="T0" fmla="*/ 572891747 w 43188"/>
              <a:gd name="T1" fmla="*/ 62863 h 21600"/>
              <a:gd name="T2" fmla="*/ 0 w 43188"/>
              <a:gd name="T3" fmla="*/ 90183 h 21600"/>
              <a:gd name="T4" fmla="*/ 286419538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1258888" y="2205038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5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1525588" y="22050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+ 5y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2089150" y="22050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- 4y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2673350" y="2205038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3478213" y="1592263"/>
            <a:ext cx="4460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-8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2987675" y="2205038"/>
            <a:ext cx="446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-8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>
            <a:off x="1598613" y="2565400"/>
            <a:ext cx="5032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>
            <a:off x="2195513" y="2565400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1692275" y="2671763"/>
            <a:ext cx="471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5y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2051050" y="26717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- 4y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2627313" y="26717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2916238" y="2671763"/>
            <a:ext cx="4460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-8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3257550" y="2671763"/>
            <a:ext cx="522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- 5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2384425" y="3141663"/>
            <a:ext cx="3159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2706688" y="31416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6416" name="Text Box 32"/>
          <p:cNvSpPr txBox="1">
            <a:spLocks noChangeArrowheads="1"/>
          </p:cNvSpPr>
          <p:nvPr/>
        </p:nvSpPr>
        <p:spPr bwMode="auto">
          <a:xfrm>
            <a:off x="2987675" y="3141663"/>
            <a:ext cx="636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- 13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6417" name="Rectangle 33"/>
          <p:cNvSpPr>
            <a:spLocks noChangeArrowheads="1"/>
          </p:cNvSpPr>
          <p:nvPr/>
        </p:nvSpPr>
        <p:spPr bwMode="auto">
          <a:xfrm>
            <a:off x="2382838" y="3141663"/>
            <a:ext cx="1252537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3042" name="Text Box 34"/>
          <p:cNvSpPr txBox="1">
            <a:spLocks noChangeArrowheads="1"/>
          </p:cNvSpPr>
          <p:nvPr/>
        </p:nvSpPr>
        <p:spPr bwMode="auto">
          <a:xfrm>
            <a:off x="4211638" y="1304925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43043" name="Text Box 35"/>
          <p:cNvSpPr txBox="1">
            <a:spLocks noChangeArrowheads="1"/>
          </p:cNvSpPr>
          <p:nvPr/>
        </p:nvSpPr>
        <p:spPr bwMode="auto">
          <a:xfrm>
            <a:off x="4502150" y="130492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43044" name="Text Box 36"/>
          <p:cNvSpPr txBox="1">
            <a:spLocks noChangeArrowheads="1"/>
          </p:cNvSpPr>
          <p:nvPr/>
        </p:nvSpPr>
        <p:spPr bwMode="auto">
          <a:xfrm>
            <a:off x="4787900" y="1304925"/>
            <a:ext cx="404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-1</a:t>
            </a:r>
          </a:p>
        </p:txBody>
      </p:sp>
      <p:sp>
        <p:nvSpPr>
          <p:cNvPr id="43045" name="Text Box 37"/>
          <p:cNvSpPr txBox="1">
            <a:spLocks noChangeArrowheads="1"/>
          </p:cNvSpPr>
          <p:nvPr/>
        </p:nvSpPr>
        <p:spPr bwMode="auto">
          <a:xfrm>
            <a:off x="5148263" y="1304925"/>
            <a:ext cx="2905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</a:t>
            </a:r>
          </a:p>
        </p:txBody>
      </p:sp>
      <p:sp>
        <p:nvSpPr>
          <p:cNvPr id="43046" name="Text Box 38"/>
          <p:cNvSpPr txBox="1">
            <a:spLocks noChangeArrowheads="1"/>
          </p:cNvSpPr>
          <p:nvPr/>
        </p:nvSpPr>
        <p:spPr bwMode="auto">
          <a:xfrm>
            <a:off x="5337175" y="1304925"/>
            <a:ext cx="747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(-13)</a:t>
            </a:r>
          </a:p>
        </p:txBody>
      </p:sp>
      <p:sp>
        <p:nvSpPr>
          <p:cNvPr id="43047" name="Line 39"/>
          <p:cNvSpPr>
            <a:spLocks noChangeShapeType="1"/>
          </p:cNvSpPr>
          <p:nvPr/>
        </p:nvSpPr>
        <p:spPr bwMode="auto">
          <a:xfrm>
            <a:off x="5200650" y="1701800"/>
            <a:ext cx="7921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8" name="Text Box 40"/>
          <p:cNvSpPr txBox="1">
            <a:spLocks noChangeArrowheads="1"/>
          </p:cNvSpPr>
          <p:nvPr/>
        </p:nvSpPr>
        <p:spPr bwMode="auto">
          <a:xfrm>
            <a:off x="4211638" y="1736725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=</a:t>
            </a:r>
          </a:p>
        </p:txBody>
      </p:sp>
      <p:sp>
        <p:nvSpPr>
          <p:cNvPr id="43049" name="Text Box 41"/>
          <p:cNvSpPr txBox="1">
            <a:spLocks noChangeArrowheads="1"/>
          </p:cNvSpPr>
          <p:nvPr/>
        </p:nvSpPr>
        <p:spPr bwMode="auto">
          <a:xfrm>
            <a:off x="4716463" y="1736725"/>
            <a:ext cx="4048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-1</a:t>
            </a:r>
          </a:p>
        </p:txBody>
      </p:sp>
      <p:sp>
        <p:nvSpPr>
          <p:cNvPr id="43050" name="Text Box 42"/>
          <p:cNvSpPr txBox="1">
            <a:spLocks noChangeArrowheads="1"/>
          </p:cNvSpPr>
          <p:nvPr/>
        </p:nvSpPr>
        <p:spPr bwMode="auto">
          <a:xfrm>
            <a:off x="5072063" y="1736725"/>
            <a:ext cx="6524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+ 13</a:t>
            </a:r>
          </a:p>
        </p:txBody>
      </p:sp>
      <p:sp>
        <p:nvSpPr>
          <p:cNvPr id="43051" name="Text Box 43"/>
          <p:cNvSpPr txBox="1">
            <a:spLocks noChangeArrowheads="1"/>
          </p:cNvSpPr>
          <p:nvPr/>
        </p:nvSpPr>
        <p:spPr bwMode="auto">
          <a:xfrm>
            <a:off x="4211638" y="2168525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=</a:t>
            </a:r>
          </a:p>
        </p:txBody>
      </p:sp>
      <p:sp>
        <p:nvSpPr>
          <p:cNvPr id="43052" name="Text Box 44"/>
          <p:cNvSpPr txBox="1">
            <a:spLocks noChangeArrowheads="1"/>
          </p:cNvSpPr>
          <p:nvPr/>
        </p:nvSpPr>
        <p:spPr bwMode="auto">
          <a:xfrm>
            <a:off x="4716463" y="2168525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12</a:t>
            </a:r>
          </a:p>
        </p:txBody>
      </p:sp>
      <p:sp>
        <p:nvSpPr>
          <p:cNvPr id="43053" name="Rectangle 45"/>
          <p:cNvSpPr>
            <a:spLocks noChangeArrowheads="1"/>
          </p:cNvSpPr>
          <p:nvPr/>
        </p:nvSpPr>
        <p:spPr bwMode="auto">
          <a:xfrm>
            <a:off x="4140200" y="2162175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3054" name="Text Box 46"/>
          <p:cNvSpPr txBox="1">
            <a:spLocks noChangeArrowheads="1"/>
          </p:cNvSpPr>
          <p:nvPr/>
        </p:nvSpPr>
        <p:spPr bwMode="auto">
          <a:xfrm>
            <a:off x="5580063" y="3213100"/>
            <a:ext cx="587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Rj. </a:t>
            </a:r>
          </a:p>
        </p:txBody>
      </p:sp>
      <p:sp>
        <p:nvSpPr>
          <p:cNvPr id="43055" name="Text Box 47"/>
          <p:cNvSpPr txBox="1">
            <a:spLocks noChangeArrowheads="1"/>
          </p:cNvSpPr>
          <p:nvPr/>
        </p:nvSpPr>
        <p:spPr bwMode="auto">
          <a:xfrm>
            <a:off x="6011863" y="3213100"/>
            <a:ext cx="1316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( 12, -13 )</a:t>
            </a:r>
          </a:p>
        </p:txBody>
      </p:sp>
      <p:grpSp>
        <p:nvGrpSpPr>
          <p:cNvPr id="16432" name="Group 48"/>
          <p:cNvGrpSpPr>
            <a:grpSpLocks/>
          </p:cNvGrpSpPr>
          <p:nvPr/>
        </p:nvGrpSpPr>
        <p:grpSpPr bwMode="auto">
          <a:xfrm>
            <a:off x="3132138" y="985838"/>
            <a:ext cx="312737" cy="96837"/>
            <a:chOff x="1927" y="648"/>
            <a:chExt cx="242" cy="75"/>
          </a:xfrm>
        </p:grpSpPr>
        <p:sp>
          <p:nvSpPr>
            <p:cNvPr id="16444" name="Line 49"/>
            <p:cNvSpPr>
              <a:spLocks noChangeShapeType="1"/>
            </p:cNvSpPr>
            <p:nvPr/>
          </p:nvSpPr>
          <p:spPr bwMode="auto">
            <a:xfrm>
              <a:off x="1927" y="66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45" name="Line 50"/>
            <p:cNvSpPr>
              <a:spLocks noChangeShapeType="1"/>
            </p:cNvSpPr>
            <p:nvPr/>
          </p:nvSpPr>
          <p:spPr bwMode="auto">
            <a:xfrm>
              <a:off x="1927" y="709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46" name="Line 51"/>
            <p:cNvSpPr>
              <a:spLocks noChangeShapeType="1"/>
            </p:cNvSpPr>
            <p:nvPr/>
          </p:nvSpPr>
          <p:spPr bwMode="auto">
            <a:xfrm rot="2340000">
              <a:off x="2043" y="648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47" name="Line 52"/>
            <p:cNvSpPr>
              <a:spLocks noChangeShapeType="1"/>
            </p:cNvSpPr>
            <p:nvPr/>
          </p:nvSpPr>
          <p:spPr bwMode="auto">
            <a:xfrm rot="19200000" flipV="1">
              <a:off x="2044" y="723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61" name="Oval 53"/>
          <p:cNvSpPr>
            <a:spLocks noChangeArrowheads="1"/>
          </p:cNvSpPr>
          <p:nvPr/>
        </p:nvSpPr>
        <p:spPr bwMode="auto">
          <a:xfrm>
            <a:off x="5133975" y="893763"/>
            <a:ext cx="315913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3062" name="Oval 54"/>
          <p:cNvSpPr>
            <a:spLocks noChangeArrowheads="1"/>
          </p:cNvSpPr>
          <p:nvPr/>
        </p:nvSpPr>
        <p:spPr bwMode="auto">
          <a:xfrm>
            <a:off x="5364163" y="908050"/>
            <a:ext cx="315912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3063" name="Oval 55"/>
          <p:cNvSpPr>
            <a:spLocks noChangeArrowheads="1"/>
          </p:cNvSpPr>
          <p:nvPr/>
        </p:nvSpPr>
        <p:spPr bwMode="auto">
          <a:xfrm>
            <a:off x="2339975" y="3141663"/>
            <a:ext cx="1295400" cy="431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3064" name="Text Box 56"/>
          <p:cNvSpPr txBox="1">
            <a:spLocks noChangeArrowheads="1"/>
          </p:cNvSpPr>
          <p:nvPr/>
        </p:nvSpPr>
        <p:spPr bwMode="auto">
          <a:xfrm>
            <a:off x="6372225" y="981075"/>
            <a:ext cx="21907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>
                <a:solidFill>
                  <a:srgbClr val="FFFF00"/>
                </a:solidFill>
              </a:rPr>
              <a:t>Dakle, jedan je minus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>
                <a:solidFill>
                  <a:srgbClr val="FFFF00"/>
                </a:solidFill>
              </a:rPr>
              <a:t>prepisan odavde,</a:t>
            </a:r>
          </a:p>
        </p:txBody>
      </p:sp>
      <p:sp>
        <p:nvSpPr>
          <p:cNvPr id="43065" name="Line 57"/>
          <p:cNvSpPr>
            <a:spLocks noChangeShapeType="1"/>
          </p:cNvSpPr>
          <p:nvPr/>
        </p:nvSpPr>
        <p:spPr bwMode="auto">
          <a:xfrm>
            <a:off x="5292725" y="1125538"/>
            <a:ext cx="0" cy="287337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66" name="Text Box 58"/>
          <p:cNvSpPr txBox="1">
            <a:spLocks noChangeArrowheads="1"/>
          </p:cNvSpPr>
          <p:nvPr/>
        </p:nvSpPr>
        <p:spPr bwMode="auto">
          <a:xfrm>
            <a:off x="6372225" y="1484313"/>
            <a:ext cx="19494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>
                <a:solidFill>
                  <a:srgbClr val="FFFF00"/>
                </a:solidFill>
              </a:rPr>
              <a:t>a drugi je stigao iz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>
                <a:solidFill>
                  <a:srgbClr val="FFFF00"/>
                </a:solidFill>
              </a:rPr>
              <a:t>rješenja za y.</a:t>
            </a:r>
          </a:p>
        </p:txBody>
      </p:sp>
      <p:grpSp>
        <p:nvGrpSpPr>
          <p:cNvPr id="3" name="Group 61"/>
          <p:cNvGrpSpPr>
            <a:grpSpLocks/>
          </p:cNvGrpSpPr>
          <p:nvPr/>
        </p:nvGrpSpPr>
        <p:grpSpPr bwMode="auto">
          <a:xfrm>
            <a:off x="3635375" y="1773238"/>
            <a:ext cx="2160588" cy="1584325"/>
            <a:chOff x="2290" y="1117"/>
            <a:chExt cx="1361" cy="998"/>
          </a:xfrm>
        </p:grpSpPr>
        <p:sp>
          <p:nvSpPr>
            <p:cNvPr id="16442" name="Line 59"/>
            <p:cNvSpPr>
              <a:spLocks noChangeShapeType="1"/>
            </p:cNvSpPr>
            <p:nvPr/>
          </p:nvSpPr>
          <p:spPr bwMode="auto">
            <a:xfrm>
              <a:off x="2290" y="2115"/>
              <a:ext cx="1361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43" name="Line 60"/>
            <p:cNvSpPr>
              <a:spLocks noChangeShapeType="1"/>
            </p:cNvSpPr>
            <p:nvPr/>
          </p:nvSpPr>
          <p:spPr bwMode="auto">
            <a:xfrm flipV="1">
              <a:off x="3651" y="1117"/>
              <a:ext cx="0" cy="998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70" name="Text Box 62"/>
          <p:cNvSpPr txBox="1">
            <a:spLocks noChangeArrowheads="1"/>
          </p:cNvSpPr>
          <p:nvPr/>
        </p:nvSpPr>
        <p:spPr bwMode="auto">
          <a:xfrm>
            <a:off x="6227763" y="1557338"/>
            <a:ext cx="2579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/>
              <a:t>Riešimo se ove zagrade...</a:t>
            </a:r>
          </a:p>
        </p:txBody>
      </p:sp>
      <p:sp>
        <p:nvSpPr>
          <p:cNvPr id="43111" name="Text Box 103"/>
          <p:cNvSpPr txBox="1">
            <a:spLocks noChangeArrowheads="1"/>
          </p:cNvSpPr>
          <p:nvPr/>
        </p:nvSpPr>
        <p:spPr bwMode="auto">
          <a:xfrm>
            <a:off x="6443663" y="908050"/>
            <a:ext cx="21034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/>
              <a:t>Ponovimo još jednom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600"/>
              <a:t>taj korak...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431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43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43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43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3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3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3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3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1000"/>
                                        <p:tgtEl>
                                          <p:spTgt spid="43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3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3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3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3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430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3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3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3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3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1000"/>
                                        <p:tgtEl>
                                          <p:spTgt spid="43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430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430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2" dur="1000"/>
                                        <p:tgtEl>
                                          <p:spTgt spid="43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1000"/>
                                        <p:tgtEl>
                                          <p:spTgt spid="43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0" dur="1000"/>
                                        <p:tgtEl>
                                          <p:spTgt spid="43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430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430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430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4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5" dur="1000"/>
                                        <p:tgtEl>
                                          <p:spTgt spid="430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0" dur="1000"/>
                                        <p:tgtEl>
                                          <p:spTgt spid="4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5" dur="1000"/>
                                        <p:tgtEl>
                                          <p:spTgt spid="43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0" dur="1000"/>
                                        <p:tgtEl>
                                          <p:spTgt spid="43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5" dur="1000"/>
                                        <p:tgtEl>
                                          <p:spTgt spid="43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0" dur="1000"/>
                                        <p:tgtEl>
                                          <p:spTgt spid="43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5" dur="1000"/>
                                        <p:tgtEl>
                                          <p:spTgt spid="4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0" dur="1000"/>
                                        <p:tgtEl>
                                          <p:spTgt spid="4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5" dur="1000"/>
                                        <p:tgtEl>
                                          <p:spTgt spid="43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42" grpId="0"/>
      <p:bldP spid="43043" grpId="0"/>
      <p:bldP spid="43044" grpId="0"/>
      <p:bldP spid="43045" grpId="0"/>
      <p:bldP spid="43046" grpId="0"/>
      <p:bldP spid="43048" grpId="0"/>
      <p:bldP spid="43049" grpId="0"/>
      <p:bldP spid="43050" grpId="0"/>
      <p:bldP spid="43051" grpId="0"/>
      <p:bldP spid="43052" grpId="0"/>
      <p:bldP spid="43053" grpId="0" animBg="1"/>
      <p:bldP spid="43054" grpId="0"/>
      <p:bldP spid="43055" grpId="0"/>
      <p:bldP spid="43061" grpId="0" animBg="1"/>
      <p:bldP spid="43061" grpId="1" animBg="1"/>
      <p:bldP spid="43062" grpId="0" animBg="1"/>
      <p:bldP spid="43062" grpId="1" animBg="1"/>
      <p:bldP spid="43063" grpId="0" animBg="1"/>
      <p:bldP spid="43063" grpId="1" animBg="1"/>
      <p:bldP spid="43064" grpId="0"/>
      <p:bldP spid="43064" grpId="1"/>
      <p:bldP spid="43066" grpId="0"/>
      <p:bldP spid="43066" grpId="1"/>
      <p:bldP spid="43070" grpId="0"/>
      <p:bldP spid="431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Primer 1.</a:t>
            </a:r>
            <a:r>
              <a:rPr lang="hr-HR" altLang="en-US" sz="2000"/>
              <a:t>: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386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Rešimo metodom supstitucije: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28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b)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7621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   x + y = -1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-5x - 4y = -8 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4235450" y="836613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4525963" y="83661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4787900" y="836613"/>
            <a:ext cx="404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-1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5141913" y="836613"/>
            <a:ext cx="498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 y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1187450" y="1628775"/>
            <a:ext cx="446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-5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1501775" y="1625600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1636713" y="1628775"/>
            <a:ext cx="11350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( -1 - y 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2627313" y="15922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- 4y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3249613" y="15922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7423" name="Arc 15"/>
          <p:cNvSpPr>
            <a:spLocks/>
          </p:cNvSpPr>
          <p:nvPr/>
        </p:nvSpPr>
        <p:spPr bwMode="auto">
          <a:xfrm>
            <a:off x="1460500" y="1989138"/>
            <a:ext cx="504825" cy="71437"/>
          </a:xfrm>
          <a:custGeom>
            <a:avLst/>
            <a:gdLst>
              <a:gd name="T0" fmla="*/ 68975731 w 43188"/>
              <a:gd name="T1" fmla="*/ 14724 h 21600"/>
              <a:gd name="T2" fmla="*/ 0 w 43188"/>
              <a:gd name="T3" fmla="*/ 21120 h 21600"/>
              <a:gd name="T4" fmla="*/ 34484651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Arc 16"/>
          <p:cNvSpPr>
            <a:spLocks/>
          </p:cNvSpPr>
          <p:nvPr/>
        </p:nvSpPr>
        <p:spPr bwMode="auto">
          <a:xfrm>
            <a:off x="1389063" y="2017713"/>
            <a:ext cx="1022350" cy="115887"/>
          </a:xfrm>
          <a:custGeom>
            <a:avLst/>
            <a:gdLst>
              <a:gd name="T0" fmla="*/ 572891747 w 43188"/>
              <a:gd name="T1" fmla="*/ 62863 h 21600"/>
              <a:gd name="T2" fmla="*/ 0 w 43188"/>
              <a:gd name="T3" fmla="*/ 90183 h 21600"/>
              <a:gd name="T4" fmla="*/ 286419538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1258888" y="2205038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5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1525588" y="22050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+ 5y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2089150" y="22050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- 4y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2673350" y="2205038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3478213" y="1592263"/>
            <a:ext cx="4460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-8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2987675" y="2205038"/>
            <a:ext cx="446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-8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>
            <a:off x="1598613" y="2565400"/>
            <a:ext cx="5032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>
            <a:off x="2195513" y="2565400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1692275" y="2671763"/>
            <a:ext cx="471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5y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2051050" y="26717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- 4y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2627313" y="26717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2916238" y="2671763"/>
            <a:ext cx="4460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-8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3257550" y="2671763"/>
            <a:ext cx="522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- 5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2384425" y="3141663"/>
            <a:ext cx="3159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2706688" y="31416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2987675" y="3141663"/>
            <a:ext cx="636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- 13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7441" name="Rectangle 33"/>
          <p:cNvSpPr>
            <a:spLocks noChangeArrowheads="1"/>
          </p:cNvSpPr>
          <p:nvPr/>
        </p:nvSpPr>
        <p:spPr bwMode="auto">
          <a:xfrm>
            <a:off x="2382838" y="3141663"/>
            <a:ext cx="1252537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4211638" y="1304925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4502150" y="130492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4787900" y="1304925"/>
            <a:ext cx="404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-1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5148263" y="1304925"/>
            <a:ext cx="2905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</a:t>
            </a:r>
          </a:p>
        </p:txBody>
      </p: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5337175" y="1304925"/>
            <a:ext cx="747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(-13)</a:t>
            </a:r>
          </a:p>
        </p:txBody>
      </p:sp>
      <p:sp>
        <p:nvSpPr>
          <p:cNvPr id="17447" name="Line 39"/>
          <p:cNvSpPr>
            <a:spLocks noChangeShapeType="1"/>
          </p:cNvSpPr>
          <p:nvPr/>
        </p:nvSpPr>
        <p:spPr bwMode="auto">
          <a:xfrm>
            <a:off x="5200650" y="1701800"/>
            <a:ext cx="7921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4211638" y="1736725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=</a:t>
            </a:r>
          </a:p>
        </p:txBody>
      </p:sp>
      <p:sp>
        <p:nvSpPr>
          <p:cNvPr id="17449" name="Text Box 41"/>
          <p:cNvSpPr txBox="1">
            <a:spLocks noChangeArrowheads="1"/>
          </p:cNvSpPr>
          <p:nvPr/>
        </p:nvSpPr>
        <p:spPr bwMode="auto">
          <a:xfrm>
            <a:off x="4716463" y="1736725"/>
            <a:ext cx="4048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-1</a:t>
            </a:r>
          </a:p>
        </p:txBody>
      </p:sp>
      <p:sp>
        <p:nvSpPr>
          <p:cNvPr id="17450" name="Text Box 42"/>
          <p:cNvSpPr txBox="1">
            <a:spLocks noChangeArrowheads="1"/>
          </p:cNvSpPr>
          <p:nvPr/>
        </p:nvSpPr>
        <p:spPr bwMode="auto">
          <a:xfrm>
            <a:off x="5072063" y="1736725"/>
            <a:ext cx="6524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+ 13</a:t>
            </a:r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4211638" y="2168525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=</a:t>
            </a:r>
          </a:p>
        </p:txBody>
      </p:sp>
      <p:sp>
        <p:nvSpPr>
          <p:cNvPr id="17452" name="Text Box 44"/>
          <p:cNvSpPr txBox="1">
            <a:spLocks noChangeArrowheads="1"/>
          </p:cNvSpPr>
          <p:nvPr/>
        </p:nvSpPr>
        <p:spPr bwMode="auto">
          <a:xfrm>
            <a:off x="4716463" y="2168525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12</a:t>
            </a:r>
          </a:p>
        </p:txBody>
      </p:sp>
      <p:sp>
        <p:nvSpPr>
          <p:cNvPr id="17453" name="Rectangle 45"/>
          <p:cNvSpPr>
            <a:spLocks noChangeArrowheads="1"/>
          </p:cNvSpPr>
          <p:nvPr/>
        </p:nvSpPr>
        <p:spPr bwMode="auto">
          <a:xfrm>
            <a:off x="4140200" y="2162175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7454" name="Text Box 46"/>
          <p:cNvSpPr txBox="1">
            <a:spLocks noChangeArrowheads="1"/>
          </p:cNvSpPr>
          <p:nvPr/>
        </p:nvSpPr>
        <p:spPr bwMode="auto">
          <a:xfrm>
            <a:off x="5580063" y="3213100"/>
            <a:ext cx="587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Rj. </a:t>
            </a:r>
          </a:p>
        </p:txBody>
      </p:sp>
      <p:sp>
        <p:nvSpPr>
          <p:cNvPr id="17455" name="Text Box 47"/>
          <p:cNvSpPr txBox="1">
            <a:spLocks noChangeArrowheads="1"/>
          </p:cNvSpPr>
          <p:nvPr/>
        </p:nvSpPr>
        <p:spPr bwMode="auto">
          <a:xfrm>
            <a:off x="6011863" y="3213100"/>
            <a:ext cx="1316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( 12, -13 )</a:t>
            </a:r>
          </a:p>
        </p:txBody>
      </p:sp>
      <p:grpSp>
        <p:nvGrpSpPr>
          <p:cNvPr id="17456" name="Group 48"/>
          <p:cNvGrpSpPr>
            <a:grpSpLocks/>
          </p:cNvGrpSpPr>
          <p:nvPr/>
        </p:nvGrpSpPr>
        <p:grpSpPr bwMode="auto">
          <a:xfrm>
            <a:off x="3132138" y="985838"/>
            <a:ext cx="312737" cy="96837"/>
            <a:chOff x="1927" y="648"/>
            <a:chExt cx="242" cy="75"/>
          </a:xfrm>
        </p:grpSpPr>
        <p:sp>
          <p:nvSpPr>
            <p:cNvPr id="17475" name="Line 49"/>
            <p:cNvSpPr>
              <a:spLocks noChangeShapeType="1"/>
            </p:cNvSpPr>
            <p:nvPr/>
          </p:nvSpPr>
          <p:spPr bwMode="auto">
            <a:xfrm>
              <a:off x="1927" y="66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6" name="Line 50"/>
            <p:cNvSpPr>
              <a:spLocks noChangeShapeType="1"/>
            </p:cNvSpPr>
            <p:nvPr/>
          </p:nvSpPr>
          <p:spPr bwMode="auto">
            <a:xfrm>
              <a:off x="1927" y="709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7" name="Line 51"/>
            <p:cNvSpPr>
              <a:spLocks noChangeShapeType="1"/>
            </p:cNvSpPr>
            <p:nvPr/>
          </p:nvSpPr>
          <p:spPr bwMode="auto">
            <a:xfrm rot="2340000">
              <a:off x="2043" y="648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8" name="Line 52"/>
            <p:cNvSpPr>
              <a:spLocks noChangeShapeType="1"/>
            </p:cNvSpPr>
            <p:nvPr/>
          </p:nvSpPr>
          <p:spPr bwMode="auto">
            <a:xfrm rot="19200000" flipV="1">
              <a:off x="2044" y="723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184" name="Text Box 104"/>
          <p:cNvSpPr txBox="1">
            <a:spLocks noChangeArrowheads="1"/>
          </p:cNvSpPr>
          <p:nvPr/>
        </p:nvSpPr>
        <p:spPr bwMode="auto">
          <a:xfrm>
            <a:off x="3394075" y="4292600"/>
            <a:ext cx="11731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Provera: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6185" name="Oval 105"/>
          <p:cNvSpPr>
            <a:spLocks noChangeArrowheads="1"/>
          </p:cNvSpPr>
          <p:nvPr/>
        </p:nvSpPr>
        <p:spPr bwMode="auto">
          <a:xfrm>
            <a:off x="1376363" y="879475"/>
            <a:ext cx="28733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6186" name="Oval 106"/>
          <p:cNvSpPr>
            <a:spLocks noChangeArrowheads="1"/>
          </p:cNvSpPr>
          <p:nvPr/>
        </p:nvSpPr>
        <p:spPr bwMode="auto">
          <a:xfrm>
            <a:off x="4140200" y="2205038"/>
            <a:ext cx="1008063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6187" name="Text Box 107"/>
          <p:cNvSpPr txBox="1">
            <a:spLocks noChangeArrowheads="1"/>
          </p:cNvSpPr>
          <p:nvPr/>
        </p:nvSpPr>
        <p:spPr bwMode="auto">
          <a:xfrm>
            <a:off x="3467100" y="4797425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12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6188" name="Oval 108"/>
          <p:cNvSpPr>
            <a:spLocks noChangeArrowheads="1"/>
          </p:cNvSpPr>
          <p:nvPr/>
        </p:nvSpPr>
        <p:spPr bwMode="auto">
          <a:xfrm>
            <a:off x="1592263" y="879475"/>
            <a:ext cx="28733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6189" name="Text Box 109"/>
          <p:cNvSpPr txBox="1">
            <a:spLocks noChangeArrowheads="1"/>
          </p:cNvSpPr>
          <p:nvPr/>
        </p:nvSpPr>
        <p:spPr bwMode="auto">
          <a:xfrm>
            <a:off x="3806825" y="4797425"/>
            <a:ext cx="3063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+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6190" name="Oval 110"/>
          <p:cNvSpPr>
            <a:spLocks noChangeArrowheads="1"/>
          </p:cNvSpPr>
          <p:nvPr/>
        </p:nvSpPr>
        <p:spPr bwMode="auto">
          <a:xfrm>
            <a:off x="1806575" y="879475"/>
            <a:ext cx="288925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6191" name="Text Box 111"/>
          <p:cNvSpPr txBox="1">
            <a:spLocks noChangeArrowheads="1"/>
          </p:cNvSpPr>
          <p:nvPr/>
        </p:nvSpPr>
        <p:spPr bwMode="auto">
          <a:xfrm>
            <a:off x="3970338" y="4797425"/>
            <a:ext cx="747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(-13)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6192" name="Oval 112"/>
          <p:cNvSpPr>
            <a:spLocks noChangeArrowheads="1"/>
          </p:cNvSpPr>
          <p:nvPr/>
        </p:nvSpPr>
        <p:spPr bwMode="auto">
          <a:xfrm>
            <a:off x="2368550" y="3141663"/>
            <a:ext cx="1295400" cy="44608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6193" name="Oval 113"/>
          <p:cNvSpPr>
            <a:spLocks noChangeArrowheads="1"/>
          </p:cNvSpPr>
          <p:nvPr/>
        </p:nvSpPr>
        <p:spPr bwMode="auto">
          <a:xfrm>
            <a:off x="2009775" y="893763"/>
            <a:ext cx="287338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6194" name="Text Box 114"/>
          <p:cNvSpPr txBox="1">
            <a:spLocks noChangeArrowheads="1"/>
          </p:cNvSpPr>
          <p:nvPr/>
        </p:nvSpPr>
        <p:spPr bwMode="auto">
          <a:xfrm>
            <a:off x="4592638" y="479742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6195" name="Line 115"/>
          <p:cNvSpPr>
            <a:spLocks noChangeShapeType="1"/>
          </p:cNvSpPr>
          <p:nvPr/>
        </p:nvSpPr>
        <p:spPr bwMode="auto">
          <a:xfrm>
            <a:off x="3897313" y="5156200"/>
            <a:ext cx="7207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96" name="Text Box 116"/>
          <p:cNvSpPr txBox="1">
            <a:spLocks noChangeArrowheads="1"/>
          </p:cNvSpPr>
          <p:nvPr/>
        </p:nvSpPr>
        <p:spPr bwMode="auto">
          <a:xfrm>
            <a:off x="4835525" y="4797425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12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6197" name="Text Box 117"/>
          <p:cNvSpPr txBox="1">
            <a:spLocks noChangeArrowheads="1"/>
          </p:cNvSpPr>
          <p:nvPr/>
        </p:nvSpPr>
        <p:spPr bwMode="auto">
          <a:xfrm>
            <a:off x="5133975" y="4797425"/>
            <a:ext cx="636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- 13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6198" name="Text Box 118"/>
          <p:cNvSpPr txBox="1">
            <a:spLocks noChangeArrowheads="1"/>
          </p:cNvSpPr>
          <p:nvPr/>
        </p:nvSpPr>
        <p:spPr bwMode="auto">
          <a:xfrm>
            <a:off x="5626100" y="479742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6199" name="Text Box 119"/>
          <p:cNvSpPr txBox="1">
            <a:spLocks noChangeArrowheads="1"/>
          </p:cNvSpPr>
          <p:nvPr/>
        </p:nvSpPr>
        <p:spPr bwMode="auto">
          <a:xfrm>
            <a:off x="5842000" y="4797425"/>
            <a:ext cx="404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-1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6200" name="Oval 120"/>
          <p:cNvSpPr>
            <a:spLocks noChangeArrowheads="1"/>
          </p:cNvSpPr>
          <p:nvPr/>
        </p:nvSpPr>
        <p:spPr bwMode="auto">
          <a:xfrm>
            <a:off x="2224088" y="865188"/>
            <a:ext cx="458787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6201" name="Oval 121"/>
          <p:cNvSpPr>
            <a:spLocks noChangeArrowheads="1"/>
          </p:cNvSpPr>
          <p:nvPr/>
        </p:nvSpPr>
        <p:spPr bwMode="auto">
          <a:xfrm>
            <a:off x="5842000" y="4797425"/>
            <a:ext cx="458788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4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6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6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6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6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6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6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6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6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6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6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6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6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46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46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6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6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6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6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6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6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6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6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6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6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46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6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6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6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6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6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6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6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6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6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6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6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6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46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46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6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6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6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6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46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4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7" dur="1000"/>
                                        <p:tgtEl>
                                          <p:spTgt spid="4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2" dur="1000"/>
                                        <p:tgtEl>
                                          <p:spTgt spid="4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7" dur="1000"/>
                                        <p:tgtEl>
                                          <p:spTgt spid="4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2" dur="1000"/>
                                        <p:tgtEl>
                                          <p:spTgt spid="4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6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6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6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6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46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46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46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46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84" grpId="0"/>
      <p:bldP spid="46185" grpId="0" animBg="1"/>
      <p:bldP spid="46185" grpId="1" animBg="1"/>
      <p:bldP spid="46186" grpId="0" animBg="1"/>
      <p:bldP spid="46186" grpId="1" animBg="1"/>
      <p:bldP spid="46187" grpId="0"/>
      <p:bldP spid="46188" grpId="0" animBg="1"/>
      <p:bldP spid="46188" grpId="1" animBg="1"/>
      <p:bldP spid="46189" grpId="0"/>
      <p:bldP spid="46190" grpId="0" animBg="1"/>
      <p:bldP spid="46190" grpId="1" animBg="1"/>
      <p:bldP spid="46191" grpId="0"/>
      <p:bldP spid="46192" grpId="0" animBg="1"/>
      <p:bldP spid="46192" grpId="1" animBg="1"/>
      <p:bldP spid="46193" grpId="0" animBg="1"/>
      <p:bldP spid="46193" grpId="1" animBg="1"/>
      <p:bldP spid="46194" grpId="0"/>
      <p:bldP spid="46200" grpId="0" animBg="1"/>
      <p:bldP spid="4620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Primer 1.</a:t>
            </a:r>
            <a:r>
              <a:rPr lang="hr-HR" altLang="en-US" sz="2000"/>
              <a:t>: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386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Rešimo metodom supstitucije: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28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b)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7621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   x + y = -1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-5x - 4y = -8 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4235450" y="836613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4525963" y="83661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4787900" y="836613"/>
            <a:ext cx="404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-1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5141913" y="836613"/>
            <a:ext cx="498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 y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1187450" y="1628775"/>
            <a:ext cx="446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-5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1501775" y="1625600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1636713" y="1628775"/>
            <a:ext cx="11350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( -1 - y 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2627313" y="15922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- 4y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3249613" y="15922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447" name="Arc 15"/>
          <p:cNvSpPr>
            <a:spLocks/>
          </p:cNvSpPr>
          <p:nvPr/>
        </p:nvSpPr>
        <p:spPr bwMode="auto">
          <a:xfrm>
            <a:off x="1460500" y="1989138"/>
            <a:ext cx="504825" cy="71437"/>
          </a:xfrm>
          <a:custGeom>
            <a:avLst/>
            <a:gdLst>
              <a:gd name="T0" fmla="*/ 68975731 w 43188"/>
              <a:gd name="T1" fmla="*/ 14724 h 21600"/>
              <a:gd name="T2" fmla="*/ 0 w 43188"/>
              <a:gd name="T3" fmla="*/ 21120 h 21600"/>
              <a:gd name="T4" fmla="*/ 34484651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8" name="Arc 16"/>
          <p:cNvSpPr>
            <a:spLocks/>
          </p:cNvSpPr>
          <p:nvPr/>
        </p:nvSpPr>
        <p:spPr bwMode="auto">
          <a:xfrm>
            <a:off x="1389063" y="2017713"/>
            <a:ext cx="1022350" cy="115887"/>
          </a:xfrm>
          <a:custGeom>
            <a:avLst/>
            <a:gdLst>
              <a:gd name="T0" fmla="*/ 572891747 w 43188"/>
              <a:gd name="T1" fmla="*/ 62863 h 21600"/>
              <a:gd name="T2" fmla="*/ 0 w 43188"/>
              <a:gd name="T3" fmla="*/ 90183 h 21600"/>
              <a:gd name="T4" fmla="*/ 286419538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1258888" y="2205038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5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1525588" y="22050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+ 5y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2089150" y="22050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- 4y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2673350" y="2205038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3478213" y="1592263"/>
            <a:ext cx="4460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-8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2987675" y="2205038"/>
            <a:ext cx="446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-8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455" name="Line 23"/>
          <p:cNvSpPr>
            <a:spLocks noChangeShapeType="1"/>
          </p:cNvSpPr>
          <p:nvPr/>
        </p:nvSpPr>
        <p:spPr bwMode="auto">
          <a:xfrm>
            <a:off x="1598613" y="2565400"/>
            <a:ext cx="5032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6" name="Line 24"/>
          <p:cNvSpPr>
            <a:spLocks noChangeShapeType="1"/>
          </p:cNvSpPr>
          <p:nvPr/>
        </p:nvSpPr>
        <p:spPr bwMode="auto">
          <a:xfrm>
            <a:off x="2195513" y="2565400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1692275" y="2671763"/>
            <a:ext cx="471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5y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2051050" y="26717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- 4y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2627313" y="26717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460" name="Text Box 28"/>
          <p:cNvSpPr txBox="1">
            <a:spLocks noChangeArrowheads="1"/>
          </p:cNvSpPr>
          <p:nvPr/>
        </p:nvSpPr>
        <p:spPr bwMode="auto">
          <a:xfrm>
            <a:off x="2916238" y="2671763"/>
            <a:ext cx="4460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-8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461" name="Text Box 29"/>
          <p:cNvSpPr txBox="1">
            <a:spLocks noChangeArrowheads="1"/>
          </p:cNvSpPr>
          <p:nvPr/>
        </p:nvSpPr>
        <p:spPr bwMode="auto">
          <a:xfrm>
            <a:off x="3257550" y="2671763"/>
            <a:ext cx="522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- 5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462" name="Text Box 30"/>
          <p:cNvSpPr txBox="1">
            <a:spLocks noChangeArrowheads="1"/>
          </p:cNvSpPr>
          <p:nvPr/>
        </p:nvSpPr>
        <p:spPr bwMode="auto">
          <a:xfrm>
            <a:off x="2384425" y="3141663"/>
            <a:ext cx="3159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463" name="Text Box 31"/>
          <p:cNvSpPr txBox="1">
            <a:spLocks noChangeArrowheads="1"/>
          </p:cNvSpPr>
          <p:nvPr/>
        </p:nvSpPr>
        <p:spPr bwMode="auto">
          <a:xfrm>
            <a:off x="2706688" y="31416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464" name="Text Box 32"/>
          <p:cNvSpPr txBox="1">
            <a:spLocks noChangeArrowheads="1"/>
          </p:cNvSpPr>
          <p:nvPr/>
        </p:nvSpPr>
        <p:spPr bwMode="auto">
          <a:xfrm>
            <a:off x="2987675" y="3141663"/>
            <a:ext cx="636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- 13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465" name="Rectangle 33"/>
          <p:cNvSpPr>
            <a:spLocks noChangeArrowheads="1"/>
          </p:cNvSpPr>
          <p:nvPr/>
        </p:nvSpPr>
        <p:spPr bwMode="auto">
          <a:xfrm>
            <a:off x="2382838" y="3141663"/>
            <a:ext cx="1252537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8466" name="Text Box 34"/>
          <p:cNvSpPr txBox="1">
            <a:spLocks noChangeArrowheads="1"/>
          </p:cNvSpPr>
          <p:nvPr/>
        </p:nvSpPr>
        <p:spPr bwMode="auto">
          <a:xfrm>
            <a:off x="4211638" y="1304925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18467" name="Text Box 35"/>
          <p:cNvSpPr txBox="1">
            <a:spLocks noChangeArrowheads="1"/>
          </p:cNvSpPr>
          <p:nvPr/>
        </p:nvSpPr>
        <p:spPr bwMode="auto">
          <a:xfrm>
            <a:off x="4502150" y="130492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18468" name="Text Box 36"/>
          <p:cNvSpPr txBox="1">
            <a:spLocks noChangeArrowheads="1"/>
          </p:cNvSpPr>
          <p:nvPr/>
        </p:nvSpPr>
        <p:spPr bwMode="auto">
          <a:xfrm>
            <a:off x="4787900" y="1304925"/>
            <a:ext cx="404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-1</a:t>
            </a:r>
          </a:p>
        </p:txBody>
      </p:sp>
      <p:sp>
        <p:nvSpPr>
          <p:cNvPr id="18469" name="Text Box 37"/>
          <p:cNvSpPr txBox="1">
            <a:spLocks noChangeArrowheads="1"/>
          </p:cNvSpPr>
          <p:nvPr/>
        </p:nvSpPr>
        <p:spPr bwMode="auto">
          <a:xfrm>
            <a:off x="5148263" y="1304925"/>
            <a:ext cx="2905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</a:t>
            </a:r>
          </a:p>
        </p:txBody>
      </p:sp>
      <p:sp>
        <p:nvSpPr>
          <p:cNvPr id="18470" name="Text Box 38"/>
          <p:cNvSpPr txBox="1">
            <a:spLocks noChangeArrowheads="1"/>
          </p:cNvSpPr>
          <p:nvPr/>
        </p:nvSpPr>
        <p:spPr bwMode="auto">
          <a:xfrm>
            <a:off x="5337175" y="1304925"/>
            <a:ext cx="747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(-13)</a:t>
            </a:r>
          </a:p>
        </p:txBody>
      </p:sp>
      <p:sp>
        <p:nvSpPr>
          <p:cNvPr id="18471" name="Line 39"/>
          <p:cNvSpPr>
            <a:spLocks noChangeShapeType="1"/>
          </p:cNvSpPr>
          <p:nvPr/>
        </p:nvSpPr>
        <p:spPr bwMode="auto">
          <a:xfrm>
            <a:off x="5200650" y="1701800"/>
            <a:ext cx="7921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2" name="Text Box 40"/>
          <p:cNvSpPr txBox="1">
            <a:spLocks noChangeArrowheads="1"/>
          </p:cNvSpPr>
          <p:nvPr/>
        </p:nvSpPr>
        <p:spPr bwMode="auto">
          <a:xfrm>
            <a:off x="4211638" y="1736725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=</a:t>
            </a:r>
          </a:p>
        </p:txBody>
      </p:sp>
      <p:sp>
        <p:nvSpPr>
          <p:cNvPr id="18473" name="Text Box 41"/>
          <p:cNvSpPr txBox="1">
            <a:spLocks noChangeArrowheads="1"/>
          </p:cNvSpPr>
          <p:nvPr/>
        </p:nvSpPr>
        <p:spPr bwMode="auto">
          <a:xfrm>
            <a:off x="4716463" y="1736725"/>
            <a:ext cx="4048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-1</a:t>
            </a:r>
          </a:p>
        </p:txBody>
      </p:sp>
      <p:sp>
        <p:nvSpPr>
          <p:cNvPr id="18474" name="Text Box 42"/>
          <p:cNvSpPr txBox="1">
            <a:spLocks noChangeArrowheads="1"/>
          </p:cNvSpPr>
          <p:nvPr/>
        </p:nvSpPr>
        <p:spPr bwMode="auto">
          <a:xfrm>
            <a:off x="5072063" y="1736725"/>
            <a:ext cx="6524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+ 13</a:t>
            </a:r>
          </a:p>
        </p:txBody>
      </p:sp>
      <p:sp>
        <p:nvSpPr>
          <p:cNvPr id="18475" name="Text Box 43"/>
          <p:cNvSpPr txBox="1">
            <a:spLocks noChangeArrowheads="1"/>
          </p:cNvSpPr>
          <p:nvPr/>
        </p:nvSpPr>
        <p:spPr bwMode="auto">
          <a:xfrm>
            <a:off x="4211638" y="2168525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=</a:t>
            </a:r>
          </a:p>
        </p:txBody>
      </p:sp>
      <p:sp>
        <p:nvSpPr>
          <p:cNvPr id="18476" name="Text Box 44"/>
          <p:cNvSpPr txBox="1">
            <a:spLocks noChangeArrowheads="1"/>
          </p:cNvSpPr>
          <p:nvPr/>
        </p:nvSpPr>
        <p:spPr bwMode="auto">
          <a:xfrm>
            <a:off x="4716463" y="2168525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12</a:t>
            </a:r>
          </a:p>
        </p:txBody>
      </p:sp>
      <p:sp>
        <p:nvSpPr>
          <p:cNvPr id="18477" name="Rectangle 45"/>
          <p:cNvSpPr>
            <a:spLocks noChangeArrowheads="1"/>
          </p:cNvSpPr>
          <p:nvPr/>
        </p:nvSpPr>
        <p:spPr bwMode="auto">
          <a:xfrm>
            <a:off x="4140200" y="2162175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8478" name="Text Box 46"/>
          <p:cNvSpPr txBox="1">
            <a:spLocks noChangeArrowheads="1"/>
          </p:cNvSpPr>
          <p:nvPr/>
        </p:nvSpPr>
        <p:spPr bwMode="auto">
          <a:xfrm>
            <a:off x="5580063" y="3213100"/>
            <a:ext cx="587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Rj. </a:t>
            </a:r>
          </a:p>
        </p:txBody>
      </p:sp>
      <p:sp>
        <p:nvSpPr>
          <p:cNvPr id="18479" name="Text Box 47"/>
          <p:cNvSpPr txBox="1">
            <a:spLocks noChangeArrowheads="1"/>
          </p:cNvSpPr>
          <p:nvPr/>
        </p:nvSpPr>
        <p:spPr bwMode="auto">
          <a:xfrm>
            <a:off x="6011863" y="3213100"/>
            <a:ext cx="1316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( 12, -13 )</a:t>
            </a:r>
          </a:p>
        </p:txBody>
      </p:sp>
      <p:grpSp>
        <p:nvGrpSpPr>
          <p:cNvPr id="18480" name="Group 48"/>
          <p:cNvGrpSpPr>
            <a:grpSpLocks/>
          </p:cNvGrpSpPr>
          <p:nvPr/>
        </p:nvGrpSpPr>
        <p:grpSpPr bwMode="auto">
          <a:xfrm>
            <a:off x="3132138" y="985838"/>
            <a:ext cx="312737" cy="96837"/>
            <a:chOff x="1927" y="648"/>
            <a:chExt cx="242" cy="75"/>
          </a:xfrm>
        </p:grpSpPr>
        <p:sp>
          <p:nvSpPr>
            <p:cNvPr id="18510" name="Line 49"/>
            <p:cNvSpPr>
              <a:spLocks noChangeShapeType="1"/>
            </p:cNvSpPr>
            <p:nvPr/>
          </p:nvSpPr>
          <p:spPr bwMode="auto">
            <a:xfrm>
              <a:off x="1927" y="66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1" name="Line 50"/>
            <p:cNvSpPr>
              <a:spLocks noChangeShapeType="1"/>
            </p:cNvSpPr>
            <p:nvPr/>
          </p:nvSpPr>
          <p:spPr bwMode="auto">
            <a:xfrm>
              <a:off x="1927" y="709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2" name="Line 51"/>
            <p:cNvSpPr>
              <a:spLocks noChangeShapeType="1"/>
            </p:cNvSpPr>
            <p:nvPr/>
          </p:nvSpPr>
          <p:spPr bwMode="auto">
            <a:xfrm rot="2340000">
              <a:off x="2043" y="648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3" name="Line 52"/>
            <p:cNvSpPr>
              <a:spLocks noChangeShapeType="1"/>
            </p:cNvSpPr>
            <p:nvPr/>
          </p:nvSpPr>
          <p:spPr bwMode="auto">
            <a:xfrm rot="19200000" flipV="1">
              <a:off x="2044" y="723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67" name="Oval 63"/>
          <p:cNvSpPr>
            <a:spLocks noChangeArrowheads="1"/>
          </p:cNvSpPr>
          <p:nvPr/>
        </p:nvSpPr>
        <p:spPr bwMode="auto">
          <a:xfrm>
            <a:off x="1173163" y="1201738"/>
            <a:ext cx="547687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68" name="Oval 64"/>
          <p:cNvSpPr>
            <a:spLocks noChangeArrowheads="1"/>
          </p:cNvSpPr>
          <p:nvPr/>
        </p:nvSpPr>
        <p:spPr bwMode="auto">
          <a:xfrm>
            <a:off x="4154488" y="2205038"/>
            <a:ext cx="1079500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69" name="Text Box 65"/>
          <p:cNvSpPr txBox="1">
            <a:spLocks noChangeArrowheads="1"/>
          </p:cNvSpPr>
          <p:nvPr/>
        </p:nvSpPr>
        <p:spPr bwMode="auto">
          <a:xfrm>
            <a:off x="3500438" y="5337175"/>
            <a:ext cx="931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-5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hr-HR" altLang="en-US" sz="2000">
                <a:cs typeface="Times New Roman" panose="02020603050405020304" pitchFamily="18" charset="0"/>
              </a:rPr>
              <a:t> 12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7170" name="Oval 66"/>
          <p:cNvSpPr>
            <a:spLocks noChangeArrowheads="1"/>
          </p:cNvSpPr>
          <p:nvPr/>
        </p:nvSpPr>
        <p:spPr bwMode="auto">
          <a:xfrm>
            <a:off x="1633538" y="1201738"/>
            <a:ext cx="287337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71" name="Text Box 67"/>
          <p:cNvSpPr txBox="1">
            <a:spLocks noChangeArrowheads="1"/>
          </p:cNvSpPr>
          <p:nvPr/>
        </p:nvSpPr>
        <p:spPr bwMode="auto">
          <a:xfrm>
            <a:off x="4427538" y="5337175"/>
            <a:ext cx="2905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7172" name="Oval 68"/>
          <p:cNvSpPr>
            <a:spLocks noChangeArrowheads="1"/>
          </p:cNvSpPr>
          <p:nvPr/>
        </p:nvSpPr>
        <p:spPr bwMode="auto">
          <a:xfrm>
            <a:off x="1852613" y="1201738"/>
            <a:ext cx="41592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73" name="Text Box 69"/>
          <p:cNvSpPr txBox="1">
            <a:spLocks noChangeArrowheads="1"/>
          </p:cNvSpPr>
          <p:nvPr/>
        </p:nvSpPr>
        <p:spPr bwMode="auto">
          <a:xfrm>
            <a:off x="4716463" y="5337175"/>
            <a:ext cx="11191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4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hr-HR" altLang="en-US" sz="2000">
                <a:cs typeface="Times New Roman" panose="02020603050405020304" pitchFamily="18" charset="0"/>
              </a:rPr>
              <a:t> (-13)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7174" name="Oval 70"/>
          <p:cNvSpPr>
            <a:spLocks noChangeArrowheads="1"/>
          </p:cNvSpPr>
          <p:nvPr/>
        </p:nvSpPr>
        <p:spPr bwMode="auto">
          <a:xfrm>
            <a:off x="2382838" y="3141663"/>
            <a:ext cx="1295400" cy="431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75" name="Oval 71"/>
          <p:cNvSpPr>
            <a:spLocks noChangeArrowheads="1"/>
          </p:cNvSpPr>
          <p:nvPr/>
        </p:nvSpPr>
        <p:spPr bwMode="auto">
          <a:xfrm>
            <a:off x="2197100" y="1216025"/>
            <a:ext cx="287338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76" name="Text Box 72"/>
          <p:cNvSpPr txBox="1">
            <a:spLocks noChangeArrowheads="1"/>
          </p:cNvSpPr>
          <p:nvPr/>
        </p:nvSpPr>
        <p:spPr bwMode="auto">
          <a:xfrm>
            <a:off x="5795963" y="533717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7177" name="Line 73"/>
          <p:cNvSpPr>
            <a:spLocks noChangeShapeType="1"/>
          </p:cNvSpPr>
          <p:nvPr/>
        </p:nvSpPr>
        <p:spPr bwMode="auto">
          <a:xfrm>
            <a:off x="3571875" y="5695950"/>
            <a:ext cx="7842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78" name="Text Box 74"/>
          <p:cNvSpPr txBox="1">
            <a:spLocks noChangeArrowheads="1"/>
          </p:cNvSpPr>
          <p:nvPr/>
        </p:nvSpPr>
        <p:spPr bwMode="auto">
          <a:xfrm>
            <a:off x="6057900" y="5337175"/>
            <a:ext cx="6016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-60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7179" name="Text Box 75"/>
          <p:cNvSpPr txBox="1">
            <a:spLocks noChangeArrowheads="1"/>
          </p:cNvSpPr>
          <p:nvPr/>
        </p:nvSpPr>
        <p:spPr bwMode="auto">
          <a:xfrm>
            <a:off x="6615113" y="5337175"/>
            <a:ext cx="6937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+ 52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7180" name="Text Box 76"/>
          <p:cNvSpPr txBox="1">
            <a:spLocks noChangeArrowheads="1"/>
          </p:cNvSpPr>
          <p:nvPr/>
        </p:nvSpPr>
        <p:spPr bwMode="auto">
          <a:xfrm>
            <a:off x="7235825" y="533717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7181" name="Text Box 77"/>
          <p:cNvSpPr txBox="1">
            <a:spLocks noChangeArrowheads="1"/>
          </p:cNvSpPr>
          <p:nvPr/>
        </p:nvSpPr>
        <p:spPr bwMode="auto">
          <a:xfrm>
            <a:off x="7572375" y="5337175"/>
            <a:ext cx="446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-8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7182" name="Oval 78"/>
          <p:cNvSpPr>
            <a:spLocks noChangeArrowheads="1"/>
          </p:cNvSpPr>
          <p:nvPr/>
        </p:nvSpPr>
        <p:spPr bwMode="auto">
          <a:xfrm>
            <a:off x="2413000" y="1187450"/>
            <a:ext cx="415925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83" name="Oval 79"/>
          <p:cNvSpPr>
            <a:spLocks noChangeArrowheads="1"/>
          </p:cNvSpPr>
          <p:nvPr/>
        </p:nvSpPr>
        <p:spPr bwMode="auto">
          <a:xfrm>
            <a:off x="7524750" y="5337175"/>
            <a:ext cx="601663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85" name="Text Box 81"/>
          <p:cNvSpPr txBox="1">
            <a:spLocks noChangeArrowheads="1"/>
          </p:cNvSpPr>
          <p:nvPr/>
        </p:nvSpPr>
        <p:spPr bwMode="auto">
          <a:xfrm>
            <a:off x="8126413" y="5589588"/>
            <a:ext cx="423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400">
                <a:solidFill>
                  <a:srgbClr val="FFFF00"/>
                </a:solidFill>
                <a:sym typeface="Wingdings" panose="05000000000000000000" pitchFamily="2" charset="2"/>
              </a:rPr>
              <a:t></a:t>
            </a:r>
          </a:p>
        </p:txBody>
      </p:sp>
      <p:sp>
        <p:nvSpPr>
          <p:cNvPr id="47187" name="Line 83"/>
          <p:cNvSpPr>
            <a:spLocks noChangeShapeType="1"/>
          </p:cNvSpPr>
          <p:nvPr/>
        </p:nvSpPr>
        <p:spPr bwMode="auto">
          <a:xfrm>
            <a:off x="4500563" y="5691188"/>
            <a:ext cx="12239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00" name="Text Box 84"/>
          <p:cNvSpPr txBox="1">
            <a:spLocks noChangeArrowheads="1"/>
          </p:cNvSpPr>
          <p:nvPr/>
        </p:nvSpPr>
        <p:spPr bwMode="auto">
          <a:xfrm>
            <a:off x="3394075" y="4292600"/>
            <a:ext cx="11731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Provera: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501" name="Text Box 85"/>
          <p:cNvSpPr txBox="1">
            <a:spLocks noChangeArrowheads="1"/>
          </p:cNvSpPr>
          <p:nvPr/>
        </p:nvSpPr>
        <p:spPr bwMode="auto">
          <a:xfrm>
            <a:off x="3467100" y="4797425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12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502" name="Text Box 86"/>
          <p:cNvSpPr txBox="1">
            <a:spLocks noChangeArrowheads="1"/>
          </p:cNvSpPr>
          <p:nvPr/>
        </p:nvSpPr>
        <p:spPr bwMode="auto">
          <a:xfrm>
            <a:off x="3806825" y="4797425"/>
            <a:ext cx="3063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+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503" name="Text Box 87"/>
          <p:cNvSpPr txBox="1">
            <a:spLocks noChangeArrowheads="1"/>
          </p:cNvSpPr>
          <p:nvPr/>
        </p:nvSpPr>
        <p:spPr bwMode="auto">
          <a:xfrm>
            <a:off x="3970338" y="4797425"/>
            <a:ext cx="747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(-13)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504" name="Text Box 88"/>
          <p:cNvSpPr txBox="1">
            <a:spLocks noChangeArrowheads="1"/>
          </p:cNvSpPr>
          <p:nvPr/>
        </p:nvSpPr>
        <p:spPr bwMode="auto">
          <a:xfrm>
            <a:off x="4592638" y="479742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505" name="Line 89"/>
          <p:cNvSpPr>
            <a:spLocks noChangeShapeType="1"/>
          </p:cNvSpPr>
          <p:nvPr/>
        </p:nvSpPr>
        <p:spPr bwMode="auto">
          <a:xfrm>
            <a:off x="3897313" y="5156200"/>
            <a:ext cx="7207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06" name="Text Box 90"/>
          <p:cNvSpPr txBox="1">
            <a:spLocks noChangeArrowheads="1"/>
          </p:cNvSpPr>
          <p:nvPr/>
        </p:nvSpPr>
        <p:spPr bwMode="auto">
          <a:xfrm>
            <a:off x="4835525" y="4797425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12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507" name="Text Box 91"/>
          <p:cNvSpPr txBox="1">
            <a:spLocks noChangeArrowheads="1"/>
          </p:cNvSpPr>
          <p:nvPr/>
        </p:nvSpPr>
        <p:spPr bwMode="auto">
          <a:xfrm>
            <a:off x="5133975" y="4797425"/>
            <a:ext cx="636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- 13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508" name="Text Box 92"/>
          <p:cNvSpPr txBox="1">
            <a:spLocks noChangeArrowheads="1"/>
          </p:cNvSpPr>
          <p:nvPr/>
        </p:nvSpPr>
        <p:spPr bwMode="auto">
          <a:xfrm>
            <a:off x="5626100" y="479742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8509" name="Text Box 93"/>
          <p:cNvSpPr txBox="1">
            <a:spLocks noChangeArrowheads="1"/>
          </p:cNvSpPr>
          <p:nvPr/>
        </p:nvSpPr>
        <p:spPr bwMode="auto">
          <a:xfrm>
            <a:off x="5842000" y="4797425"/>
            <a:ext cx="404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-1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7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7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7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7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7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7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1000"/>
                                        <p:tgtEl>
                                          <p:spTgt spid="4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47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1000"/>
                                        <p:tgtEl>
                                          <p:spTgt spid="4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4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1000"/>
                                        <p:tgtEl>
                                          <p:spTgt spid="4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47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3" dur="1000"/>
                                        <p:tgtEl>
                                          <p:spTgt spid="4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4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4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4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3" dur="1000"/>
                                        <p:tgtEl>
                                          <p:spTgt spid="4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8" dur="1000"/>
                                        <p:tgtEl>
                                          <p:spTgt spid="4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3" dur="1000"/>
                                        <p:tgtEl>
                                          <p:spTgt spid="4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8" dur="1000"/>
                                        <p:tgtEl>
                                          <p:spTgt spid="4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7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7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4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6" dur="500"/>
                                        <p:tgtEl>
                                          <p:spTgt spid="47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9" dur="500"/>
                                        <p:tgtEl>
                                          <p:spTgt spid="47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4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4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47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47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 tmFilter="0,0; .5, 1; 1, 1"/>
                                        <p:tgtEl>
                                          <p:spTgt spid="4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67" grpId="0" animBg="1"/>
      <p:bldP spid="47167" grpId="1" animBg="1"/>
      <p:bldP spid="47168" grpId="0" animBg="1"/>
      <p:bldP spid="47168" grpId="1" animBg="1"/>
      <p:bldP spid="47169" grpId="0"/>
      <p:bldP spid="47170" grpId="0" animBg="1"/>
      <p:bldP spid="47170" grpId="1" animBg="1"/>
      <p:bldP spid="47171" grpId="0"/>
      <p:bldP spid="47172" grpId="0" animBg="1"/>
      <p:bldP spid="47172" grpId="1" animBg="1"/>
      <p:bldP spid="47173" grpId="0"/>
      <p:bldP spid="47174" grpId="0" animBg="1"/>
      <p:bldP spid="47174" grpId="1" animBg="1"/>
      <p:bldP spid="47175" grpId="0" animBg="1"/>
      <p:bldP spid="47175" grpId="1" animBg="1"/>
      <p:bldP spid="47176" grpId="0"/>
      <p:bldP spid="47178" grpId="0"/>
      <p:bldP spid="47179" grpId="0"/>
      <p:bldP spid="47180" grpId="0"/>
      <p:bldP spid="47181" grpId="0"/>
      <p:bldP spid="47182" grpId="0" animBg="1"/>
      <p:bldP spid="47182" grpId="1" animBg="1"/>
      <p:bldP spid="47183" grpId="0" animBg="1"/>
      <p:bldP spid="47183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Primer 1.</a:t>
            </a:r>
            <a:r>
              <a:rPr lang="hr-HR" altLang="en-US" sz="2000"/>
              <a:t>: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386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Rešimo metodom supstitucije:</a:t>
            </a: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c)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6144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   x - y = 3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-x - 2y = 15 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4235450" y="836613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4525963" y="83661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4787900" y="83661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3</a:t>
            </a: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5003800" y="836613"/>
            <a:ext cx="514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+ y</a:t>
            </a: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1187450" y="1628775"/>
            <a:ext cx="2905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</a:t>
            </a:r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1403350" y="1628775"/>
            <a:ext cx="1085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( 3 + y 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2411413" y="15922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- 2y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2987675" y="15922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1258888" y="2205038"/>
            <a:ext cx="4460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-3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1619250" y="2205038"/>
            <a:ext cx="498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8147" name="Text Box 19"/>
          <p:cNvSpPr txBox="1">
            <a:spLocks noChangeArrowheads="1"/>
          </p:cNvSpPr>
          <p:nvPr/>
        </p:nvSpPr>
        <p:spPr bwMode="auto">
          <a:xfrm>
            <a:off x="2089150" y="22050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- 2y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8148" name="Text Box 20"/>
          <p:cNvSpPr txBox="1">
            <a:spLocks noChangeArrowheads="1"/>
          </p:cNvSpPr>
          <p:nvPr/>
        </p:nvSpPr>
        <p:spPr bwMode="auto">
          <a:xfrm>
            <a:off x="2673350" y="2205038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8149" name="Text Box 21"/>
          <p:cNvSpPr txBox="1">
            <a:spLocks noChangeArrowheads="1"/>
          </p:cNvSpPr>
          <p:nvPr/>
        </p:nvSpPr>
        <p:spPr bwMode="auto">
          <a:xfrm>
            <a:off x="3216275" y="1592263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15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8150" name="Text Box 22"/>
          <p:cNvSpPr txBox="1">
            <a:spLocks noChangeArrowheads="1"/>
          </p:cNvSpPr>
          <p:nvPr/>
        </p:nvSpPr>
        <p:spPr bwMode="auto">
          <a:xfrm>
            <a:off x="2987675" y="2205038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15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8151" name="Line 23"/>
          <p:cNvSpPr>
            <a:spLocks noChangeShapeType="1"/>
          </p:cNvSpPr>
          <p:nvPr/>
        </p:nvSpPr>
        <p:spPr bwMode="auto">
          <a:xfrm>
            <a:off x="1598613" y="2565400"/>
            <a:ext cx="5032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2" name="Line 24"/>
          <p:cNvSpPr>
            <a:spLocks noChangeShapeType="1"/>
          </p:cNvSpPr>
          <p:nvPr/>
        </p:nvSpPr>
        <p:spPr bwMode="auto">
          <a:xfrm>
            <a:off x="2195513" y="2565400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3" name="Text Box 25"/>
          <p:cNvSpPr txBox="1">
            <a:spLocks noChangeArrowheads="1"/>
          </p:cNvSpPr>
          <p:nvPr/>
        </p:nvSpPr>
        <p:spPr bwMode="auto">
          <a:xfrm>
            <a:off x="1692275" y="2671763"/>
            <a:ext cx="422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8154" name="Text Box 26"/>
          <p:cNvSpPr txBox="1">
            <a:spLocks noChangeArrowheads="1"/>
          </p:cNvSpPr>
          <p:nvPr/>
        </p:nvSpPr>
        <p:spPr bwMode="auto">
          <a:xfrm>
            <a:off x="2051050" y="26717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- 2y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8155" name="Text Box 27"/>
          <p:cNvSpPr txBox="1">
            <a:spLocks noChangeArrowheads="1"/>
          </p:cNvSpPr>
          <p:nvPr/>
        </p:nvSpPr>
        <p:spPr bwMode="auto">
          <a:xfrm>
            <a:off x="2627313" y="26717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8156" name="Text Box 28"/>
          <p:cNvSpPr txBox="1">
            <a:spLocks noChangeArrowheads="1"/>
          </p:cNvSpPr>
          <p:nvPr/>
        </p:nvSpPr>
        <p:spPr bwMode="auto">
          <a:xfrm>
            <a:off x="2916238" y="2671763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15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8157" name="Text Box 29"/>
          <p:cNvSpPr txBox="1">
            <a:spLocks noChangeArrowheads="1"/>
          </p:cNvSpPr>
          <p:nvPr/>
        </p:nvSpPr>
        <p:spPr bwMode="auto">
          <a:xfrm>
            <a:off x="3257550" y="2671763"/>
            <a:ext cx="538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+ 3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8158" name="Text Box 30"/>
          <p:cNvSpPr txBox="1">
            <a:spLocks noChangeArrowheads="1"/>
          </p:cNvSpPr>
          <p:nvPr/>
        </p:nvSpPr>
        <p:spPr bwMode="auto">
          <a:xfrm>
            <a:off x="2122488" y="3141663"/>
            <a:ext cx="577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-3y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8159" name="Text Box 31"/>
          <p:cNvSpPr txBox="1">
            <a:spLocks noChangeArrowheads="1"/>
          </p:cNvSpPr>
          <p:nvPr/>
        </p:nvSpPr>
        <p:spPr bwMode="auto">
          <a:xfrm>
            <a:off x="2627313" y="31416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8160" name="Text Box 32"/>
          <p:cNvSpPr txBox="1">
            <a:spLocks noChangeArrowheads="1"/>
          </p:cNvSpPr>
          <p:nvPr/>
        </p:nvSpPr>
        <p:spPr bwMode="auto">
          <a:xfrm>
            <a:off x="2916238" y="3141663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18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8162" name="Text Box 34"/>
          <p:cNvSpPr txBox="1">
            <a:spLocks noChangeArrowheads="1"/>
          </p:cNvSpPr>
          <p:nvPr/>
        </p:nvSpPr>
        <p:spPr bwMode="auto">
          <a:xfrm>
            <a:off x="4211638" y="1304925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48163" name="Text Box 35"/>
          <p:cNvSpPr txBox="1">
            <a:spLocks noChangeArrowheads="1"/>
          </p:cNvSpPr>
          <p:nvPr/>
        </p:nvSpPr>
        <p:spPr bwMode="auto">
          <a:xfrm>
            <a:off x="4502150" y="130492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48164" name="Text Box 36"/>
          <p:cNvSpPr txBox="1">
            <a:spLocks noChangeArrowheads="1"/>
          </p:cNvSpPr>
          <p:nvPr/>
        </p:nvSpPr>
        <p:spPr bwMode="auto">
          <a:xfrm>
            <a:off x="4787900" y="13049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3</a:t>
            </a:r>
          </a:p>
        </p:txBody>
      </p:sp>
      <p:sp>
        <p:nvSpPr>
          <p:cNvPr id="48165" name="Text Box 37"/>
          <p:cNvSpPr txBox="1">
            <a:spLocks noChangeArrowheads="1"/>
          </p:cNvSpPr>
          <p:nvPr/>
        </p:nvSpPr>
        <p:spPr bwMode="auto">
          <a:xfrm>
            <a:off x="5076825" y="1304925"/>
            <a:ext cx="3063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+</a:t>
            </a:r>
          </a:p>
        </p:txBody>
      </p:sp>
      <p:sp>
        <p:nvSpPr>
          <p:cNvPr id="48166" name="Text Box 38"/>
          <p:cNvSpPr txBox="1">
            <a:spLocks noChangeArrowheads="1"/>
          </p:cNvSpPr>
          <p:nvPr/>
        </p:nvSpPr>
        <p:spPr bwMode="auto">
          <a:xfrm>
            <a:off x="5265738" y="1304925"/>
            <a:ext cx="6334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(-6)</a:t>
            </a:r>
          </a:p>
        </p:txBody>
      </p:sp>
      <p:sp>
        <p:nvSpPr>
          <p:cNvPr id="48167" name="Line 39"/>
          <p:cNvSpPr>
            <a:spLocks noChangeShapeType="1"/>
          </p:cNvSpPr>
          <p:nvPr/>
        </p:nvSpPr>
        <p:spPr bwMode="auto">
          <a:xfrm>
            <a:off x="5129213" y="1701800"/>
            <a:ext cx="7921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68" name="Text Box 40"/>
          <p:cNvSpPr txBox="1">
            <a:spLocks noChangeArrowheads="1"/>
          </p:cNvSpPr>
          <p:nvPr/>
        </p:nvSpPr>
        <p:spPr bwMode="auto">
          <a:xfrm>
            <a:off x="4211638" y="1736725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=</a:t>
            </a:r>
          </a:p>
        </p:txBody>
      </p:sp>
      <p:sp>
        <p:nvSpPr>
          <p:cNvPr id="48169" name="Text Box 41"/>
          <p:cNvSpPr txBox="1">
            <a:spLocks noChangeArrowheads="1"/>
          </p:cNvSpPr>
          <p:nvPr/>
        </p:nvSpPr>
        <p:spPr bwMode="auto">
          <a:xfrm>
            <a:off x="4716463" y="17367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3</a:t>
            </a:r>
          </a:p>
        </p:txBody>
      </p:sp>
      <p:sp>
        <p:nvSpPr>
          <p:cNvPr id="48170" name="Text Box 42"/>
          <p:cNvSpPr txBox="1">
            <a:spLocks noChangeArrowheads="1"/>
          </p:cNvSpPr>
          <p:nvPr/>
        </p:nvSpPr>
        <p:spPr bwMode="auto">
          <a:xfrm>
            <a:off x="4986338" y="1736725"/>
            <a:ext cx="522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- 6</a:t>
            </a:r>
          </a:p>
        </p:txBody>
      </p:sp>
      <p:sp>
        <p:nvSpPr>
          <p:cNvPr id="48171" name="Text Box 43"/>
          <p:cNvSpPr txBox="1">
            <a:spLocks noChangeArrowheads="1"/>
          </p:cNvSpPr>
          <p:nvPr/>
        </p:nvSpPr>
        <p:spPr bwMode="auto">
          <a:xfrm>
            <a:off x="4211638" y="2168525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=</a:t>
            </a:r>
          </a:p>
        </p:txBody>
      </p:sp>
      <p:sp>
        <p:nvSpPr>
          <p:cNvPr id="48172" name="Text Box 44"/>
          <p:cNvSpPr txBox="1">
            <a:spLocks noChangeArrowheads="1"/>
          </p:cNvSpPr>
          <p:nvPr/>
        </p:nvSpPr>
        <p:spPr bwMode="auto">
          <a:xfrm>
            <a:off x="4716463" y="2168525"/>
            <a:ext cx="4460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-3</a:t>
            </a:r>
          </a:p>
        </p:txBody>
      </p:sp>
      <p:sp>
        <p:nvSpPr>
          <p:cNvPr id="48173" name="Rectangle 45"/>
          <p:cNvSpPr>
            <a:spLocks noChangeArrowheads="1"/>
          </p:cNvSpPr>
          <p:nvPr/>
        </p:nvSpPr>
        <p:spPr bwMode="auto">
          <a:xfrm>
            <a:off x="4140200" y="2162175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8174" name="Text Box 46"/>
          <p:cNvSpPr txBox="1">
            <a:spLocks noChangeArrowheads="1"/>
          </p:cNvSpPr>
          <p:nvPr/>
        </p:nvSpPr>
        <p:spPr bwMode="auto">
          <a:xfrm>
            <a:off x="5580063" y="3213100"/>
            <a:ext cx="587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Rj. </a:t>
            </a:r>
          </a:p>
        </p:txBody>
      </p:sp>
      <p:sp>
        <p:nvSpPr>
          <p:cNvPr id="48175" name="Text Box 47"/>
          <p:cNvSpPr txBox="1">
            <a:spLocks noChangeArrowheads="1"/>
          </p:cNvSpPr>
          <p:nvPr/>
        </p:nvSpPr>
        <p:spPr bwMode="auto">
          <a:xfrm>
            <a:off x="6011863" y="3213100"/>
            <a:ext cx="1193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( -3, -6 )</a:t>
            </a:r>
          </a:p>
        </p:txBody>
      </p:sp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3132138" y="985838"/>
            <a:ext cx="312737" cy="96837"/>
            <a:chOff x="1927" y="648"/>
            <a:chExt cx="242" cy="75"/>
          </a:xfrm>
        </p:grpSpPr>
        <p:sp>
          <p:nvSpPr>
            <p:cNvPr id="19508" name="Line 49"/>
            <p:cNvSpPr>
              <a:spLocks noChangeShapeType="1"/>
            </p:cNvSpPr>
            <p:nvPr/>
          </p:nvSpPr>
          <p:spPr bwMode="auto">
            <a:xfrm>
              <a:off x="1927" y="66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9" name="Line 50"/>
            <p:cNvSpPr>
              <a:spLocks noChangeShapeType="1"/>
            </p:cNvSpPr>
            <p:nvPr/>
          </p:nvSpPr>
          <p:spPr bwMode="auto">
            <a:xfrm>
              <a:off x="1927" y="709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0" name="Line 51"/>
            <p:cNvSpPr>
              <a:spLocks noChangeShapeType="1"/>
            </p:cNvSpPr>
            <p:nvPr/>
          </p:nvSpPr>
          <p:spPr bwMode="auto">
            <a:xfrm rot="2340000">
              <a:off x="2043" y="648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1" name="Line 52"/>
            <p:cNvSpPr>
              <a:spLocks noChangeShapeType="1"/>
            </p:cNvSpPr>
            <p:nvPr/>
          </p:nvSpPr>
          <p:spPr bwMode="auto">
            <a:xfrm rot="19200000" flipV="1">
              <a:off x="2044" y="723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187" name="Line 59"/>
          <p:cNvSpPr>
            <a:spLocks noChangeShapeType="1"/>
          </p:cNvSpPr>
          <p:nvPr/>
        </p:nvSpPr>
        <p:spPr bwMode="auto">
          <a:xfrm flipH="1">
            <a:off x="3563938" y="3068638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88" name="Text Box 60"/>
          <p:cNvSpPr txBox="1">
            <a:spLocks noChangeArrowheads="1"/>
          </p:cNvSpPr>
          <p:nvPr/>
        </p:nvSpPr>
        <p:spPr bwMode="auto">
          <a:xfrm>
            <a:off x="3641725" y="3141663"/>
            <a:ext cx="785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: (-3)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8189" name="Text Box 61"/>
          <p:cNvSpPr txBox="1">
            <a:spLocks noChangeArrowheads="1"/>
          </p:cNvSpPr>
          <p:nvPr/>
        </p:nvSpPr>
        <p:spPr bwMode="auto">
          <a:xfrm>
            <a:off x="2346325" y="3681413"/>
            <a:ext cx="59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y  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8190" name="Text Box 62"/>
          <p:cNvSpPr txBox="1">
            <a:spLocks noChangeArrowheads="1"/>
          </p:cNvSpPr>
          <p:nvPr/>
        </p:nvSpPr>
        <p:spPr bwMode="auto">
          <a:xfrm>
            <a:off x="2927350" y="3681413"/>
            <a:ext cx="446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-6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8191" name="Rectangle 63"/>
          <p:cNvSpPr>
            <a:spLocks noChangeArrowheads="1"/>
          </p:cNvSpPr>
          <p:nvPr/>
        </p:nvSpPr>
        <p:spPr bwMode="auto">
          <a:xfrm>
            <a:off x="2268538" y="3675063"/>
            <a:ext cx="1223962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8192" name="Text Box 64"/>
          <p:cNvSpPr txBox="1">
            <a:spLocks noChangeArrowheads="1"/>
          </p:cNvSpPr>
          <p:nvPr/>
        </p:nvSpPr>
        <p:spPr bwMode="auto">
          <a:xfrm>
            <a:off x="539750" y="4149725"/>
            <a:ext cx="5686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>
                <a:cs typeface="Times New Roman" panose="02020603050405020304" pitchFamily="18" charset="0"/>
              </a:rPr>
              <a:t>Kako se rešavamo zagrade kad je minus ispred  nje?</a:t>
            </a:r>
            <a:endParaRPr lang="en-US" altLang="en-US" sz="1800">
              <a:cs typeface="Times New Roman" panose="02020603050405020304" pitchFamily="18" charset="0"/>
            </a:endParaRPr>
          </a:p>
        </p:txBody>
      </p:sp>
      <p:sp>
        <p:nvSpPr>
          <p:cNvPr id="48193" name="Text Box 65"/>
          <p:cNvSpPr txBox="1">
            <a:spLocks noChangeArrowheads="1"/>
          </p:cNvSpPr>
          <p:nvPr/>
        </p:nvSpPr>
        <p:spPr bwMode="auto">
          <a:xfrm>
            <a:off x="539750" y="4618038"/>
            <a:ext cx="76628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>
                <a:cs typeface="Times New Roman" panose="02020603050405020304" pitchFamily="18" charset="0"/>
              </a:rPr>
              <a:t>Minus nam kaže da svim  monomima iz zagrade promenimo predznake.</a:t>
            </a:r>
            <a:endParaRPr lang="en-US" altLang="en-US" sz="180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10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10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10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1000"/>
                                        <p:tgtEl>
                                          <p:spTgt spid="4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1000"/>
                                        <p:tgtEl>
                                          <p:spTgt spid="48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2" dur="1000"/>
                                        <p:tgtEl>
                                          <p:spTgt spid="4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48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48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5" dur="1000"/>
                                        <p:tgtEl>
                                          <p:spTgt spid="4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0" dur="1000"/>
                                        <p:tgtEl>
                                          <p:spTgt spid="48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5" dur="1000"/>
                                        <p:tgtEl>
                                          <p:spTgt spid="48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0" dur="100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5" dur="1000"/>
                                        <p:tgtEl>
                                          <p:spTgt spid="4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48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000"/>
                                        <p:tgtEl>
                                          <p:spTgt spid="48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0" dur="1000"/>
                                        <p:tgtEl>
                                          <p:spTgt spid="48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5" dur="1000"/>
                                        <p:tgtEl>
                                          <p:spTgt spid="48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0" dur="1000"/>
                                        <p:tgtEl>
                                          <p:spTgt spid="48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5" dur="1000"/>
                                        <p:tgtEl>
                                          <p:spTgt spid="48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0" dur="1000"/>
                                        <p:tgtEl>
                                          <p:spTgt spid="48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5" dur="1000"/>
                                        <p:tgtEl>
                                          <p:spTgt spid="48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0" dur="1000"/>
                                        <p:tgtEl>
                                          <p:spTgt spid="48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5" dur="1000"/>
                                        <p:tgtEl>
                                          <p:spTgt spid="48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0" dur="1000"/>
                                        <p:tgtEl>
                                          <p:spTgt spid="48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5" dur="1000"/>
                                        <p:tgtEl>
                                          <p:spTgt spid="48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0" dur="1000"/>
                                        <p:tgtEl>
                                          <p:spTgt spid="48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5" dur="1000"/>
                                        <p:tgtEl>
                                          <p:spTgt spid="48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0" dur="1000"/>
                                        <p:tgtEl>
                                          <p:spTgt spid="48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5" dur="1000"/>
                                        <p:tgtEl>
                                          <p:spTgt spid="48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0" dur="1000"/>
                                        <p:tgtEl>
                                          <p:spTgt spid="48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5" dur="1000"/>
                                        <p:tgtEl>
                                          <p:spTgt spid="48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0" dur="1000"/>
                                        <p:tgtEl>
                                          <p:spTgt spid="48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5" dur="1000"/>
                                        <p:tgtEl>
                                          <p:spTgt spid="48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0" dur="1000"/>
                                        <p:tgtEl>
                                          <p:spTgt spid="48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5" dur="1000"/>
                                        <p:tgtEl>
                                          <p:spTgt spid="48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0" dur="1000"/>
                                        <p:tgtEl>
                                          <p:spTgt spid="48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5" dur="1000"/>
                                        <p:tgtEl>
                                          <p:spTgt spid="48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0" dur="1000"/>
                                        <p:tgtEl>
                                          <p:spTgt spid="48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5" dur="1000"/>
                                        <p:tgtEl>
                                          <p:spTgt spid="48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0" dur="1000"/>
                                        <p:tgtEl>
                                          <p:spTgt spid="48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5" dur="1000"/>
                                        <p:tgtEl>
                                          <p:spTgt spid="48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0" dur="1000"/>
                                        <p:tgtEl>
                                          <p:spTgt spid="48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/>
      <p:bldP spid="48133" grpId="0"/>
      <p:bldP spid="48134" grpId="0"/>
      <p:bldP spid="48135" grpId="0"/>
      <p:bldP spid="48136" grpId="0"/>
      <p:bldP spid="48137" grpId="0"/>
      <p:bldP spid="48138" grpId="0"/>
      <p:bldP spid="48140" grpId="0"/>
      <p:bldP spid="48141" grpId="0"/>
      <p:bldP spid="48142" grpId="0"/>
      <p:bldP spid="48145" grpId="0"/>
      <p:bldP spid="48146" grpId="0"/>
      <p:bldP spid="48147" grpId="0"/>
      <p:bldP spid="48148" grpId="0"/>
      <p:bldP spid="48149" grpId="0"/>
      <p:bldP spid="48150" grpId="0"/>
      <p:bldP spid="48153" grpId="0"/>
      <p:bldP spid="48154" grpId="0"/>
      <p:bldP spid="48155" grpId="0"/>
      <p:bldP spid="48156" grpId="0"/>
      <p:bldP spid="48157" grpId="0"/>
      <p:bldP spid="48158" grpId="0"/>
      <p:bldP spid="48159" grpId="0"/>
      <p:bldP spid="48160" grpId="0"/>
      <p:bldP spid="48162" grpId="0"/>
      <p:bldP spid="48163" grpId="0"/>
      <p:bldP spid="48164" grpId="0"/>
      <p:bldP spid="48165" grpId="0"/>
      <p:bldP spid="48166" grpId="0"/>
      <p:bldP spid="48168" grpId="0"/>
      <p:bldP spid="48169" grpId="0"/>
      <p:bldP spid="48170" grpId="0"/>
      <p:bldP spid="48171" grpId="0"/>
      <p:bldP spid="48172" grpId="0"/>
      <p:bldP spid="48173" grpId="0" animBg="1"/>
      <p:bldP spid="48174" grpId="0"/>
      <p:bldP spid="48175" grpId="0"/>
      <p:bldP spid="48188" grpId="0"/>
      <p:bldP spid="48189" grpId="0"/>
      <p:bldP spid="48190" grpId="0"/>
      <p:bldP spid="48191" grpId="0" animBg="1"/>
      <p:bldP spid="48192" grpId="0"/>
      <p:bldP spid="48192" grpId="1"/>
      <p:bldP spid="48193" grpId="0"/>
      <p:bldP spid="48193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Primer 1.</a:t>
            </a:r>
            <a:r>
              <a:rPr lang="hr-HR" altLang="en-US" sz="2000"/>
              <a:t>: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386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Rešimo metodom supstitucije: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d)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8272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   x - y = 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2x + 3y = -25 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4235450" y="836613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4525963" y="83661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4859338" y="836613"/>
            <a:ext cx="3159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y</a:t>
            </a: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1187450" y="162877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2</a:t>
            </a: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1547813" y="1628775"/>
            <a:ext cx="3159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1814513" y="16287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+ 3y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2484438" y="162877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9170" name="Text Box 18"/>
          <p:cNvSpPr txBox="1">
            <a:spLocks noChangeArrowheads="1"/>
          </p:cNvSpPr>
          <p:nvPr/>
        </p:nvSpPr>
        <p:spPr bwMode="auto">
          <a:xfrm>
            <a:off x="2746375" y="1628775"/>
            <a:ext cx="6016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-25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9179" name="Text Box 27"/>
          <p:cNvSpPr txBox="1">
            <a:spLocks noChangeArrowheads="1"/>
          </p:cNvSpPr>
          <p:nvPr/>
        </p:nvSpPr>
        <p:spPr bwMode="auto">
          <a:xfrm>
            <a:off x="1911350" y="2751138"/>
            <a:ext cx="471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5y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9180" name="Text Box 28"/>
          <p:cNvSpPr txBox="1">
            <a:spLocks noChangeArrowheads="1"/>
          </p:cNvSpPr>
          <p:nvPr/>
        </p:nvSpPr>
        <p:spPr bwMode="auto">
          <a:xfrm>
            <a:off x="2344738" y="2751138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9181" name="Text Box 29"/>
          <p:cNvSpPr txBox="1">
            <a:spLocks noChangeArrowheads="1"/>
          </p:cNvSpPr>
          <p:nvPr/>
        </p:nvSpPr>
        <p:spPr bwMode="auto">
          <a:xfrm>
            <a:off x="2633663" y="2751138"/>
            <a:ext cx="6016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-25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9182" name="Text Box 30"/>
          <p:cNvSpPr txBox="1">
            <a:spLocks noChangeArrowheads="1"/>
          </p:cNvSpPr>
          <p:nvPr/>
        </p:nvSpPr>
        <p:spPr bwMode="auto">
          <a:xfrm>
            <a:off x="4211638" y="1304925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49183" name="Text Box 31"/>
          <p:cNvSpPr txBox="1">
            <a:spLocks noChangeArrowheads="1"/>
          </p:cNvSpPr>
          <p:nvPr/>
        </p:nvSpPr>
        <p:spPr bwMode="auto">
          <a:xfrm>
            <a:off x="4502150" y="130492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49184" name="Text Box 32"/>
          <p:cNvSpPr txBox="1">
            <a:spLocks noChangeArrowheads="1"/>
          </p:cNvSpPr>
          <p:nvPr/>
        </p:nvSpPr>
        <p:spPr bwMode="auto">
          <a:xfrm>
            <a:off x="4787900" y="1304925"/>
            <a:ext cx="446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-5</a:t>
            </a:r>
          </a:p>
        </p:txBody>
      </p:sp>
      <p:sp>
        <p:nvSpPr>
          <p:cNvPr id="49193" name="Rectangle 41"/>
          <p:cNvSpPr>
            <a:spLocks noChangeArrowheads="1"/>
          </p:cNvSpPr>
          <p:nvPr/>
        </p:nvSpPr>
        <p:spPr bwMode="auto">
          <a:xfrm>
            <a:off x="4198938" y="1298575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9194" name="Text Box 42"/>
          <p:cNvSpPr txBox="1">
            <a:spLocks noChangeArrowheads="1"/>
          </p:cNvSpPr>
          <p:nvPr/>
        </p:nvSpPr>
        <p:spPr bwMode="auto">
          <a:xfrm>
            <a:off x="5219700" y="3068638"/>
            <a:ext cx="587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Rj. </a:t>
            </a:r>
          </a:p>
        </p:txBody>
      </p:sp>
      <p:sp>
        <p:nvSpPr>
          <p:cNvPr id="49195" name="Text Box 43"/>
          <p:cNvSpPr txBox="1">
            <a:spLocks noChangeArrowheads="1"/>
          </p:cNvSpPr>
          <p:nvPr/>
        </p:nvSpPr>
        <p:spPr bwMode="auto">
          <a:xfrm>
            <a:off x="5651500" y="3068638"/>
            <a:ext cx="1193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( -5, -5 )</a:t>
            </a:r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3132138" y="985838"/>
            <a:ext cx="312737" cy="96837"/>
            <a:chOff x="1927" y="648"/>
            <a:chExt cx="242" cy="75"/>
          </a:xfrm>
        </p:grpSpPr>
        <p:sp>
          <p:nvSpPr>
            <p:cNvPr id="20515" name="Line 45"/>
            <p:cNvSpPr>
              <a:spLocks noChangeShapeType="1"/>
            </p:cNvSpPr>
            <p:nvPr/>
          </p:nvSpPr>
          <p:spPr bwMode="auto">
            <a:xfrm>
              <a:off x="1927" y="66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6" name="Line 46"/>
            <p:cNvSpPr>
              <a:spLocks noChangeShapeType="1"/>
            </p:cNvSpPr>
            <p:nvPr/>
          </p:nvSpPr>
          <p:spPr bwMode="auto">
            <a:xfrm>
              <a:off x="1927" y="709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7" name="Line 47"/>
            <p:cNvSpPr>
              <a:spLocks noChangeShapeType="1"/>
            </p:cNvSpPr>
            <p:nvPr/>
          </p:nvSpPr>
          <p:spPr bwMode="auto">
            <a:xfrm rot="2340000">
              <a:off x="2043" y="648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8" name="Line 48"/>
            <p:cNvSpPr>
              <a:spLocks noChangeShapeType="1"/>
            </p:cNvSpPr>
            <p:nvPr/>
          </p:nvSpPr>
          <p:spPr bwMode="auto">
            <a:xfrm rot="19200000" flipV="1">
              <a:off x="2044" y="723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201" name="Line 49"/>
          <p:cNvSpPr>
            <a:spLocks noChangeShapeType="1"/>
          </p:cNvSpPr>
          <p:nvPr/>
        </p:nvSpPr>
        <p:spPr bwMode="auto">
          <a:xfrm flipH="1">
            <a:off x="3425825" y="2678113"/>
            <a:ext cx="14446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02" name="Text Box 50"/>
          <p:cNvSpPr txBox="1">
            <a:spLocks noChangeArrowheads="1"/>
          </p:cNvSpPr>
          <p:nvPr/>
        </p:nvSpPr>
        <p:spPr bwMode="auto">
          <a:xfrm>
            <a:off x="3503613" y="2751138"/>
            <a:ext cx="492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: 5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9203" name="Text Box 51"/>
          <p:cNvSpPr txBox="1">
            <a:spLocks noChangeArrowheads="1"/>
          </p:cNvSpPr>
          <p:nvPr/>
        </p:nvSpPr>
        <p:spPr bwMode="auto">
          <a:xfrm>
            <a:off x="2063750" y="3290888"/>
            <a:ext cx="59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y  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9204" name="Text Box 52"/>
          <p:cNvSpPr txBox="1">
            <a:spLocks noChangeArrowheads="1"/>
          </p:cNvSpPr>
          <p:nvPr/>
        </p:nvSpPr>
        <p:spPr bwMode="auto">
          <a:xfrm>
            <a:off x="2644775" y="3290888"/>
            <a:ext cx="446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-5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9205" name="Rectangle 53"/>
          <p:cNvSpPr>
            <a:spLocks noChangeArrowheads="1"/>
          </p:cNvSpPr>
          <p:nvPr/>
        </p:nvSpPr>
        <p:spPr bwMode="auto">
          <a:xfrm>
            <a:off x="1985963" y="3284538"/>
            <a:ext cx="1223962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9210" name="Text Box 58"/>
          <p:cNvSpPr txBox="1">
            <a:spLocks noChangeArrowheads="1"/>
          </p:cNvSpPr>
          <p:nvPr/>
        </p:nvSpPr>
        <p:spPr bwMode="auto">
          <a:xfrm>
            <a:off x="3467100" y="4400550"/>
            <a:ext cx="28336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Proveru napravi sam...</a:t>
            </a:r>
          </a:p>
        </p:txBody>
      </p:sp>
      <p:sp>
        <p:nvSpPr>
          <p:cNvPr id="49212" name="Text Box 60"/>
          <p:cNvSpPr txBox="1">
            <a:spLocks noChangeArrowheads="1"/>
          </p:cNvSpPr>
          <p:nvPr/>
        </p:nvSpPr>
        <p:spPr bwMode="auto">
          <a:xfrm>
            <a:off x="1330325" y="2095500"/>
            <a:ext cx="471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2y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9213" name="Text Box 61"/>
          <p:cNvSpPr txBox="1">
            <a:spLocks noChangeArrowheads="1"/>
          </p:cNvSpPr>
          <p:nvPr/>
        </p:nvSpPr>
        <p:spPr bwMode="auto">
          <a:xfrm>
            <a:off x="1741488" y="2095500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+ 3y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9214" name="Text Box 62"/>
          <p:cNvSpPr txBox="1">
            <a:spLocks noChangeArrowheads="1"/>
          </p:cNvSpPr>
          <p:nvPr/>
        </p:nvSpPr>
        <p:spPr bwMode="auto">
          <a:xfrm>
            <a:off x="2339975" y="2095500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9215" name="Text Box 63"/>
          <p:cNvSpPr txBox="1">
            <a:spLocks noChangeArrowheads="1"/>
          </p:cNvSpPr>
          <p:nvPr/>
        </p:nvSpPr>
        <p:spPr bwMode="auto">
          <a:xfrm>
            <a:off x="2601913" y="2095500"/>
            <a:ext cx="6016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-25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49216" name="Text Box 64"/>
          <p:cNvSpPr txBox="1">
            <a:spLocks noChangeArrowheads="1"/>
          </p:cNvSpPr>
          <p:nvPr/>
        </p:nvSpPr>
        <p:spPr bwMode="auto">
          <a:xfrm>
            <a:off x="1403350" y="1625600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49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10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10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10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1000"/>
                                        <p:tgtEl>
                                          <p:spTgt spid="4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1000"/>
                                        <p:tgtEl>
                                          <p:spTgt spid="49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2" dur="1000"/>
                                        <p:tgtEl>
                                          <p:spTgt spid="49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1000"/>
                                        <p:tgtEl>
                                          <p:spTgt spid="49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2" dur="1000"/>
                                        <p:tgtEl>
                                          <p:spTgt spid="49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1000"/>
                                        <p:tgtEl>
                                          <p:spTgt spid="4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2" dur="1000"/>
                                        <p:tgtEl>
                                          <p:spTgt spid="49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7" dur="1000"/>
                                        <p:tgtEl>
                                          <p:spTgt spid="49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1000"/>
                                        <p:tgtEl>
                                          <p:spTgt spid="49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7" dur="1000"/>
                                        <p:tgtEl>
                                          <p:spTgt spid="49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2" dur="1000"/>
                                        <p:tgtEl>
                                          <p:spTgt spid="49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7" dur="1000"/>
                                        <p:tgtEl>
                                          <p:spTgt spid="49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2" dur="1000"/>
                                        <p:tgtEl>
                                          <p:spTgt spid="49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7" dur="1000"/>
                                        <p:tgtEl>
                                          <p:spTgt spid="49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2" dur="1000"/>
                                        <p:tgtEl>
                                          <p:spTgt spid="49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7" dur="1000"/>
                                        <p:tgtEl>
                                          <p:spTgt spid="49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2" dur="1000"/>
                                        <p:tgtEl>
                                          <p:spTgt spid="49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7" dur="1000"/>
                                        <p:tgtEl>
                                          <p:spTgt spid="49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2" dur="1000"/>
                                        <p:tgtEl>
                                          <p:spTgt spid="49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7" dur="1000"/>
                                        <p:tgtEl>
                                          <p:spTgt spid="49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/>
      <p:bldP spid="49157" grpId="0"/>
      <p:bldP spid="49158" grpId="0"/>
      <p:bldP spid="49159" grpId="0"/>
      <p:bldP spid="49161" grpId="0"/>
      <p:bldP spid="49162" grpId="0"/>
      <p:bldP spid="49163" grpId="0"/>
      <p:bldP spid="49164" grpId="0"/>
      <p:bldP spid="49165" grpId="0"/>
      <p:bldP spid="49170" grpId="0"/>
      <p:bldP spid="49179" grpId="0"/>
      <p:bldP spid="49180" grpId="0"/>
      <p:bldP spid="49181" grpId="0"/>
      <p:bldP spid="49182" grpId="0"/>
      <p:bldP spid="49183" grpId="0"/>
      <p:bldP spid="49184" grpId="0"/>
      <p:bldP spid="49193" grpId="0" animBg="1"/>
      <p:bldP spid="49194" grpId="0"/>
      <p:bldP spid="49195" grpId="0"/>
      <p:bldP spid="49202" grpId="0"/>
      <p:bldP spid="49203" grpId="0"/>
      <p:bldP spid="49204" grpId="0"/>
      <p:bldP spid="49205" grpId="0" animBg="1"/>
      <p:bldP spid="49210" grpId="0"/>
      <p:bldP spid="49212" grpId="0"/>
      <p:bldP spid="49213" grpId="0"/>
      <p:bldP spid="49214" grpId="0"/>
      <p:bldP spid="49215" grpId="0"/>
      <p:bldP spid="492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468313" y="188913"/>
            <a:ext cx="5905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hr-HR" altLang="en-US" sz="2000"/>
              <a:t>Na latinskom, reč </a:t>
            </a:r>
            <a:r>
              <a:rPr lang="hr-HR" altLang="en-US" sz="2000">
                <a:solidFill>
                  <a:srgbClr val="FFFF00"/>
                </a:solidFill>
              </a:rPr>
              <a:t>substituere</a:t>
            </a:r>
            <a:r>
              <a:rPr lang="hr-HR" altLang="en-US" sz="2000"/>
              <a:t> znači </a:t>
            </a:r>
            <a:r>
              <a:rPr lang="hr-HR" altLang="en-US" sz="2000">
                <a:solidFill>
                  <a:srgbClr val="FFFF00"/>
                </a:solidFill>
              </a:rPr>
              <a:t>zamena</a:t>
            </a:r>
            <a:r>
              <a:rPr lang="hr-HR" altLang="en-US" sz="2000"/>
              <a:t>.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468313" y="655638"/>
            <a:ext cx="83518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hr-HR" altLang="en-US" sz="2000"/>
              <a:t>Kao što ćemo videti, prilikom primene metode </a:t>
            </a:r>
            <a:r>
              <a:rPr lang="hr-HR" altLang="en-US" sz="2000">
                <a:solidFill>
                  <a:srgbClr val="FFFF00"/>
                </a:solidFill>
              </a:rPr>
              <a:t>zamene ili supstitucije </a:t>
            </a:r>
            <a:r>
              <a:rPr lang="hr-HR" altLang="en-US" sz="2000"/>
              <a:t>vrši ćemo nekoliko </a:t>
            </a:r>
            <a:r>
              <a:rPr lang="hr-HR" altLang="en-US" sz="2000">
                <a:solidFill>
                  <a:srgbClr val="FFFF00"/>
                </a:solidFill>
              </a:rPr>
              <a:t>zamena</a:t>
            </a:r>
            <a:r>
              <a:rPr lang="hr-HR" altLang="en-US" sz="2000"/>
              <a:t>.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468313" y="1412875"/>
            <a:ext cx="8351837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hr-HR" altLang="en-US" sz="2000" dirty="0"/>
              <a:t>Krenućemo s jednostavnijim primerima u kojima ćemo izražavati x iz prve jednačine  i  uvrstiti u drugi, a tek kad to dobro savladamo, obajanisni ćemo i ostale varijante, od jednostavnijih prema složenijima.</a:t>
            </a: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468313" y="5300663"/>
            <a:ext cx="835183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hr-HR" altLang="en-US" sz="2000"/>
              <a:t>Prezentacija nudi i dodatna pojašnjenja za one kojima su ona potrebna, a svi kojima nisu potrebna, lako ih mogu preskočiti. U tu svrhu koristite ponuđene linkove.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/>
      <p:bldP spid="31750" grpId="0"/>
      <p:bldP spid="31751" grpId="0"/>
      <p:bldP spid="3175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Primer 1.</a:t>
            </a:r>
            <a:r>
              <a:rPr lang="hr-HR" altLang="en-US" sz="2000"/>
              <a:t>: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386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Rešimo metodom supstitucije:</a:t>
            </a: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175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e)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5001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 x + y = 6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x - 2y = -3 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4235450" y="836613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4525963" y="83661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4787900" y="83661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6</a:t>
            </a:r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5003800" y="836613"/>
            <a:ext cx="498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 y</a:t>
            </a:r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1177925" y="1628775"/>
            <a:ext cx="730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6 - 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1830388" y="1628775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- 2y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53261" name="Text Box 13"/>
          <p:cNvSpPr txBox="1">
            <a:spLocks noChangeArrowheads="1"/>
          </p:cNvSpPr>
          <p:nvPr/>
        </p:nvSpPr>
        <p:spPr bwMode="auto">
          <a:xfrm>
            <a:off x="2484438" y="15922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53266" name="Text Box 18"/>
          <p:cNvSpPr txBox="1">
            <a:spLocks noChangeArrowheads="1"/>
          </p:cNvSpPr>
          <p:nvPr/>
        </p:nvSpPr>
        <p:spPr bwMode="auto">
          <a:xfrm>
            <a:off x="2713038" y="1628775"/>
            <a:ext cx="4460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-3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53268" name="Line 20"/>
          <p:cNvSpPr>
            <a:spLocks noChangeShapeType="1"/>
          </p:cNvSpPr>
          <p:nvPr/>
        </p:nvSpPr>
        <p:spPr bwMode="auto">
          <a:xfrm>
            <a:off x="1476375" y="1989138"/>
            <a:ext cx="358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9" name="Line 21"/>
          <p:cNvSpPr>
            <a:spLocks noChangeShapeType="1"/>
          </p:cNvSpPr>
          <p:nvPr/>
        </p:nvSpPr>
        <p:spPr bwMode="auto">
          <a:xfrm>
            <a:off x="1928813" y="1989138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0" name="Text Box 22"/>
          <p:cNvSpPr txBox="1">
            <a:spLocks noChangeArrowheads="1"/>
          </p:cNvSpPr>
          <p:nvPr/>
        </p:nvSpPr>
        <p:spPr bwMode="auto">
          <a:xfrm>
            <a:off x="1476375" y="2138363"/>
            <a:ext cx="422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53271" name="Text Box 23"/>
          <p:cNvSpPr txBox="1">
            <a:spLocks noChangeArrowheads="1"/>
          </p:cNvSpPr>
          <p:nvPr/>
        </p:nvSpPr>
        <p:spPr bwMode="auto">
          <a:xfrm>
            <a:off x="1835150" y="21383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- 2y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53272" name="Text Box 24"/>
          <p:cNvSpPr txBox="1">
            <a:spLocks noChangeArrowheads="1"/>
          </p:cNvSpPr>
          <p:nvPr/>
        </p:nvSpPr>
        <p:spPr bwMode="auto">
          <a:xfrm>
            <a:off x="2482850" y="21383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53273" name="Text Box 25"/>
          <p:cNvSpPr txBox="1">
            <a:spLocks noChangeArrowheads="1"/>
          </p:cNvSpPr>
          <p:nvPr/>
        </p:nvSpPr>
        <p:spPr bwMode="auto">
          <a:xfrm>
            <a:off x="2771775" y="2138363"/>
            <a:ext cx="446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-3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53274" name="Text Box 26"/>
          <p:cNvSpPr txBox="1">
            <a:spLocks noChangeArrowheads="1"/>
          </p:cNvSpPr>
          <p:nvPr/>
        </p:nvSpPr>
        <p:spPr bwMode="auto">
          <a:xfrm>
            <a:off x="3113088" y="2138363"/>
            <a:ext cx="522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- 6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53275" name="Text Box 27"/>
          <p:cNvSpPr txBox="1">
            <a:spLocks noChangeArrowheads="1"/>
          </p:cNvSpPr>
          <p:nvPr/>
        </p:nvSpPr>
        <p:spPr bwMode="auto">
          <a:xfrm>
            <a:off x="1906588" y="2608263"/>
            <a:ext cx="577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-3y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53276" name="Text Box 28"/>
          <p:cNvSpPr txBox="1">
            <a:spLocks noChangeArrowheads="1"/>
          </p:cNvSpPr>
          <p:nvPr/>
        </p:nvSpPr>
        <p:spPr bwMode="auto">
          <a:xfrm>
            <a:off x="2482850" y="26082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53277" name="Text Box 29"/>
          <p:cNvSpPr txBox="1">
            <a:spLocks noChangeArrowheads="1"/>
          </p:cNvSpPr>
          <p:nvPr/>
        </p:nvSpPr>
        <p:spPr bwMode="auto">
          <a:xfrm>
            <a:off x="2771775" y="2608263"/>
            <a:ext cx="446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-9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53278" name="Text Box 30"/>
          <p:cNvSpPr txBox="1">
            <a:spLocks noChangeArrowheads="1"/>
          </p:cNvSpPr>
          <p:nvPr/>
        </p:nvSpPr>
        <p:spPr bwMode="auto">
          <a:xfrm>
            <a:off x="4211638" y="1304925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53279" name="Text Box 31"/>
          <p:cNvSpPr txBox="1">
            <a:spLocks noChangeArrowheads="1"/>
          </p:cNvSpPr>
          <p:nvPr/>
        </p:nvSpPr>
        <p:spPr bwMode="auto">
          <a:xfrm>
            <a:off x="4502150" y="130492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53280" name="Text Box 32"/>
          <p:cNvSpPr txBox="1">
            <a:spLocks noChangeArrowheads="1"/>
          </p:cNvSpPr>
          <p:nvPr/>
        </p:nvSpPr>
        <p:spPr bwMode="auto">
          <a:xfrm>
            <a:off x="4787900" y="13049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6</a:t>
            </a:r>
          </a:p>
        </p:txBody>
      </p:sp>
      <p:sp>
        <p:nvSpPr>
          <p:cNvPr id="53281" name="Text Box 33"/>
          <p:cNvSpPr txBox="1">
            <a:spLocks noChangeArrowheads="1"/>
          </p:cNvSpPr>
          <p:nvPr/>
        </p:nvSpPr>
        <p:spPr bwMode="auto">
          <a:xfrm>
            <a:off x="5076825" y="1304925"/>
            <a:ext cx="2905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</a:t>
            </a:r>
          </a:p>
        </p:txBody>
      </p:sp>
      <p:sp>
        <p:nvSpPr>
          <p:cNvPr id="53282" name="Text Box 34"/>
          <p:cNvSpPr txBox="1">
            <a:spLocks noChangeArrowheads="1"/>
          </p:cNvSpPr>
          <p:nvPr/>
        </p:nvSpPr>
        <p:spPr bwMode="auto">
          <a:xfrm>
            <a:off x="5265738" y="13049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3</a:t>
            </a:r>
          </a:p>
        </p:txBody>
      </p:sp>
      <p:sp>
        <p:nvSpPr>
          <p:cNvPr id="53287" name="Text Box 39"/>
          <p:cNvSpPr txBox="1">
            <a:spLocks noChangeArrowheads="1"/>
          </p:cNvSpPr>
          <p:nvPr/>
        </p:nvSpPr>
        <p:spPr bwMode="auto">
          <a:xfrm>
            <a:off x="4254500" y="1924050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=</a:t>
            </a:r>
          </a:p>
        </p:txBody>
      </p:sp>
      <p:sp>
        <p:nvSpPr>
          <p:cNvPr id="53288" name="Text Box 40"/>
          <p:cNvSpPr txBox="1">
            <a:spLocks noChangeArrowheads="1"/>
          </p:cNvSpPr>
          <p:nvPr/>
        </p:nvSpPr>
        <p:spPr bwMode="auto">
          <a:xfrm>
            <a:off x="4759325" y="1924050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3</a:t>
            </a:r>
          </a:p>
        </p:txBody>
      </p:sp>
      <p:sp>
        <p:nvSpPr>
          <p:cNvPr id="53289" name="Rectangle 41"/>
          <p:cNvSpPr>
            <a:spLocks noChangeArrowheads="1"/>
          </p:cNvSpPr>
          <p:nvPr/>
        </p:nvSpPr>
        <p:spPr bwMode="auto">
          <a:xfrm>
            <a:off x="4211638" y="1917700"/>
            <a:ext cx="93662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3290" name="Text Box 42"/>
          <p:cNvSpPr txBox="1">
            <a:spLocks noChangeArrowheads="1"/>
          </p:cNvSpPr>
          <p:nvPr/>
        </p:nvSpPr>
        <p:spPr bwMode="auto">
          <a:xfrm>
            <a:off x="5003800" y="2924175"/>
            <a:ext cx="587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Rj. </a:t>
            </a:r>
          </a:p>
        </p:txBody>
      </p:sp>
      <p:sp>
        <p:nvSpPr>
          <p:cNvPr id="53291" name="Text Box 43"/>
          <p:cNvSpPr txBox="1">
            <a:spLocks noChangeArrowheads="1"/>
          </p:cNvSpPr>
          <p:nvPr/>
        </p:nvSpPr>
        <p:spPr bwMode="auto">
          <a:xfrm>
            <a:off x="5435600" y="2924175"/>
            <a:ext cx="981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( 3, 3 )</a:t>
            </a:r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3132138" y="985838"/>
            <a:ext cx="312737" cy="96837"/>
            <a:chOff x="1927" y="648"/>
            <a:chExt cx="242" cy="75"/>
          </a:xfrm>
        </p:grpSpPr>
        <p:sp>
          <p:nvSpPr>
            <p:cNvPr id="21545" name="Line 45"/>
            <p:cNvSpPr>
              <a:spLocks noChangeShapeType="1"/>
            </p:cNvSpPr>
            <p:nvPr/>
          </p:nvSpPr>
          <p:spPr bwMode="auto">
            <a:xfrm>
              <a:off x="1927" y="66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6" name="Line 46"/>
            <p:cNvSpPr>
              <a:spLocks noChangeShapeType="1"/>
            </p:cNvSpPr>
            <p:nvPr/>
          </p:nvSpPr>
          <p:spPr bwMode="auto">
            <a:xfrm>
              <a:off x="1927" y="709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7" name="Line 47"/>
            <p:cNvSpPr>
              <a:spLocks noChangeShapeType="1"/>
            </p:cNvSpPr>
            <p:nvPr/>
          </p:nvSpPr>
          <p:spPr bwMode="auto">
            <a:xfrm rot="2340000">
              <a:off x="2043" y="648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8" name="Line 48"/>
            <p:cNvSpPr>
              <a:spLocks noChangeShapeType="1"/>
            </p:cNvSpPr>
            <p:nvPr/>
          </p:nvSpPr>
          <p:spPr bwMode="auto">
            <a:xfrm rot="19200000" flipV="1">
              <a:off x="2044" y="723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3297" name="Line 49"/>
          <p:cNvSpPr>
            <a:spLocks noChangeShapeType="1"/>
          </p:cNvSpPr>
          <p:nvPr/>
        </p:nvSpPr>
        <p:spPr bwMode="auto">
          <a:xfrm flipH="1">
            <a:off x="3419475" y="2535238"/>
            <a:ext cx="14446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98" name="Text Box 50"/>
          <p:cNvSpPr txBox="1">
            <a:spLocks noChangeArrowheads="1"/>
          </p:cNvSpPr>
          <p:nvPr/>
        </p:nvSpPr>
        <p:spPr bwMode="auto">
          <a:xfrm>
            <a:off x="3497263" y="2608263"/>
            <a:ext cx="7858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: (-3)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53299" name="Text Box 51"/>
          <p:cNvSpPr txBox="1">
            <a:spLocks noChangeArrowheads="1"/>
          </p:cNvSpPr>
          <p:nvPr/>
        </p:nvSpPr>
        <p:spPr bwMode="auto">
          <a:xfrm>
            <a:off x="2201863" y="3148013"/>
            <a:ext cx="5984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y  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53300" name="Text Box 52"/>
          <p:cNvSpPr txBox="1">
            <a:spLocks noChangeArrowheads="1"/>
          </p:cNvSpPr>
          <p:nvPr/>
        </p:nvSpPr>
        <p:spPr bwMode="auto">
          <a:xfrm>
            <a:off x="2782888" y="314801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3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53301" name="Rectangle 53"/>
          <p:cNvSpPr>
            <a:spLocks noChangeArrowheads="1"/>
          </p:cNvSpPr>
          <p:nvPr/>
        </p:nvSpPr>
        <p:spPr bwMode="auto">
          <a:xfrm>
            <a:off x="2124075" y="3141663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3304" name="Text Box 56"/>
          <p:cNvSpPr txBox="1">
            <a:spLocks noChangeArrowheads="1"/>
          </p:cNvSpPr>
          <p:nvPr/>
        </p:nvSpPr>
        <p:spPr bwMode="auto">
          <a:xfrm>
            <a:off x="3348038" y="4365625"/>
            <a:ext cx="2833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Proveru napravi sam...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10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10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1000"/>
                                        <p:tgtEl>
                                          <p:spTgt spid="53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53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53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2" dur="1000"/>
                                        <p:tgtEl>
                                          <p:spTgt spid="53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1000"/>
                                        <p:tgtEl>
                                          <p:spTgt spid="53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2" dur="1000"/>
                                        <p:tgtEl>
                                          <p:spTgt spid="53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1000"/>
                                        <p:tgtEl>
                                          <p:spTgt spid="53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2" dur="1000"/>
                                        <p:tgtEl>
                                          <p:spTgt spid="53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7" dur="1000"/>
                                        <p:tgtEl>
                                          <p:spTgt spid="53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2" dur="1000"/>
                                        <p:tgtEl>
                                          <p:spTgt spid="53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7" dur="1000"/>
                                        <p:tgtEl>
                                          <p:spTgt spid="53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1000"/>
                                        <p:tgtEl>
                                          <p:spTgt spid="53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7" dur="1000"/>
                                        <p:tgtEl>
                                          <p:spTgt spid="53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2" dur="1000"/>
                                        <p:tgtEl>
                                          <p:spTgt spid="53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7" dur="1000"/>
                                        <p:tgtEl>
                                          <p:spTgt spid="53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2" dur="1000"/>
                                        <p:tgtEl>
                                          <p:spTgt spid="53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7" dur="1000"/>
                                        <p:tgtEl>
                                          <p:spTgt spid="53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2" dur="1000"/>
                                        <p:tgtEl>
                                          <p:spTgt spid="53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7" dur="1000"/>
                                        <p:tgtEl>
                                          <p:spTgt spid="53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2" dur="1000"/>
                                        <p:tgtEl>
                                          <p:spTgt spid="53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7" dur="1000"/>
                                        <p:tgtEl>
                                          <p:spTgt spid="53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2" dur="1000"/>
                                        <p:tgtEl>
                                          <p:spTgt spid="53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7" dur="1000"/>
                                        <p:tgtEl>
                                          <p:spTgt spid="53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2" dur="1000"/>
                                        <p:tgtEl>
                                          <p:spTgt spid="53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7" dur="1000"/>
                                        <p:tgtEl>
                                          <p:spTgt spid="53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2" dur="1000"/>
                                        <p:tgtEl>
                                          <p:spTgt spid="53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7" dur="1000"/>
                                        <p:tgtEl>
                                          <p:spTgt spid="53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  <p:bldP spid="53253" grpId="0"/>
      <p:bldP spid="53254" grpId="0"/>
      <p:bldP spid="53255" grpId="0"/>
      <p:bldP spid="53256" grpId="0"/>
      <p:bldP spid="53257" grpId="0"/>
      <p:bldP spid="53259" grpId="0"/>
      <p:bldP spid="53260" grpId="0"/>
      <p:bldP spid="53261" grpId="0"/>
      <p:bldP spid="53266" grpId="0"/>
      <p:bldP spid="53270" grpId="0"/>
      <p:bldP spid="53271" grpId="0"/>
      <p:bldP spid="53272" grpId="0"/>
      <p:bldP spid="53273" grpId="0"/>
      <p:bldP spid="53274" grpId="0"/>
      <p:bldP spid="53275" grpId="0"/>
      <p:bldP spid="53276" grpId="0"/>
      <p:bldP spid="53277" grpId="0"/>
      <p:bldP spid="53278" grpId="0"/>
      <p:bldP spid="53279" grpId="0"/>
      <p:bldP spid="53280" grpId="0"/>
      <p:bldP spid="53281" grpId="0"/>
      <p:bldP spid="53282" grpId="0"/>
      <p:bldP spid="53287" grpId="0"/>
      <p:bldP spid="53288" grpId="0"/>
      <p:bldP spid="53289" grpId="0" animBg="1"/>
      <p:bldP spid="53290" grpId="0"/>
      <p:bldP spid="53291" grpId="0"/>
      <p:bldP spid="53298" grpId="0"/>
      <p:bldP spid="53299" grpId="0"/>
      <p:bldP spid="53300" grpId="0"/>
      <p:bldP spid="53301" grpId="0" animBg="1"/>
      <p:bldP spid="5330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395288" y="188913"/>
            <a:ext cx="79216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sr-Latn-RS" sz="1800"/>
              <a:t>Sad uzmi papir i reši sledeće zadatke.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sr-Latn-RS" sz="1800"/>
              <a:t>Ako ti nešto ne bude jasno ili ako ćeš imati puno grešaka,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sr-Latn-RS" sz="1800"/>
              <a:t>vrati se ponovo na pregled prezentacije da razjasniš nejasnoće!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sr-Latn-RS" sz="1800"/>
              <a:t>Na sledeći klik prikazat će ti se i rešenja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395288" y="2300288"/>
            <a:ext cx="57610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1.) Sledeće sisteme  reši metodom supstitucije: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hr-HR" altLang="en-US" sz="1000"/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611188" y="2732088"/>
            <a:ext cx="2016125" cy="393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a)	x + y = -8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	</a:t>
            </a:r>
            <a:r>
              <a:rPr lang="hr-HR" altLang="en-US" sz="1800" u="sng"/>
              <a:t>-2x -6y = 20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hr-HR" altLang="en-US" sz="18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b)	x - 5y = 34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	</a:t>
            </a:r>
            <a:r>
              <a:rPr lang="hr-HR" altLang="en-US" sz="1800" u="sng"/>
              <a:t>-x - 2y = 15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hr-HR" altLang="en-US" sz="18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c)	x + y = -5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	</a:t>
            </a:r>
            <a:r>
              <a:rPr lang="hr-HR" altLang="en-US" sz="1800" u="sng"/>
              <a:t>-4x + 6y = 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hr-HR" altLang="en-US" sz="18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d)	x - y = -1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	</a:t>
            </a:r>
            <a:r>
              <a:rPr lang="hr-HR" altLang="en-US" sz="1800" u="sng"/>
              <a:t>3x - 2y = -8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hr-HR" altLang="en-US" sz="18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e)	x + 3y = -4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	</a:t>
            </a:r>
            <a:r>
              <a:rPr lang="hr-HR" altLang="en-US" sz="1800" u="sng"/>
              <a:t>x + 2y = -4</a:t>
            </a:r>
            <a:endParaRPr lang="en-US" altLang="en-US" sz="1800" u="sng"/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3276600" y="2708275"/>
            <a:ext cx="2016125" cy="393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f)	x + 3y = -12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	</a:t>
            </a:r>
            <a:r>
              <a:rPr lang="hr-HR" altLang="en-US" sz="1800" u="sng"/>
              <a:t>x - 2y = 8</a:t>
            </a:r>
            <a:r>
              <a:rPr lang="hr-HR" altLang="en-US" sz="1800"/>
              <a:t>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hr-HR" altLang="en-US" sz="18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g)	x - 2y = 11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	</a:t>
            </a:r>
            <a:r>
              <a:rPr lang="hr-HR" altLang="en-US" sz="1800" u="sng"/>
              <a:t>-2x + y = -28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hr-HR" altLang="en-US" sz="18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h)	x + y = -36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	</a:t>
            </a:r>
            <a:r>
              <a:rPr lang="hr-HR" altLang="en-US" sz="1800" u="sng"/>
              <a:t>-x + 2y = 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hr-HR" altLang="en-US" sz="18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i)	x + y = -2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	</a:t>
            </a:r>
            <a:r>
              <a:rPr lang="hr-HR" altLang="en-US" sz="1800" u="sng"/>
              <a:t>5x - y = -4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hr-HR" altLang="en-US" sz="18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j)	x - 3y = 8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	</a:t>
            </a:r>
            <a:r>
              <a:rPr lang="hr-HR" altLang="en-US" sz="1800" u="sng"/>
              <a:t>-2x + 3y = -13</a:t>
            </a:r>
            <a:endParaRPr lang="en-US" altLang="en-US" sz="1800"/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6443663" y="2979738"/>
            <a:ext cx="2016125" cy="311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Rešenja: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a)	(-7,-1)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b)	(-1,-7)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c)	(-3,-2)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d)	(-6,-5)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e)	(-4,0)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f)	(0,-4)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g)	(15,2)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h)	(-24,-12)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i)	(-1,-1)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1800"/>
              <a:t>j)	(5,-1)</a:t>
            </a: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10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/>
      <p:bldP spid="51204" grpId="0"/>
      <p:bldP spid="51205" grpId="0"/>
      <p:bldP spid="51206" grpId="0"/>
      <p:bldP spid="5120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Primer 1.</a:t>
            </a:r>
            <a:r>
              <a:rPr lang="hr-HR" altLang="en-US" sz="2000"/>
              <a:t>: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386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Rešimo metodom supstitucije: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a)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+ 2y = 10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3x - y = 2 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194050" y="985838"/>
            <a:ext cx="312738" cy="96837"/>
            <a:chOff x="1927" y="648"/>
            <a:chExt cx="242" cy="75"/>
          </a:xfrm>
        </p:grpSpPr>
        <p:sp>
          <p:nvSpPr>
            <p:cNvPr id="5177" name="Line 7"/>
            <p:cNvSpPr>
              <a:spLocks noChangeShapeType="1"/>
            </p:cNvSpPr>
            <p:nvPr/>
          </p:nvSpPr>
          <p:spPr bwMode="auto">
            <a:xfrm>
              <a:off x="1927" y="66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8" name="Line 8"/>
            <p:cNvSpPr>
              <a:spLocks noChangeShapeType="1"/>
            </p:cNvSpPr>
            <p:nvPr/>
          </p:nvSpPr>
          <p:spPr bwMode="auto">
            <a:xfrm>
              <a:off x="1927" y="709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9" name="Line 9"/>
            <p:cNvSpPr>
              <a:spLocks noChangeShapeType="1"/>
            </p:cNvSpPr>
            <p:nvPr/>
          </p:nvSpPr>
          <p:spPr bwMode="auto">
            <a:xfrm rot="2340000">
              <a:off x="2043" y="648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0" name="Line 10"/>
            <p:cNvSpPr>
              <a:spLocks noChangeShapeType="1"/>
            </p:cNvSpPr>
            <p:nvPr/>
          </p:nvSpPr>
          <p:spPr bwMode="auto">
            <a:xfrm rot="19200000" flipV="1">
              <a:off x="2044" y="723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4235450" y="836613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4525963" y="83661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32781" name="Text Box 13"/>
          <p:cNvSpPr txBox="1">
            <a:spLocks noChangeArrowheads="1"/>
          </p:cNvSpPr>
          <p:nvPr/>
        </p:nvSpPr>
        <p:spPr bwMode="auto">
          <a:xfrm>
            <a:off x="4787900" y="836613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10</a:t>
            </a:r>
          </a:p>
        </p:txBody>
      </p:sp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5141913" y="83661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- 2y</a:t>
            </a:r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1187450" y="162877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3</a:t>
            </a:r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1362075" y="1625600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1476375" y="1628775"/>
            <a:ext cx="1339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( 10 - 2y 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2786" name="Text Box 18"/>
          <p:cNvSpPr txBox="1">
            <a:spLocks noChangeArrowheads="1"/>
          </p:cNvSpPr>
          <p:nvPr/>
        </p:nvSpPr>
        <p:spPr bwMode="auto">
          <a:xfrm>
            <a:off x="2700338" y="1592263"/>
            <a:ext cx="498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2787" name="Text Box 19"/>
          <p:cNvSpPr txBox="1">
            <a:spLocks noChangeArrowheads="1"/>
          </p:cNvSpPr>
          <p:nvPr/>
        </p:nvSpPr>
        <p:spPr bwMode="auto">
          <a:xfrm>
            <a:off x="3132138" y="15922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2788" name="Arc 20"/>
          <p:cNvSpPr>
            <a:spLocks/>
          </p:cNvSpPr>
          <p:nvPr/>
        </p:nvSpPr>
        <p:spPr bwMode="auto">
          <a:xfrm>
            <a:off x="1403350" y="1989138"/>
            <a:ext cx="504825" cy="71437"/>
          </a:xfrm>
          <a:custGeom>
            <a:avLst/>
            <a:gdLst>
              <a:gd name="T0" fmla="*/ 68975731 w 43188"/>
              <a:gd name="T1" fmla="*/ 14724 h 21600"/>
              <a:gd name="T2" fmla="*/ 0 w 43188"/>
              <a:gd name="T3" fmla="*/ 21120 h 21600"/>
              <a:gd name="T4" fmla="*/ 34484651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9" name="Arc 21"/>
          <p:cNvSpPr>
            <a:spLocks/>
          </p:cNvSpPr>
          <p:nvPr/>
        </p:nvSpPr>
        <p:spPr bwMode="auto">
          <a:xfrm>
            <a:off x="1389063" y="2017713"/>
            <a:ext cx="1022350" cy="115887"/>
          </a:xfrm>
          <a:custGeom>
            <a:avLst/>
            <a:gdLst>
              <a:gd name="T0" fmla="*/ 572891747 w 43188"/>
              <a:gd name="T1" fmla="*/ 62863 h 21600"/>
              <a:gd name="T2" fmla="*/ 0 w 43188"/>
              <a:gd name="T3" fmla="*/ 90183 h 21600"/>
              <a:gd name="T4" fmla="*/ 286419538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0" name="Text Box 22"/>
          <p:cNvSpPr txBox="1">
            <a:spLocks noChangeArrowheads="1"/>
          </p:cNvSpPr>
          <p:nvPr/>
        </p:nvSpPr>
        <p:spPr bwMode="auto">
          <a:xfrm>
            <a:off x="1258888" y="2205038"/>
            <a:ext cx="495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30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2791" name="Text Box 23"/>
          <p:cNvSpPr txBox="1">
            <a:spLocks noChangeArrowheads="1"/>
          </p:cNvSpPr>
          <p:nvPr/>
        </p:nvSpPr>
        <p:spPr bwMode="auto">
          <a:xfrm>
            <a:off x="1619250" y="22050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- 6y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2792" name="Text Box 24"/>
          <p:cNvSpPr txBox="1">
            <a:spLocks noChangeArrowheads="1"/>
          </p:cNvSpPr>
          <p:nvPr/>
        </p:nvSpPr>
        <p:spPr bwMode="auto">
          <a:xfrm>
            <a:off x="2189163" y="2205038"/>
            <a:ext cx="498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2793" name="Text Box 25"/>
          <p:cNvSpPr txBox="1">
            <a:spLocks noChangeArrowheads="1"/>
          </p:cNvSpPr>
          <p:nvPr/>
        </p:nvSpPr>
        <p:spPr bwMode="auto">
          <a:xfrm>
            <a:off x="2627313" y="2205038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2794" name="Text Box 26"/>
          <p:cNvSpPr txBox="1">
            <a:spLocks noChangeArrowheads="1"/>
          </p:cNvSpPr>
          <p:nvPr/>
        </p:nvSpPr>
        <p:spPr bwMode="auto">
          <a:xfrm>
            <a:off x="3368675" y="159226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2795" name="Text Box 27"/>
          <p:cNvSpPr txBox="1">
            <a:spLocks noChangeArrowheads="1"/>
          </p:cNvSpPr>
          <p:nvPr/>
        </p:nvSpPr>
        <p:spPr bwMode="auto">
          <a:xfrm>
            <a:off x="2916238" y="2205038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2796" name="Line 28"/>
          <p:cNvSpPr>
            <a:spLocks noChangeShapeType="1"/>
          </p:cNvSpPr>
          <p:nvPr/>
        </p:nvSpPr>
        <p:spPr bwMode="auto">
          <a:xfrm>
            <a:off x="1692275" y="2565400"/>
            <a:ext cx="503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7" name="Line 29"/>
          <p:cNvSpPr>
            <a:spLocks noChangeShapeType="1"/>
          </p:cNvSpPr>
          <p:nvPr/>
        </p:nvSpPr>
        <p:spPr bwMode="auto">
          <a:xfrm>
            <a:off x="2268538" y="2565400"/>
            <a:ext cx="358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1619250" y="26717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- 6y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2799" name="Text Box 31"/>
          <p:cNvSpPr txBox="1">
            <a:spLocks noChangeArrowheads="1"/>
          </p:cNvSpPr>
          <p:nvPr/>
        </p:nvSpPr>
        <p:spPr bwMode="auto">
          <a:xfrm>
            <a:off x="2189163" y="2671763"/>
            <a:ext cx="498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2800" name="Text Box 32"/>
          <p:cNvSpPr txBox="1">
            <a:spLocks noChangeArrowheads="1"/>
          </p:cNvSpPr>
          <p:nvPr/>
        </p:nvSpPr>
        <p:spPr bwMode="auto">
          <a:xfrm>
            <a:off x="2627313" y="26717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2801" name="Text Box 33"/>
          <p:cNvSpPr txBox="1">
            <a:spLocks noChangeArrowheads="1"/>
          </p:cNvSpPr>
          <p:nvPr/>
        </p:nvSpPr>
        <p:spPr bwMode="auto">
          <a:xfrm>
            <a:off x="2916238" y="267176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2802" name="Text Box 34"/>
          <p:cNvSpPr txBox="1">
            <a:spLocks noChangeArrowheads="1"/>
          </p:cNvSpPr>
          <p:nvPr/>
        </p:nvSpPr>
        <p:spPr bwMode="auto">
          <a:xfrm>
            <a:off x="3132138" y="2671763"/>
            <a:ext cx="677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- 30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2803" name="Text Box 35"/>
          <p:cNvSpPr txBox="1">
            <a:spLocks noChangeArrowheads="1"/>
          </p:cNvSpPr>
          <p:nvPr/>
        </p:nvSpPr>
        <p:spPr bwMode="auto">
          <a:xfrm>
            <a:off x="2051050" y="31416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- 7y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2804" name="Text Box 36"/>
          <p:cNvSpPr txBox="1">
            <a:spLocks noChangeArrowheads="1"/>
          </p:cNvSpPr>
          <p:nvPr/>
        </p:nvSpPr>
        <p:spPr bwMode="auto">
          <a:xfrm>
            <a:off x="2706688" y="31416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2805" name="Text Box 37"/>
          <p:cNvSpPr txBox="1">
            <a:spLocks noChangeArrowheads="1"/>
          </p:cNvSpPr>
          <p:nvPr/>
        </p:nvSpPr>
        <p:spPr bwMode="auto">
          <a:xfrm>
            <a:off x="2987675" y="3141663"/>
            <a:ext cx="677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- 28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2806" name="Line 38"/>
          <p:cNvSpPr>
            <a:spLocks noChangeShapeType="1"/>
          </p:cNvSpPr>
          <p:nvPr/>
        </p:nvSpPr>
        <p:spPr bwMode="auto">
          <a:xfrm flipH="1">
            <a:off x="3779838" y="3068638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7" name="Text Box 39"/>
          <p:cNvSpPr txBox="1">
            <a:spLocks noChangeArrowheads="1"/>
          </p:cNvSpPr>
          <p:nvPr/>
        </p:nvSpPr>
        <p:spPr bwMode="auto">
          <a:xfrm>
            <a:off x="3857625" y="3141663"/>
            <a:ext cx="785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: (-7)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2808" name="Text Box 40"/>
          <p:cNvSpPr txBox="1">
            <a:spLocks noChangeArrowheads="1"/>
          </p:cNvSpPr>
          <p:nvPr/>
        </p:nvSpPr>
        <p:spPr bwMode="auto">
          <a:xfrm>
            <a:off x="2460625" y="3681413"/>
            <a:ext cx="59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y  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2809" name="Text Box 41"/>
          <p:cNvSpPr txBox="1">
            <a:spLocks noChangeArrowheads="1"/>
          </p:cNvSpPr>
          <p:nvPr/>
        </p:nvSpPr>
        <p:spPr bwMode="auto">
          <a:xfrm>
            <a:off x="3041650" y="368141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4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2810" name="Rectangle 42"/>
          <p:cNvSpPr>
            <a:spLocks noChangeArrowheads="1"/>
          </p:cNvSpPr>
          <p:nvPr/>
        </p:nvSpPr>
        <p:spPr bwMode="auto">
          <a:xfrm>
            <a:off x="2382838" y="3675063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2811" name="Text Box 43"/>
          <p:cNvSpPr txBox="1">
            <a:spLocks noChangeArrowheads="1"/>
          </p:cNvSpPr>
          <p:nvPr/>
        </p:nvSpPr>
        <p:spPr bwMode="auto">
          <a:xfrm>
            <a:off x="4211638" y="1304925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32812" name="Text Box 44"/>
          <p:cNvSpPr txBox="1">
            <a:spLocks noChangeArrowheads="1"/>
          </p:cNvSpPr>
          <p:nvPr/>
        </p:nvSpPr>
        <p:spPr bwMode="auto">
          <a:xfrm>
            <a:off x="4502150" y="130492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32813" name="Text Box 45"/>
          <p:cNvSpPr txBox="1">
            <a:spLocks noChangeArrowheads="1"/>
          </p:cNvSpPr>
          <p:nvPr/>
        </p:nvSpPr>
        <p:spPr bwMode="auto">
          <a:xfrm>
            <a:off x="4787900" y="1304925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10</a:t>
            </a:r>
          </a:p>
        </p:txBody>
      </p:sp>
      <p:sp>
        <p:nvSpPr>
          <p:cNvPr id="32814" name="Text Box 46"/>
          <p:cNvSpPr txBox="1">
            <a:spLocks noChangeArrowheads="1"/>
          </p:cNvSpPr>
          <p:nvPr/>
        </p:nvSpPr>
        <p:spPr bwMode="auto">
          <a:xfrm>
            <a:off x="5148263" y="1304925"/>
            <a:ext cx="522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- 2</a:t>
            </a:r>
          </a:p>
        </p:txBody>
      </p:sp>
      <p:sp>
        <p:nvSpPr>
          <p:cNvPr id="32815" name="Text Box 47"/>
          <p:cNvSpPr txBox="1">
            <a:spLocks noChangeArrowheads="1"/>
          </p:cNvSpPr>
          <p:nvPr/>
        </p:nvSpPr>
        <p:spPr bwMode="auto">
          <a:xfrm>
            <a:off x="5580063" y="1301750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sp>
        <p:nvSpPr>
          <p:cNvPr id="32816" name="Text Box 48"/>
          <p:cNvSpPr txBox="1">
            <a:spLocks noChangeArrowheads="1"/>
          </p:cNvSpPr>
          <p:nvPr/>
        </p:nvSpPr>
        <p:spPr bwMode="auto">
          <a:xfrm>
            <a:off x="5724525" y="13049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4</a:t>
            </a:r>
          </a:p>
        </p:txBody>
      </p:sp>
      <p:sp>
        <p:nvSpPr>
          <p:cNvPr id="32817" name="Line 49"/>
          <p:cNvSpPr>
            <a:spLocks noChangeShapeType="1"/>
          </p:cNvSpPr>
          <p:nvPr/>
        </p:nvSpPr>
        <p:spPr bwMode="auto">
          <a:xfrm>
            <a:off x="5200650" y="1701800"/>
            <a:ext cx="7921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8" name="Text Box 50"/>
          <p:cNvSpPr txBox="1">
            <a:spLocks noChangeArrowheads="1"/>
          </p:cNvSpPr>
          <p:nvPr/>
        </p:nvSpPr>
        <p:spPr bwMode="auto">
          <a:xfrm>
            <a:off x="4211638" y="1736725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=</a:t>
            </a:r>
          </a:p>
        </p:txBody>
      </p:sp>
      <p:sp>
        <p:nvSpPr>
          <p:cNvPr id="32819" name="Text Box 51"/>
          <p:cNvSpPr txBox="1">
            <a:spLocks noChangeArrowheads="1"/>
          </p:cNvSpPr>
          <p:nvPr/>
        </p:nvSpPr>
        <p:spPr bwMode="auto">
          <a:xfrm>
            <a:off x="4716463" y="1736725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10</a:t>
            </a:r>
          </a:p>
        </p:txBody>
      </p:sp>
      <p:sp>
        <p:nvSpPr>
          <p:cNvPr id="32820" name="Text Box 52"/>
          <p:cNvSpPr txBox="1">
            <a:spLocks noChangeArrowheads="1"/>
          </p:cNvSpPr>
          <p:nvPr/>
        </p:nvSpPr>
        <p:spPr bwMode="auto">
          <a:xfrm>
            <a:off x="5076825" y="1736725"/>
            <a:ext cx="522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- 8</a:t>
            </a:r>
          </a:p>
        </p:txBody>
      </p:sp>
      <p:sp>
        <p:nvSpPr>
          <p:cNvPr id="32821" name="Text Box 53"/>
          <p:cNvSpPr txBox="1">
            <a:spLocks noChangeArrowheads="1"/>
          </p:cNvSpPr>
          <p:nvPr/>
        </p:nvSpPr>
        <p:spPr bwMode="auto">
          <a:xfrm>
            <a:off x="4211638" y="2168525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=</a:t>
            </a:r>
          </a:p>
        </p:txBody>
      </p:sp>
      <p:sp>
        <p:nvSpPr>
          <p:cNvPr id="32822" name="Text Box 54"/>
          <p:cNvSpPr txBox="1">
            <a:spLocks noChangeArrowheads="1"/>
          </p:cNvSpPr>
          <p:nvPr/>
        </p:nvSpPr>
        <p:spPr bwMode="auto">
          <a:xfrm>
            <a:off x="4716463" y="21685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2</a:t>
            </a:r>
          </a:p>
        </p:txBody>
      </p:sp>
      <p:sp>
        <p:nvSpPr>
          <p:cNvPr id="32823" name="Rectangle 55"/>
          <p:cNvSpPr>
            <a:spLocks noChangeArrowheads="1"/>
          </p:cNvSpPr>
          <p:nvPr/>
        </p:nvSpPr>
        <p:spPr bwMode="auto">
          <a:xfrm>
            <a:off x="4140200" y="2162175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2824" name="Text Box 56"/>
          <p:cNvSpPr txBox="1">
            <a:spLocks noChangeArrowheads="1"/>
          </p:cNvSpPr>
          <p:nvPr/>
        </p:nvSpPr>
        <p:spPr bwMode="auto">
          <a:xfrm>
            <a:off x="5580063" y="3213100"/>
            <a:ext cx="587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Rj. </a:t>
            </a:r>
          </a:p>
        </p:txBody>
      </p:sp>
      <p:sp>
        <p:nvSpPr>
          <p:cNvPr id="32825" name="Text Box 57"/>
          <p:cNvSpPr txBox="1">
            <a:spLocks noChangeArrowheads="1"/>
          </p:cNvSpPr>
          <p:nvPr/>
        </p:nvSpPr>
        <p:spPr bwMode="auto">
          <a:xfrm>
            <a:off x="6011863" y="3213100"/>
            <a:ext cx="981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( 2, 4 )</a:t>
            </a:r>
          </a:p>
        </p:txBody>
      </p:sp>
      <p:sp>
        <p:nvSpPr>
          <p:cNvPr id="32826" name="Text Box 58"/>
          <p:cNvSpPr txBox="1">
            <a:spLocks noChangeArrowheads="1"/>
          </p:cNvSpPr>
          <p:nvPr/>
        </p:nvSpPr>
        <p:spPr bwMode="auto">
          <a:xfrm>
            <a:off x="611188" y="4437063"/>
            <a:ext cx="73263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Ukoliko želite ovaj postupak proći još jednom, kliknite </a:t>
            </a:r>
            <a:r>
              <a:rPr lang="hr-HR" altLang="en-US" sz="2000">
                <a:hlinkClick r:id="rId2" action="ppaction://hlinksldjump"/>
              </a:rPr>
              <a:t>ovde</a:t>
            </a:r>
            <a:r>
              <a:rPr lang="hr-HR" altLang="en-US" sz="2000"/>
              <a:t>.</a:t>
            </a:r>
          </a:p>
        </p:txBody>
      </p:sp>
      <p:sp>
        <p:nvSpPr>
          <p:cNvPr id="32827" name="Text Box 59"/>
          <p:cNvSpPr txBox="1">
            <a:spLocks noChangeArrowheads="1"/>
          </p:cNvSpPr>
          <p:nvPr/>
        </p:nvSpPr>
        <p:spPr bwMode="auto">
          <a:xfrm>
            <a:off x="611188" y="4959350"/>
            <a:ext cx="74596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Ukoliko nešto nije jasno, tj. želite još detaljnije objašnjenja,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kliknite </a:t>
            </a:r>
            <a:r>
              <a:rPr lang="hr-HR" altLang="en-US" sz="2000">
                <a:hlinkClick r:id="rId3" action="ppaction://hlinksldjump"/>
              </a:rPr>
              <a:t>ovde</a:t>
            </a:r>
            <a:r>
              <a:rPr lang="hr-HR" altLang="en-US" sz="2000"/>
              <a:t>.</a:t>
            </a:r>
          </a:p>
        </p:txBody>
      </p:sp>
      <p:sp>
        <p:nvSpPr>
          <p:cNvPr id="32828" name="Text Box 60"/>
          <p:cNvSpPr txBox="1">
            <a:spLocks noChangeArrowheads="1"/>
          </p:cNvSpPr>
          <p:nvPr/>
        </p:nvSpPr>
        <p:spPr bwMode="auto">
          <a:xfrm>
            <a:off x="611188" y="5751513"/>
            <a:ext cx="74755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Ukoliko je sve jasno i želite nastavite dalje, kliknite bilo gdje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izvan gornja dva linka.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10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10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10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10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10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2" dur="10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1000"/>
                                        <p:tgtEl>
                                          <p:spTgt spid="32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0" dur="10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5" dur="10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0" dur="10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5" dur="1000"/>
                                        <p:tgtEl>
                                          <p:spTgt spid="32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0" dur="1000"/>
                                        <p:tgtEl>
                                          <p:spTgt spid="32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000"/>
                                        <p:tgtEl>
                                          <p:spTgt spid="32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1000"/>
                                        <p:tgtEl>
                                          <p:spTgt spid="32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5" dur="1000"/>
                                        <p:tgtEl>
                                          <p:spTgt spid="32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0" dur="1000"/>
                                        <p:tgtEl>
                                          <p:spTgt spid="32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5" dur="1000"/>
                                        <p:tgtEl>
                                          <p:spTgt spid="32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0" dur="10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5" dur="1000"/>
                                        <p:tgtEl>
                                          <p:spTgt spid="32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0" dur="1000"/>
                                        <p:tgtEl>
                                          <p:spTgt spid="3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5" dur="1000"/>
                                        <p:tgtEl>
                                          <p:spTgt spid="32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0" dur="1000"/>
                                        <p:tgtEl>
                                          <p:spTgt spid="32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1000"/>
                                        <p:tgtEl>
                                          <p:spTgt spid="32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0" dur="1000"/>
                                        <p:tgtEl>
                                          <p:spTgt spid="32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5" dur="1000"/>
                                        <p:tgtEl>
                                          <p:spTgt spid="32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0" dur="1000"/>
                                        <p:tgtEl>
                                          <p:spTgt spid="32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5" dur="1000"/>
                                        <p:tgtEl>
                                          <p:spTgt spid="32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0" dur="1000"/>
                                        <p:tgtEl>
                                          <p:spTgt spid="32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5" dur="1000"/>
                                        <p:tgtEl>
                                          <p:spTgt spid="32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0" dur="1000"/>
                                        <p:tgtEl>
                                          <p:spTgt spid="32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5" dur="1000"/>
                                        <p:tgtEl>
                                          <p:spTgt spid="32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0" dur="1000"/>
                                        <p:tgtEl>
                                          <p:spTgt spid="32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5" dur="1000"/>
                                        <p:tgtEl>
                                          <p:spTgt spid="32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0" dur="1000"/>
                                        <p:tgtEl>
                                          <p:spTgt spid="32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5" dur="1000"/>
                                        <p:tgtEl>
                                          <p:spTgt spid="32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0" dur="1000"/>
                                        <p:tgtEl>
                                          <p:spTgt spid="32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5" dur="1000"/>
                                        <p:tgtEl>
                                          <p:spTgt spid="32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0" dur="1000"/>
                                        <p:tgtEl>
                                          <p:spTgt spid="32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5" dur="1000"/>
                                        <p:tgtEl>
                                          <p:spTgt spid="32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0" dur="1000"/>
                                        <p:tgtEl>
                                          <p:spTgt spid="32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5" dur="1000"/>
                                        <p:tgtEl>
                                          <p:spTgt spid="32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 nodeType="clickPar">
                      <p:stCondLst>
                        <p:cond delay="indefinite"/>
                      </p:stCondLst>
                      <p:childTnLst>
                        <p:par>
                          <p:cTn id="2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0" dur="1000"/>
                                        <p:tgtEl>
                                          <p:spTgt spid="32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 nodeType="clickPar">
                      <p:stCondLst>
                        <p:cond delay="indefinite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5" dur="1000"/>
                                        <p:tgtEl>
                                          <p:spTgt spid="32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8" dur="1000"/>
                                        <p:tgtEl>
                                          <p:spTgt spid="32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1" dur="1000"/>
                                        <p:tgtEl>
                                          <p:spTgt spid="32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/>
      <p:bldP spid="32772" grpId="0"/>
      <p:bldP spid="32773" grpId="0"/>
      <p:bldP spid="32779" grpId="0"/>
      <p:bldP spid="32780" grpId="0"/>
      <p:bldP spid="32781" grpId="0"/>
      <p:bldP spid="32782" grpId="0"/>
      <p:bldP spid="32783" grpId="0"/>
      <p:bldP spid="32784" grpId="0"/>
      <p:bldP spid="32785" grpId="0"/>
      <p:bldP spid="32786" grpId="0"/>
      <p:bldP spid="32787" grpId="0"/>
      <p:bldP spid="32790" grpId="0"/>
      <p:bldP spid="32791" grpId="0"/>
      <p:bldP spid="32792" grpId="0"/>
      <p:bldP spid="32793" grpId="0"/>
      <p:bldP spid="32794" grpId="0"/>
      <p:bldP spid="32795" grpId="0"/>
      <p:bldP spid="32798" grpId="0"/>
      <p:bldP spid="32799" grpId="0"/>
      <p:bldP spid="32800" grpId="0"/>
      <p:bldP spid="32801" grpId="0"/>
      <p:bldP spid="32802" grpId="0"/>
      <p:bldP spid="32803" grpId="0"/>
      <p:bldP spid="32804" grpId="0"/>
      <p:bldP spid="32805" grpId="0"/>
      <p:bldP spid="32807" grpId="0"/>
      <p:bldP spid="32808" grpId="0"/>
      <p:bldP spid="32809" grpId="0"/>
      <p:bldP spid="32810" grpId="0" animBg="1"/>
      <p:bldP spid="32811" grpId="0"/>
      <p:bldP spid="32812" grpId="0"/>
      <p:bldP spid="32813" grpId="0"/>
      <p:bldP spid="32814" grpId="0"/>
      <p:bldP spid="32815" grpId="0"/>
      <p:bldP spid="32816" grpId="0"/>
      <p:bldP spid="32818" grpId="0"/>
      <p:bldP spid="32819" grpId="0"/>
      <p:bldP spid="32820" grpId="0"/>
      <p:bldP spid="32821" grpId="0"/>
      <p:bldP spid="32822" grpId="0"/>
      <p:bldP spid="32823" grpId="0" animBg="1"/>
      <p:bldP spid="32824" grpId="0"/>
      <p:bldP spid="32825" grpId="0"/>
      <p:bldP spid="32826" grpId="0"/>
      <p:bldP spid="32827" grpId="0"/>
      <p:bldP spid="328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Primer 1.</a:t>
            </a:r>
            <a:r>
              <a:rPr lang="hr-HR" altLang="en-US" sz="2000"/>
              <a:t>: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386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Rešimo metodom supstitucije: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a)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+ 2y = 10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3x - y = 2 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194050" y="985838"/>
            <a:ext cx="312738" cy="96837"/>
            <a:chOff x="1927" y="648"/>
            <a:chExt cx="242" cy="75"/>
          </a:xfrm>
        </p:grpSpPr>
        <p:sp>
          <p:nvSpPr>
            <p:cNvPr id="6166" name="Line 7"/>
            <p:cNvSpPr>
              <a:spLocks noChangeShapeType="1"/>
            </p:cNvSpPr>
            <p:nvPr/>
          </p:nvSpPr>
          <p:spPr bwMode="auto">
            <a:xfrm>
              <a:off x="1927" y="66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Line 8"/>
            <p:cNvSpPr>
              <a:spLocks noChangeShapeType="1"/>
            </p:cNvSpPr>
            <p:nvPr/>
          </p:nvSpPr>
          <p:spPr bwMode="auto">
            <a:xfrm>
              <a:off x="1927" y="709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8" name="Line 9"/>
            <p:cNvSpPr>
              <a:spLocks noChangeShapeType="1"/>
            </p:cNvSpPr>
            <p:nvPr/>
          </p:nvSpPr>
          <p:spPr bwMode="auto">
            <a:xfrm rot="2340000">
              <a:off x="2043" y="648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Line 10"/>
            <p:cNvSpPr>
              <a:spLocks noChangeShapeType="1"/>
            </p:cNvSpPr>
            <p:nvPr/>
          </p:nvSpPr>
          <p:spPr bwMode="auto">
            <a:xfrm rot="19200000" flipV="1">
              <a:off x="2044" y="723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4235450" y="836613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4525963" y="83661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4787900" y="836613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10</a:t>
            </a:r>
          </a:p>
        </p:txBody>
      </p:sp>
      <p:sp>
        <p:nvSpPr>
          <p:cNvPr id="33806" name="Text Box 14"/>
          <p:cNvSpPr txBox="1">
            <a:spLocks noChangeArrowheads="1"/>
          </p:cNvSpPr>
          <p:nvPr/>
        </p:nvSpPr>
        <p:spPr bwMode="auto">
          <a:xfrm>
            <a:off x="5141913" y="83661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- 2y</a:t>
            </a:r>
          </a:p>
        </p:txBody>
      </p:sp>
      <p:sp>
        <p:nvSpPr>
          <p:cNvPr id="33853" name="Text Box 61"/>
          <p:cNvSpPr txBox="1">
            <a:spLocks noChangeArrowheads="1"/>
          </p:cNvSpPr>
          <p:nvPr/>
        </p:nvSpPr>
        <p:spPr bwMode="auto">
          <a:xfrm>
            <a:off x="2843213" y="1484313"/>
            <a:ext cx="6243637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Iz prve jednačine izrazimo </a:t>
            </a:r>
            <a:r>
              <a:rPr lang="hr-HR" altLang="en-US" sz="2000">
                <a:solidFill>
                  <a:srgbClr val="FFFF00"/>
                </a:solidFill>
              </a:rPr>
              <a:t>x</a:t>
            </a:r>
            <a:r>
              <a:rPr lang="hr-HR" altLang="en-US" sz="2000"/>
              <a:t> pomoću </a:t>
            </a:r>
            <a:r>
              <a:rPr lang="hr-HR" altLang="en-US" sz="2000">
                <a:solidFill>
                  <a:srgbClr val="FFFF00"/>
                </a:solidFill>
              </a:rPr>
              <a:t>y</a:t>
            </a:r>
            <a:r>
              <a:rPr lang="hr-HR" altLang="en-US" sz="2000"/>
              <a:t>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To znači da </a:t>
            </a:r>
            <a:r>
              <a:rPr lang="hr-HR" altLang="en-US" sz="2000">
                <a:solidFill>
                  <a:srgbClr val="FFFF00"/>
                </a:solidFill>
              </a:rPr>
              <a:t>x</a:t>
            </a:r>
            <a:r>
              <a:rPr lang="hr-HR" altLang="en-US" sz="2000"/>
              <a:t> trebamo ostaviti na levoj strani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(levo od znaka jednakosti), a sve ostalo prebacimo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na desnu stranu (desno od znaka jednakosti).</a:t>
            </a:r>
          </a:p>
        </p:txBody>
      </p:sp>
      <p:sp>
        <p:nvSpPr>
          <p:cNvPr id="33854" name="Text Box 62"/>
          <p:cNvSpPr txBox="1">
            <a:spLocks noChangeArrowheads="1"/>
          </p:cNvSpPr>
          <p:nvPr/>
        </p:nvSpPr>
        <p:spPr bwMode="auto">
          <a:xfrm>
            <a:off x="2843213" y="1624013"/>
            <a:ext cx="563403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Gornju strelicu čitamo "</a:t>
            </a:r>
            <a:r>
              <a:rPr lang="hr-HR" altLang="en-US" sz="2000">
                <a:solidFill>
                  <a:srgbClr val="FFFF00"/>
                </a:solidFill>
              </a:rPr>
              <a:t>sliedi</a:t>
            </a:r>
            <a:r>
              <a:rPr lang="hr-HR" altLang="en-US" sz="2000"/>
              <a:t>".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Dakle, ono što ćemo napisati nakon nje, </a:t>
            </a:r>
            <a:r>
              <a:rPr lang="hr-HR" altLang="en-US" sz="2000">
                <a:solidFill>
                  <a:srgbClr val="FFFF00"/>
                </a:solidFill>
              </a:rPr>
              <a:t>sledi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iz prve jedna</a:t>
            </a:r>
            <a:r>
              <a:rPr lang="sr-Latn-RS" altLang="en-US" sz="2000"/>
              <a:t>čine</a:t>
            </a:r>
            <a:r>
              <a:rPr lang="hr-HR" altLang="en-US" sz="2000"/>
              <a:t>.</a:t>
            </a:r>
          </a:p>
        </p:txBody>
      </p:sp>
      <p:sp>
        <p:nvSpPr>
          <p:cNvPr id="33855" name="Oval 63"/>
          <p:cNvSpPr>
            <a:spLocks noChangeArrowheads="1"/>
          </p:cNvSpPr>
          <p:nvPr/>
        </p:nvSpPr>
        <p:spPr bwMode="auto">
          <a:xfrm>
            <a:off x="1144588" y="879475"/>
            <a:ext cx="28733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3856" name="Oval 64"/>
          <p:cNvSpPr>
            <a:spLocks noChangeArrowheads="1"/>
          </p:cNvSpPr>
          <p:nvPr/>
        </p:nvSpPr>
        <p:spPr bwMode="auto">
          <a:xfrm>
            <a:off x="2124075" y="865188"/>
            <a:ext cx="458788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3857" name="Oval 65"/>
          <p:cNvSpPr>
            <a:spLocks noChangeArrowheads="1"/>
          </p:cNvSpPr>
          <p:nvPr/>
        </p:nvSpPr>
        <p:spPr bwMode="auto">
          <a:xfrm>
            <a:off x="1331913" y="879475"/>
            <a:ext cx="71913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3858" name="Text Box 66"/>
          <p:cNvSpPr txBox="1">
            <a:spLocks noChangeArrowheads="1"/>
          </p:cNvSpPr>
          <p:nvPr/>
        </p:nvSpPr>
        <p:spPr bwMode="auto">
          <a:xfrm>
            <a:off x="2843213" y="2781300"/>
            <a:ext cx="57070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je bio na levoj strani, i ostaje na njoj, pa ga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samo prepišemo.</a:t>
            </a:r>
          </a:p>
        </p:txBody>
      </p:sp>
      <p:sp>
        <p:nvSpPr>
          <p:cNvPr id="33859" name="Text Box 67"/>
          <p:cNvSpPr txBox="1">
            <a:spLocks noChangeArrowheads="1"/>
          </p:cNvSpPr>
          <p:nvPr/>
        </p:nvSpPr>
        <p:spPr bwMode="auto">
          <a:xfrm>
            <a:off x="2843213" y="4365625"/>
            <a:ext cx="56784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10 je bio na desnoj strani i ostaje na njoj, pa i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njega samo prepišemo.</a:t>
            </a:r>
          </a:p>
        </p:txBody>
      </p:sp>
      <p:sp>
        <p:nvSpPr>
          <p:cNvPr id="33860" name="Text Box 68"/>
          <p:cNvSpPr txBox="1">
            <a:spLocks noChangeArrowheads="1"/>
          </p:cNvSpPr>
          <p:nvPr/>
        </p:nvSpPr>
        <p:spPr bwMode="auto">
          <a:xfrm>
            <a:off x="2855913" y="5157788"/>
            <a:ext cx="60975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+2y  je bio na levoj strani, a sad se seli na desnu,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pa mu se - što?</a:t>
            </a:r>
          </a:p>
        </p:txBody>
      </p:sp>
      <p:sp>
        <p:nvSpPr>
          <p:cNvPr id="33861" name="Text Box 69"/>
          <p:cNvSpPr txBox="1">
            <a:spLocks noChangeArrowheads="1"/>
          </p:cNvSpPr>
          <p:nvPr/>
        </p:nvSpPr>
        <p:spPr bwMode="auto">
          <a:xfrm>
            <a:off x="4856163" y="5462588"/>
            <a:ext cx="22209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Promeni predzak!</a:t>
            </a:r>
          </a:p>
        </p:txBody>
      </p:sp>
      <p:sp>
        <p:nvSpPr>
          <p:cNvPr id="33862" name="Text Box 70"/>
          <p:cNvSpPr txBox="1">
            <a:spLocks noChangeArrowheads="1"/>
          </p:cNvSpPr>
          <p:nvPr/>
        </p:nvSpPr>
        <p:spPr bwMode="auto">
          <a:xfrm>
            <a:off x="2843213" y="5919788"/>
            <a:ext cx="5781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Time smo </a:t>
            </a:r>
            <a:r>
              <a:rPr lang="hr-HR" altLang="en-US" sz="2000">
                <a:solidFill>
                  <a:srgbClr val="FFFF00"/>
                </a:solidFill>
              </a:rPr>
              <a:t>x</a:t>
            </a:r>
            <a:r>
              <a:rPr lang="hr-HR" altLang="en-US" sz="2000"/>
              <a:t> iz prve jednačine izrazili pomoću </a:t>
            </a:r>
            <a:r>
              <a:rPr lang="hr-HR" altLang="en-US" sz="2000">
                <a:solidFill>
                  <a:srgbClr val="FFFF00"/>
                </a:solidFill>
              </a:rPr>
              <a:t>y</a:t>
            </a:r>
            <a:r>
              <a:rPr lang="hr-HR" altLang="en-US" sz="2000"/>
              <a:t>.</a:t>
            </a:r>
          </a:p>
        </p:txBody>
      </p:sp>
      <p:sp>
        <p:nvSpPr>
          <p:cNvPr id="33863" name="Text Box 71"/>
          <p:cNvSpPr txBox="1">
            <a:spLocks noChangeArrowheads="1"/>
          </p:cNvSpPr>
          <p:nvPr/>
        </p:nvSpPr>
        <p:spPr bwMode="auto">
          <a:xfrm>
            <a:off x="2843213" y="3503613"/>
            <a:ext cx="61642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Sve drugo želimo preseliti na desnu stranu, pa sad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pišemo znak jednakosti.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33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1000"/>
                                        <p:tgtEl>
                                          <p:spTgt spid="33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3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3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3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1000"/>
                                        <p:tgtEl>
                                          <p:spTgt spid="33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10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1000"/>
                                        <p:tgtEl>
                                          <p:spTgt spid="33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3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3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3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3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338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8" dur="1000"/>
                                        <p:tgtEl>
                                          <p:spTgt spid="33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3" dur="10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338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38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38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3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3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1000"/>
                                        <p:tgtEl>
                                          <p:spTgt spid="33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1000"/>
                                        <p:tgtEl>
                                          <p:spTgt spid="33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9" dur="10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4" dur="1000"/>
                                        <p:tgtEl>
                                          <p:spTgt spid="33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338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3" grpId="0"/>
      <p:bldP spid="33804" grpId="0"/>
      <p:bldP spid="33805" grpId="0"/>
      <p:bldP spid="33806" grpId="0"/>
      <p:bldP spid="33853" grpId="0"/>
      <p:bldP spid="33854" grpId="0"/>
      <p:bldP spid="33854" grpId="1"/>
      <p:bldP spid="33855" grpId="0" animBg="1"/>
      <p:bldP spid="33855" grpId="1" animBg="1"/>
      <p:bldP spid="33856" grpId="0" animBg="1"/>
      <p:bldP spid="33856" grpId="1" animBg="1"/>
      <p:bldP spid="33857" grpId="0" animBg="1"/>
      <p:bldP spid="33857" grpId="1" animBg="1"/>
      <p:bldP spid="33858" grpId="0"/>
      <p:bldP spid="33859" grpId="0"/>
      <p:bldP spid="33860" grpId="0"/>
      <p:bldP spid="33861" grpId="0"/>
      <p:bldP spid="33862" grpId="0"/>
      <p:bldP spid="3386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Primer 1.</a:t>
            </a:r>
            <a:r>
              <a:rPr lang="hr-HR" altLang="en-US" sz="2000"/>
              <a:t>: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386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Rešimo metodom supstitucije: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a)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+ 2y = 10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3x - y = 2 </a:t>
            </a:r>
          </a:p>
        </p:txBody>
      </p:sp>
      <p:grpSp>
        <p:nvGrpSpPr>
          <p:cNvPr id="7174" name="Group 6"/>
          <p:cNvGrpSpPr>
            <a:grpSpLocks/>
          </p:cNvGrpSpPr>
          <p:nvPr/>
        </p:nvGrpSpPr>
        <p:grpSpPr bwMode="auto">
          <a:xfrm>
            <a:off x="3194050" y="985838"/>
            <a:ext cx="312738" cy="96837"/>
            <a:chOff x="1927" y="648"/>
            <a:chExt cx="242" cy="75"/>
          </a:xfrm>
        </p:grpSpPr>
        <p:sp>
          <p:nvSpPr>
            <p:cNvPr id="7182" name="Line 7"/>
            <p:cNvSpPr>
              <a:spLocks noChangeShapeType="1"/>
            </p:cNvSpPr>
            <p:nvPr/>
          </p:nvSpPr>
          <p:spPr bwMode="auto">
            <a:xfrm>
              <a:off x="1927" y="66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8"/>
            <p:cNvSpPr>
              <a:spLocks noChangeShapeType="1"/>
            </p:cNvSpPr>
            <p:nvPr/>
          </p:nvSpPr>
          <p:spPr bwMode="auto">
            <a:xfrm>
              <a:off x="1927" y="709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9"/>
            <p:cNvSpPr>
              <a:spLocks noChangeShapeType="1"/>
            </p:cNvSpPr>
            <p:nvPr/>
          </p:nvSpPr>
          <p:spPr bwMode="auto">
            <a:xfrm rot="2340000">
              <a:off x="2043" y="648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10"/>
            <p:cNvSpPr>
              <a:spLocks noChangeShapeType="1"/>
            </p:cNvSpPr>
            <p:nvPr/>
          </p:nvSpPr>
          <p:spPr bwMode="auto">
            <a:xfrm rot="19200000" flipV="1">
              <a:off x="2044" y="723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5" name="Text Box 11"/>
          <p:cNvSpPr txBox="1">
            <a:spLocks noChangeArrowheads="1"/>
          </p:cNvSpPr>
          <p:nvPr/>
        </p:nvSpPr>
        <p:spPr bwMode="auto">
          <a:xfrm>
            <a:off x="4235450" y="836613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7176" name="Text Box 12"/>
          <p:cNvSpPr txBox="1">
            <a:spLocks noChangeArrowheads="1"/>
          </p:cNvSpPr>
          <p:nvPr/>
        </p:nvSpPr>
        <p:spPr bwMode="auto">
          <a:xfrm>
            <a:off x="4525963" y="83661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7177" name="Text Box 13"/>
          <p:cNvSpPr txBox="1">
            <a:spLocks noChangeArrowheads="1"/>
          </p:cNvSpPr>
          <p:nvPr/>
        </p:nvSpPr>
        <p:spPr bwMode="auto">
          <a:xfrm>
            <a:off x="4787900" y="836613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10</a:t>
            </a:r>
          </a:p>
        </p:txBody>
      </p:sp>
      <p:sp>
        <p:nvSpPr>
          <p:cNvPr id="7178" name="Text Box 14"/>
          <p:cNvSpPr txBox="1">
            <a:spLocks noChangeArrowheads="1"/>
          </p:cNvSpPr>
          <p:nvPr/>
        </p:nvSpPr>
        <p:spPr bwMode="auto">
          <a:xfrm>
            <a:off x="5141913" y="83661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- 2y</a:t>
            </a:r>
          </a:p>
        </p:txBody>
      </p:sp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3802063" y="2024063"/>
            <a:ext cx="49323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Možemo li  sabrati ono na desnoj strani,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10 - 2y  ?</a:t>
            </a:r>
          </a:p>
        </p:txBody>
      </p:sp>
      <p:sp>
        <p:nvSpPr>
          <p:cNvPr id="34841" name="Text Box 25"/>
          <p:cNvSpPr txBox="1">
            <a:spLocks noChangeArrowheads="1"/>
          </p:cNvSpPr>
          <p:nvPr/>
        </p:nvSpPr>
        <p:spPr bwMode="auto">
          <a:xfrm>
            <a:off x="3805238" y="2816225"/>
            <a:ext cx="50450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Ne možemo!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Kad bismo imali  10</a:t>
            </a:r>
            <a:r>
              <a:rPr lang="hr-HR" altLang="en-US" sz="2000">
                <a:solidFill>
                  <a:srgbClr val="FFFF00"/>
                </a:solidFill>
              </a:rPr>
              <a:t>y</a:t>
            </a:r>
            <a:r>
              <a:rPr lang="hr-HR" altLang="en-US" sz="2000"/>
              <a:t>-2</a:t>
            </a:r>
            <a:r>
              <a:rPr lang="hr-HR" altLang="en-US" sz="2000">
                <a:solidFill>
                  <a:srgbClr val="FFFF00"/>
                </a:solidFill>
              </a:rPr>
              <a:t>y</a:t>
            </a:r>
            <a:r>
              <a:rPr lang="hr-HR" altLang="en-US" sz="2000"/>
              <a:t>, tada bismo mogli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Sabrati  i to bi bilo 8y.</a:t>
            </a:r>
          </a:p>
        </p:txBody>
      </p:sp>
      <p:sp>
        <p:nvSpPr>
          <p:cNvPr id="34842" name="Text Box 26"/>
          <p:cNvSpPr txBox="1">
            <a:spLocks noChangeArrowheads="1"/>
          </p:cNvSpPr>
          <p:nvPr/>
        </p:nvSpPr>
        <p:spPr bwMode="auto">
          <a:xfrm>
            <a:off x="3848100" y="3935413"/>
            <a:ext cx="4775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Dakle, u tom izrazu nemamo što dalje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sređivati.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4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34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34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2" grpId="0"/>
      <p:bldP spid="34841" grpId="0"/>
      <p:bldP spid="348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Primer 1.</a:t>
            </a:r>
            <a:r>
              <a:rPr lang="hr-HR" altLang="en-US" sz="2000"/>
              <a:t>: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386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Rešimo metodom supstitucije: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a)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+ 2y = 10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3x - y = 2 </a:t>
            </a:r>
          </a:p>
        </p:txBody>
      </p:sp>
      <p:grpSp>
        <p:nvGrpSpPr>
          <p:cNvPr id="8198" name="Group 6"/>
          <p:cNvGrpSpPr>
            <a:grpSpLocks/>
          </p:cNvGrpSpPr>
          <p:nvPr/>
        </p:nvGrpSpPr>
        <p:grpSpPr bwMode="auto">
          <a:xfrm>
            <a:off x="3194050" y="985838"/>
            <a:ext cx="312738" cy="96837"/>
            <a:chOff x="1927" y="648"/>
            <a:chExt cx="242" cy="75"/>
          </a:xfrm>
        </p:grpSpPr>
        <p:sp>
          <p:nvSpPr>
            <p:cNvPr id="8226" name="Line 7"/>
            <p:cNvSpPr>
              <a:spLocks noChangeShapeType="1"/>
            </p:cNvSpPr>
            <p:nvPr/>
          </p:nvSpPr>
          <p:spPr bwMode="auto">
            <a:xfrm>
              <a:off x="1927" y="66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7" name="Line 8"/>
            <p:cNvSpPr>
              <a:spLocks noChangeShapeType="1"/>
            </p:cNvSpPr>
            <p:nvPr/>
          </p:nvSpPr>
          <p:spPr bwMode="auto">
            <a:xfrm>
              <a:off x="1927" y="709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8" name="Line 9"/>
            <p:cNvSpPr>
              <a:spLocks noChangeShapeType="1"/>
            </p:cNvSpPr>
            <p:nvPr/>
          </p:nvSpPr>
          <p:spPr bwMode="auto">
            <a:xfrm rot="2340000">
              <a:off x="2043" y="648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9" name="Line 10"/>
            <p:cNvSpPr>
              <a:spLocks noChangeShapeType="1"/>
            </p:cNvSpPr>
            <p:nvPr/>
          </p:nvSpPr>
          <p:spPr bwMode="auto">
            <a:xfrm rot="19200000" flipV="1">
              <a:off x="2044" y="723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9" name="Text Box 11"/>
          <p:cNvSpPr txBox="1">
            <a:spLocks noChangeArrowheads="1"/>
          </p:cNvSpPr>
          <p:nvPr/>
        </p:nvSpPr>
        <p:spPr bwMode="auto">
          <a:xfrm>
            <a:off x="4235450" y="836613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8200" name="Text Box 12"/>
          <p:cNvSpPr txBox="1">
            <a:spLocks noChangeArrowheads="1"/>
          </p:cNvSpPr>
          <p:nvPr/>
        </p:nvSpPr>
        <p:spPr bwMode="auto">
          <a:xfrm>
            <a:off x="4525963" y="83661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8201" name="Text Box 13"/>
          <p:cNvSpPr txBox="1">
            <a:spLocks noChangeArrowheads="1"/>
          </p:cNvSpPr>
          <p:nvPr/>
        </p:nvSpPr>
        <p:spPr bwMode="auto">
          <a:xfrm>
            <a:off x="4787900" y="836613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10</a:t>
            </a:r>
          </a:p>
        </p:txBody>
      </p:sp>
      <p:sp>
        <p:nvSpPr>
          <p:cNvPr id="8202" name="Text Box 14"/>
          <p:cNvSpPr txBox="1">
            <a:spLocks noChangeArrowheads="1"/>
          </p:cNvSpPr>
          <p:nvPr/>
        </p:nvSpPr>
        <p:spPr bwMode="auto">
          <a:xfrm>
            <a:off x="5141913" y="83661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- 2y</a:t>
            </a:r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3132138" y="2276475"/>
            <a:ext cx="46529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Uočimo da u tom izrazu piše da je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solidFill>
                  <a:srgbClr val="FFFF00"/>
                </a:solidFill>
              </a:rPr>
              <a:t>x</a:t>
            </a:r>
            <a:r>
              <a:rPr lang="hr-HR" altLang="en-US" sz="2000"/>
              <a:t> jednak </a:t>
            </a:r>
            <a:r>
              <a:rPr lang="hr-HR" altLang="en-US" sz="2000" i="1"/>
              <a:t>nekom</a:t>
            </a:r>
            <a:r>
              <a:rPr lang="hr-HR" altLang="en-US" sz="2000"/>
              <a:t> izrazu, izrazu  </a:t>
            </a:r>
            <a:r>
              <a:rPr lang="hr-HR" altLang="en-US" sz="2000">
                <a:solidFill>
                  <a:srgbClr val="FFFF00"/>
                </a:solidFill>
              </a:rPr>
              <a:t>10-2y </a:t>
            </a:r>
            <a:r>
              <a:rPr lang="hr-HR" altLang="en-US" sz="2000"/>
              <a:t>.</a:t>
            </a:r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3132138" y="3087688"/>
            <a:ext cx="48244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Stoga umjesto </a:t>
            </a:r>
            <a:r>
              <a:rPr lang="hr-HR" altLang="en-US" sz="2000">
                <a:solidFill>
                  <a:srgbClr val="FFFF00"/>
                </a:solidFill>
              </a:rPr>
              <a:t>x</a:t>
            </a:r>
            <a:r>
              <a:rPr lang="hr-HR" altLang="en-US" sz="2000"/>
              <a:t> možemo pisati  </a:t>
            </a:r>
            <a:r>
              <a:rPr lang="hr-HR" altLang="en-US" sz="2000">
                <a:solidFill>
                  <a:srgbClr val="FFFF00"/>
                </a:solidFill>
              </a:rPr>
              <a:t>10-2y</a:t>
            </a:r>
            <a:r>
              <a:rPr lang="hr-HR" altLang="en-US" sz="2000"/>
              <a:t> .</a:t>
            </a:r>
          </a:p>
        </p:txBody>
      </p:sp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2857500" y="3214688"/>
            <a:ext cx="53498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Upravo to ćemo i učiniti!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U </a:t>
            </a:r>
            <a:r>
              <a:rPr lang="hr-HR" altLang="en-US" sz="2000" u="sng"/>
              <a:t>drugu</a:t>
            </a:r>
            <a:r>
              <a:rPr lang="hr-HR" altLang="en-US" sz="2000"/>
              <a:t> jednačinu  ćemo umesto </a:t>
            </a:r>
            <a:r>
              <a:rPr lang="hr-HR" altLang="en-US" sz="2000">
                <a:solidFill>
                  <a:srgbClr val="FFFF00"/>
                </a:solidFill>
              </a:rPr>
              <a:t>x</a:t>
            </a:r>
            <a:r>
              <a:rPr lang="hr-HR" altLang="en-US" sz="2000"/>
              <a:t> uvrstiti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solidFill>
                  <a:srgbClr val="FFFF00"/>
                </a:solidFill>
              </a:rPr>
              <a:t>10-2y</a:t>
            </a:r>
            <a:r>
              <a:rPr lang="hr-HR" altLang="en-US" sz="2000"/>
              <a:t>.</a:t>
            </a:r>
          </a:p>
        </p:txBody>
      </p: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3132138" y="4654550"/>
            <a:ext cx="58912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Stoga prepišimo </a:t>
            </a:r>
            <a:r>
              <a:rPr lang="hr-HR" altLang="en-US" sz="2000" u="sng"/>
              <a:t>drugu</a:t>
            </a:r>
            <a:r>
              <a:rPr lang="hr-HR" altLang="en-US" sz="2000"/>
              <a:t> jednačinuu, samo umesto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solidFill>
                  <a:srgbClr val="FFFF00"/>
                </a:solidFill>
              </a:rPr>
              <a:t>x</a:t>
            </a:r>
            <a:r>
              <a:rPr lang="hr-HR" altLang="en-US" sz="2000"/>
              <a:t> stavimo </a:t>
            </a:r>
            <a:r>
              <a:rPr lang="hr-HR" altLang="en-US" sz="2000">
                <a:solidFill>
                  <a:srgbClr val="FFFF00"/>
                </a:solidFill>
              </a:rPr>
              <a:t>10-2y</a:t>
            </a:r>
            <a:r>
              <a:rPr lang="hr-HR" altLang="en-US" sz="2000"/>
              <a:t>.</a:t>
            </a:r>
          </a:p>
        </p:txBody>
      </p:sp>
      <p:sp>
        <p:nvSpPr>
          <p:cNvPr id="35861" name="Oval 21"/>
          <p:cNvSpPr>
            <a:spLocks noChangeArrowheads="1"/>
          </p:cNvSpPr>
          <p:nvPr/>
        </p:nvSpPr>
        <p:spPr bwMode="auto">
          <a:xfrm>
            <a:off x="1144588" y="1196975"/>
            <a:ext cx="28733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5863" name="Text Box 23"/>
          <p:cNvSpPr txBox="1">
            <a:spLocks noChangeArrowheads="1"/>
          </p:cNvSpPr>
          <p:nvPr/>
        </p:nvSpPr>
        <p:spPr bwMode="auto">
          <a:xfrm>
            <a:off x="1362075" y="1631950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1116013" y="1412875"/>
            <a:ext cx="288925" cy="215900"/>
            <a:chOff x="249" y="2024"/>
            <a:chExt cx="182" cy="136"/>
          </a:xfrm>
        </p:grpSpPr>
        <p:sp>
          <p:nvSpPr>
            <p:cNvPr id="8224" name="Line 24"/>
            <p:cNvSpPr>
              <a:spLocks noChangeShapeType="1"/>
            </p:cNvSpPr>
            <p:nvPr/>
          </p:nvSpPr>
          <p:spPr bwMode="auto">
            <a:xfrm>
              <a:off x="249" y="2160"/>
              <a:ext cx="182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5" name="Line 25"/>
            <p:cNvSpPr>
              <a:spLocks noChangeShapeType="1"/>
            </p:cNvSpPr>
            <p:nvPr/>
          </p:nvSpPr>
          <p:spPr bwMode="auto">
            <a:xfrm>
              <a:off x="431" y="2024"/>
              <a:ext cx="0" cy="13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867" name="Text Box 27"/>
          <p:cNvSpPr txBox="1">
            <a:spLocks noChangeArrowheads="1"/>
          </p:cNvSpPr>
          <p:nvPr/>
        </p:nvSpPr>
        <p:spPr bwMode="auto">
          <a:xfrm>
            <a:off x="1135063" y="2317750"/>
            <a:ext cx="6781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Koja računska operacija se podrazumeva između 3 i x?</a:t>
            </a:r>
          </a:p>
        </p:txBody>
      </p:sp>
      <p:sp>
        <p:nvSpPr>
          <p:cNvPr id="35868" name="Text Box 28"/>
          <p:cNvSpPr txBox="1">
            <a:spLocks noChangeArrowheads="1"/>
          </p:cNvSpPr>
          <p:nvPr/>
        </p:nvSpPr>
        <p:spPr bwMode="auto">
          <a:xfrm>
            <a:off x="600075" y="2598738"/>
            <a:ext cx="1387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Množenje!</a:t>
            </a:r>
          </a:p>
        </p:txBody>
      </p:sp>
      <p:sp>
        <p:nvSpPr>
          <p:cNvPr id="35869" name="Oval 29"/>
          <p:cNvSpPr>
            <a:spLocks noChangeArrowheads="1"/>
          </p:cNvSpPr>
          <p:nvPr/>
        </p:nvSpPr>
        <p:spPr bwMode="auto">
          <a:xfrm>
            <a:off x="1331913" y="1196975"/>
            <a:ext cx="28733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5870" name="Oval 30"/>
          <p:cNvSpPr>
            <a:spLocks noChangeArrowheads="1"/>
          </p:cNvSpPr>
          <p:nvPr/>
        </p:nvSpPr>
        <p:spPr bwMode="auto">
          <a:xfrm>
            <a:off x="4140200" y="836613"/>
            <a:ext cx="1843088" cy="431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5871" name="Text Box 31"/>
          <p:cNvSpPr txBox="1">
            <a:spLocks noChangeArrowheads="1"/>
          </p:cNvSpPr>
          <p:nvPr/>
        </p:nvSpPr>
        <p:spPr bwMode="auto">
          <a:xfrm>
            <a:off x="611188" y="3032125"/>
            <a:ext cx="6721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Kao što smo već rekli, umjesto </a:t>
            </a:r>
            <a:r>
              <a:rPr lang="hr-HR" altLang="en-US" sz="2000">
                <a:solidFill>
                  <a:srgbClr val="FFFF00"/>
                </a:solidFill>
              </a:rPr>
              <a:t>x</a:t>
            </a:r>
            <a:r>
              <a:rPr lang="hr-HR" altLang="en-US" sz="2000"/>
              <a:t> ćemo napisati  </a:t>
            </a:r>
            <a:r>
              <a:rPr lang="hr-HR" altLang="en-US" sz="2000">
                <a:solidFill>
                  <a:srgbClr val="FFFF00"/>
                </a:solidFill>
              </a:rPr>
              <a:t>10-2y</a:t>
            </a:r>
            <a:r>
              <a:rPr lang="hr-HR" altLang="en-US" sz="2000"/>
              <a:t> ...</a:t>
            </a:r>
          </a:p>
        </p:txBody>
      </p:sp>
      <p:sp>
        <p:nvSpPr>
          <p:cNvPr id="35872" name="Text Box 32"/>
          <p:cNvSpPr txBox="1">
            <a:spLocks noChangeArrowheads="1"/>
          </p:cNvSpPr>
          <p:nvPr/>
        </p:nvSpPr>
        <p:spPr bwMode="auto">
          <a:xfrm>
            <a:off x="1476375" y="1628775"/>
            <a:ext cx="1339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( 10 - 2y 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5873" name="Oval 33"/>
          <p:cNvSpPr>
            <a:spLocks noChangeArrowheads="1"/>
          </p:cNvSpPr>
          <p:nvPr/>
        </p:nvSpPr>
        <p:spPr bwMode="auto">
          <a:xfrm>
            <a:off x="1547813" y="1196975"/>
            <a:ext cx="1008062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5874" name="Text Box 34"/>
          <p:cNvSpPr txBox="1">
            <a:spLocks noChangeArrowheads="1"/>
          </p:cNvSpPr>
          <p:nvPr/>
        </p:nvSpPr>
        <p:spPr bwMode="auto">
          <a:xfrm>
            <a:off x="611188" y="3573463"/>
            <a:ext cx="57927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Nastavljamo s prepisivanjem druge jednačine ..</a:t>
            </a:r>
          </a:p>
        </p:txBody>
      </p:sp>
      <p:sp>
        <p:nvSpPr>
          <p:cNvPr id="35876" name="Text Box 36"/>
          <p:cNvSpPr txBox="1">
            <a:spLocks noChangeArrowheads="1"/>
          </p:cNvSpPr>
          <p:nvPr/>
        </p:nvSpPr>
        <p:spPr bwMode="auto">
          <a:xfrm>
            <a:off x="1187450" y="162877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3</a:t>
            </a:r>
          </a:p>
        </p:txBody>
      </p: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2700338" y="1592263"/>
            <a:ext cx="1008062" cy="396875"/>
            <a:chOff x="1701" y="1003"/>
            <a:chExt cx="635" cy="250"/>
          </a:xfrm>
        </p:grpSpPr>
        <p:sp>
          <p:nvSpPr>
            <p:cNvPr id="8221" name="Text Box 37"/>
            <p:cNvSpPr txBox="1">
              <a:spLocks noChangeArrowheads="1"/>
            </p:cNvSpPr>
            <p:nvPr/>
          </p:nvSpPr>
          <p:spPr bwMode="auto">
            <a:xfrm>
              <a:off x="1701" y="1003"/>
              <a:ext cx="3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- y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  <p:sp>
          <p:nvSpPr>
            <p:cNvPr id="8222" name="Text Box 38"/>
            <p:cNvSpPr txBox="1">
              <a:spLocks noChangeArrowheads="1"/>
            </p:cNvSpPr>
            <p:nvPr/>
          </p:nvSpPr>
          <p:spPr bwMode="auto">
            <a:xfrm>
              <a:off x="1973" y="1003"/>
              <a:ext cx="19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=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  <p:sp>
          <p:nvSpPr>
            <p:cNvPr id="8223" name="Text Box 39"/>
            <p:cNvSpPr txBox="1">
              <a:spLocks noChangeArrowheads="1"/>
            </p:cNvSpPr>
            <p:nvPr/>
          </p:nvSpPr>
          <p:spPr bwMode="auto">
            <a:xfrm>
              <a:off x="2122" y="1003"/>
              <a:ext cx="2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2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</p:grpSp>
      <p:sp>
        <p:nvSpPr>
          <p:cNvPr id="35881" name="Text Box 41"/>
          <p:cNvSpPr txBox="1">
            <a:spLocks noChangeArrowheads="1"/>
          </p:cNvSpPr>
          <p:nvPr/>
        </p:nvSpPr>
        <p:spPr bwMode="auto">
          <a:xfrm>
            <a:off x="611188" y="4111625"/>
            <a:ext cx="75580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Time smo u drugu jednačinu  umesto </a:t>
            </a:r>
            <a:r>
              <a:rPr lang="hr-HR" altLang="en-US" sz="2000">
                <a:solidFill>
                  <a:srgbClr val="FFFF00"/>
                </a:solidFill>
              </a:rPr>
              <a:t>x</a:t>
            </a:r>
            <a:r>
              <a:rPr lang="hr-HR" altLang="en-US" sz="2000"/>
              <a:t> uvrstili  </a:t>
            </a:r>
            <a:r>
              <a:rPr lang="hr-HR" altLang="en-US" sz="2000">
                <a:solidFill>
                  <a:srgbClr val="FFFF00"/>
                </a:solidFill>
              </a:rPr>
              <a:t>10-2y</a:t>
            </a:r>
            <a:r>
              <a:rPr lang="hr-HR" altLang="en-US" sz="2000"/>
              <a:t>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Izvršili smo </a:t>
            </a:r>
            <a:r>
              <a:rPr lang="hr-HR" altLang="en-US" sz="2000">
                <a:solidFill>
                  <a:srgbClr val="FFFF00"/>
                </a:solidFill>
              </a:rPr>
              <a:t>zamenu</a:t>
            </a:r>
            <a:r>
              <a:rPr lang="hr-HR" altLang="en-US" sz="2000"/>
              <a:t> tj. </a:t>
            </a:r>
            <a:r>
              <a:rPr lang="hr-HR" altLang="en-US" sz="2000">
                <a:solidFill>
                  <a:srgbClr val="FFFF00"/>
                </a:solidFill>
              </a:rPr>
              <a:t>supstituciju</a:t>
            </a:r>
            <a:r>
              <a:rPr lang="hr-HR" altLang="en-US" sz="2000"/>
              <a:t>. Otuda naziv ove metode.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1000"/>
                                        <p:tgtEl>
                                          <p:spTgt spid="35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1000"/>
                                        <p:tgtEl>
                                          <p:spTgt spid="35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1000"/>
                                        <p:tgtEl>
                                          <p:spTgt spid="35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6" dur="1000"/>
                                        <p:tgtEl>
                                          <p:spTgt spid="35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58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58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5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5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2" dur="1000"/>
                                        <p:tgtEl>
                                          <p:spTgt spid="35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7" dur="1000"/>
                                        <p:tgtEl>
                                          <p:spTgt spid="35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2" dur="1000"/>
                                        <p:tgtEl>
                                          <p:spTgt spid="35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358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0" dur="1000"/>
                                        <p:tgtEl>
                                          <p:spTgt spid="35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9" dur="500"/>
                                        <p:tgtEl>
                                          <p:spTgt spid="358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5" dur="1000"/>
                                        <p:tgtEl>
                                          <p:spTgt spid="35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5" grpId="0"/>
      <p:bldP spid="35855" grpId="1"/>
      <p:bldP spid="35858" grpId="0"/>
      <p:bldP spid="35858" grpId="1"/>
      <p:bldP spid="35859" grpId="0"/>
      <p:bldP spid="35859" grpId="1"/>
      <p:bldP spid="35860" grpId="0"/>
      <p:bldP spid="35860" grpId="1"/>
      <p:bldP spid="35861" grpId="0" animBg="1"/>
      <p:bldP spid="35861" grpId="1" animBg="1"/>
      <p:bldP spid="35863" grpId="0"/>
      <p:bldP spid="35867" grpId="0"/>
      <p:bldP spid="35868" grpId="0"/>
      <p:bldP spid="35869" grpId="0" animBg="1"/>
      <p:bldP spid="35869" grpId="1" animBg="1"/>
      <p:bldP spid="35870" grpId="0" animBg="1"/>
      <p:bldP spid="35870" grpId="1" animBg="1"/>
      <p:bldP spid="35871" grpId="0"/>
      <p:bldP spid="35872" grpId="0"/>
      <p:bldP spid="35873" grpId="0" animBg="1"/>
      <p:bldP spid="35873" grpId="1" animBg="1"/>
      <p:bldP spid="35874" grpId="0"/>
      <p:bldP spid="35876" grpId="0"/>
      <p:bldP spid="3588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Primer 1.</a:t>
            </a:r>
            <a:r>
              <a:rPr lang="hr-HR" altLang="en-US" sz="2000"/>
              <a:t>: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386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Rešimo metodom supstitucije: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a)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+ 2y = 10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3x - y = 2 </a:t>
            </a:r>
          </a:p>
        </p:txBody>
      </p:sp>
      <p:grpSp>
        <p:nvGrpSpPr>
          <p:cNvPr id="9222" name="Group 6"/>
          <p:cNvGrpSpPr>
            <a:grpSpLocks/>
          </p:cNvGrpSpPr>
          <p:nvPr/>
        </p:nvGrpSpPr>
        <p:grpSpPr bwMode="auto">
          <a:xfrm>
            <a:off x="3194050" y="985838"/>
            <a:ext cx="312738" cy="96837"/>
            <a:chOff x="1927" y="648"/>
            <a:chExt cx="242" cy="75"/>
          </a:xfrm>
        </p:grpSpPr>
        <p:sp>
          <p:nvSpPr>
            <p:cNvPr id="9250" name="Line 7"/>
            <p:cNvSpPr>
              <a:spLocks noChangeShapeType="1"/>
            </p:cNvSpPr>
            <p:nvPr/>
          </p:nvSpPr>
          <p:spPr bwMode="auto">
            <a:xfrm>
              <a:off x="1927" y="66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1" name="Line 8"/>
            <p:cNvSpPr>
              <a:spLocks noChangeShapeType="1"/>
            </p:cNvSpPr>
            <p:nvPr/>
          </p:nvSpPr>
          <p:spPr bwMode="auto">
            <a:xfrm>
              <a:off x="1927" y="709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2" name="Line 9"/>
            <p:cNvSpPr>
              <a:spLocks noChangeShapeType="1"/>
            </p:cNvSpPr>
            <p:nvPr/>
          </p:nvSpPr>
          <p:spPr bwMode="auto">
            <a:xfrm rot="2340000">
              <a:off x="2043" y="648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3" name="Line 10"/>
            <p:cNvSpPr>
              <a:spLocks noChangeShapeType="1"/>
            </p:cNvSpPr>
            <p:nvPr/>
          </p:nvSpPr>
          <p:spPr bwMode="auto">
            <a:xfrm rot="19200000" flipV="1">
              <a:off x="2044" y="723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3" name="Text Box 11"/>
          <p:cNvSpPr txBox="1">
            <a:spLocks noChangeArrowheads="1"/>
          </p:cNvSpPr>
          <p:nvPr/>
        </p:nvSpPr>
        <p:spPr bwMode="auto">
          <a:xfrm>
            <a:off x="4235450" y="836613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9224" name="Text Box 12"/>
          <p:cNvSpPr txBox="1">
            <a:spLocks noChangeArrowheads="1"/>
          </p:cNvSpPr>
          <p:nvPr/>
        </p:nvSpPr>
        <p:spPr bwMode="auto">
          <a:xfrm>
            <a:off x="4525963" y="83661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9225" name="Text Box 13"/>
          <p:cNvSpPr txBox="1">
            <a:spLocks noChangeArrowheads="1"/>
          </p:cNvSpPr>
          <p:nvPr/>
        </p:nvSpPr>
        <p:spPr bwMode="auto">
          <a:xfrm>
            <a:off x="4787900" y="836613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10</a:t>
            </a:r>
          </a:p>
        </p:txBody>
      </p:sp>
      <p:sp>
        <p:nvSpPr>
          <p:cNvPr id="9226" name="Text Box 14"/>
          <p:cNvSpPr txBox="1">
            <a:spLocks noChangeArrowheads="1"/>
          </p:cNvSpPr>
          <p:nvPr/>
        </p:nvSpPr>
        <p:spPr bwMode="auto">
          <a:xfrm>
            <a:off x="5141913" y="83661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- 2y</a:t>
            </a:r>
          </a:p>
        </p:txBody>
      </p:sp>
      <p:sp>
        <p:nvSpPr>
          <p:cNvPr id="9227" name="Text Box 21"/>
          <p:cNvSpPr txBox="1">
            <a:spLocks noChangeArrowheads="1"/>
          </p:cNvSpPr>
          <p:nvPr/>
        </p:nvSpPr>
        <p:spPr bwMode="auto">
          <a:xfrm>
            <a:off x="1362075" y="1617663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sp>
        <p:nvSpPr>
          <p:cNvPr id="9228" name="Text Box 30"/>
          <p:cNvSpPr txBox="1">
            <a:spLocks noChangeArrowheads="1"/>
          </p:cNvSpPr>
          <p:nvPr/>
        </p:nvSpPr>
        <p:spPr bwMode="auto">
          <a:xfrm>
            <a:off x="1476375" y="1628775"/>
            <a:ext cx="1339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( 10 - 2y 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9229" name="Text Box 34"/>
          <p:cNvSpPr txBox="1">
            <a:spLocks noChangeArrowheads="1"/>
          </p:cNvSpPr>
          <p:nvPr/>
        </p:nvSpPr>
        <p:spPr bwMode="auto">
          <a:xfrm>
            <a:off x="1187450" y="162877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3</a:t>
            </a:r>
          </a:p>
        </p:txBody>
      </p:sp>
      <p:grpSp>
        <p:nvGrpSpPr>
          <p:cNvPr id="9230" name="Group 35"/>
          <p:cNvGrpSpPr>
            <a:grpSpLocks/>
          </p:cNvGrpSpPr>
          <p:nvPr/>
        </p:nvGrpSpPr>
        <p:grpSpPr bwMode="auto">
          <a:xfrm>
            <a:off x="2700338" y="1592263"/>
            <a:ext cx="1008062" cy="396875"/>
            <a:chOff x="1701" y="1003"/>
            <a:chExt cx="635" cy="250"/>
          </a:xfrm>
        </p:grpSpPr>
        <p:sp>
          <p:nvSpPr>
            <p:cNvPr id="9247" name="Text Box 36"/>
            <p:cNvSpPr txBox="1">
              <a:spLocks noChangeArrowheads="1"/>
            </p:cNvSpPr>
            <p:nvPr/>
          </p:nvSpPr>
          <p:spPr bwMode="auto">
            <a:xfrm>
              <a:off x="1701" y="1003"/>
              <a:ext cx="3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- y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  <p:sp>
          <p:nvSpPr>
            <p:cNvPr id="9248" name="Text Box 37"/>
            <p:cNvSpPr txBox="1">
              <a:spLocks noChangeArrowheads="1"/>
            </p:cNvSpPr>
            <p:nvPr/>
          </p:nvSpPr>
          <p:spPr bwMode="auto">
            <a:xfrm>
              <a:off x="1973" y="1003"/>
              <a:ext cx="19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=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  <p:sp>
          <p:nvSpPr>
            <p:cNvPr id="9249" name="Text Box 38"/>
            <p:cNvSpPr txBox="1">
              <a:spLocks noChangeArrowheads="1"/>
            </p:cNvSpPr>
            <p:nvPr/>
          </p:nvSpPr>
          <p:spPr bwMode="auto">
            <a:xfrm>
              <a:off x="2122" y="1003"/>
              <a:ext cx="2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2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</p:grpSp>
      <p:sp>
        <p:nvSpPr>
          <p:cNvPr id="36903" name="Text Box 39"/>
          <p:cNvSpPr txBox="1">
            <a:spLocks noChangeArrowheads="1"/>
          </p:cNvSpPr>
          <p:nvPr/>
        </p:nvSpPr>
        <p:spPr bwMode="auto">
          <a:xfrm>
            <a:off x="4648200" y="1484313"/>
            <a:ext cx="2803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Uočimo što smo dobili!</a:t>
            </a:r>
          </a:p>
        </p:txBody>
      </p:sp>
      <p:sp>
        <p:nvSpPr>
          <p:cNvPr id="36904" name="Oval 40"/>
          <p:cNvSpPr>
            <a:spLocks noChangeArrowheads="1"/>
          </p:cNvSpPr>
          <p:nvPr/>
        </p:nvSpPr>
        <p:spPr bwMode="auto">
          <a:xfrm>
            <a:off x="755650" y="1557338"/>
            <a:ext cx="3455988" cy="50323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6905" name="Text Box 41"/>
          <p:cNvSpPr txBox="1">
            <a:spLocks noChangeArrowheads="1"/>
          </p:cNvSpPr>
          <p:nvPr/>
        </p:nvSpPr>
        <p:spPr bwMode="auto">
          <a:xfrm>
            <a:off x="4643438" y="1881188"/>
            <a:ext cx="37925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Što je ovaj izraz?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Koliko je nepoznatih  u njemu?</a:t>
            </a:r>
          </a:p>
        </p:txBody>
      </p:sp>
      <p:sp>
        <p:nvSpPr>
          <p:cNvPr id="36906" name="Text Box 42"/>
          <p:cNvSpPr txBox="1">
            <a:spLocks noChangeArrowheads="1"/>
          </p:cNvSpPr>
          <p:nvPr/>
        </p:nvSpPr>
        <p:spPr bwMode="auto">
          <a:xfrm>
            <a:off x="4643438" y="2530475"/>
            <a:ext cx="4158511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dirty="0"/>
              <a:t>To je jednačina  s </a:t>
            </a:r>
            <a:r>
              <a:rPr lang="hr-HR" altLang="en-US" sz="2000" u="sng" dirty="0"/>
              <a:t>jednom</a:t>
            </a:r>
            <a:r>
              <a:rPr lang="hr-HR" altLang="en-US" sz="2000" dirty="0"/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dirty="0"/>
              <a:t>nepoznatom . U njoj se pojavljuje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dirty="0"/>
              <a:t>samo </a:t>
            </a:r>
            <a:r>
              <a:rPr lang="hr-HR" altLang="en-US" sz="2000" dirty="0">
                <a:solidFill>
                  <a:srgbClr val="FFFF00"/>
                </a:solidFill>
              </a:rPr>
              <a:t>y</a:t>
            </a:r>
            <a:r>
              <a:rPr lang="hr-HR" altLang="en-US" sz="2000" dirty="0"/>
              <a:t>, a nemamo </a:t>
            </a:r>
            <a:r>
              <a:rPr lang="hr-HR" altLang="en-US" sz="2000" dirty="0">
                <a:solidFill>
                  <a:srgbClr val="FFFF00"/>
                </a:solidFill>
              </a:rPr>
              <a:t>x</a:t>
            </a:r>
            <a:r>
              <a:rPr lang="hr-HR" altLang="en-US" sz="2000" dirty="0"/>
              <a:t>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dirty="0"/>
              <a:t>Dakle, to je jednačina  kaju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dirty="0"/>
              <a:t>znamo rešiti otpre.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dirty="0"/>
              <a:t>Rešimo je!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dirty="0"/>
              <a:t>Kako? Šta ćemo prvo?</a:t>
            </a:r>
          </a:p>
        </p:txBody>
      </p:sp>
      <p:sp>
        <p:nvSpPr>
          <p:cNvPr id="36907" name="Text Box 43"/>
          <p:cNvSpPr txBox="1">
            <a:spLocks noChangeArrowheads="1"/>
          </p:cNvSpPr>
          <p:nvPr/>
        </p:nvSpPr>
        <p:spPr bwMode="auto">
          <a:xfrm>
            <a:off x="4643438" y="4751388"/>
            <a:ext cx="42481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Prvo ćemo se rešiti zagrade!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Kako ćemo se rešiti ove zagrade?</a:t>
            </a:r>
          </a:p>
        </p:txBody>
      </p:sp>
      <p:sp>
        <p:nvSpPr>
          <p:cNvPr id="36908" name="Text Box 44"/>
          <p:cNvSpPr txBox="1">
            <a:spLocks noChangeArrowheads="1"/>
          </p:cNvSpPr>
          <p:nvPr/>
        </p:nvSpPr>
        <p:spPr bwMode="auto">
          <a:xfrm>
            <a:off x="4643438" y="5483225"/>
            <a:ext cx="41973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Ispred zagrade je znak množenja,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pa 3 pomnožimo sa svakim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Monomom u zagradi...</a:t>
            </a:r>
          </a:p>
        </p:txBody>
      </p:sp>
      <p:sp>
        <p:nvSpPr>
          <p:cNvPr id="36909" name="Arc 45"/>
          <p:cNvSpPr>
            <a:spLocks/>
          </p:cNvSpPr>
          <p:nvPr/>
        </p:nvSpPr>
        <p:spPr bwMode="auto">
          <a:xfrm>
            <a:off x="1403350" y="1989138"/>
            <a:ext cx="504825" cy="71437"/>
          </a:xfrm>
          <a:custGeom>
            <a:avLst/>
            <a:gdLst>
              <a:gd name="T0" fmla="*/ 68975731 w 43188"/>
              <a:gd name="T1" fmla="*/ 14724 h 21600"/>
              <a:gd name="T2" fmla="*/ 0 w 43188"/>
              <a:gd name="T3" fmla="*/ 21120 h 21600"/>
              <a:gd name="T4" fmla="*/ 34484651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10" name="Arc 46"/>
          <p:cNvSpPr>
            <a:spLocks/>
          </p:cNvSpPr>
          <p:nvPr/>
        </p:nvSpPr>
        <p:spPr bwMode="auto">
          <a:xfrm>
            <a:off x="1389063" y="2017713"/>
            <a:ext cx="1022350" cy="115887"/>
          </a:xfrm>
          <a:custGeom>
            <a:avLst/>
            <a:gdLst>
              <a:gd name="T0" fmla="*/ 572891747 w 43188"/>
              <a:gd name="T1" fmla="*/ 62863 h 21600"/>
              <a:gd name="T2" fmla="*/ 0 w 43188"/>
              <a:gd name="T3" fmla="*/ 90183 h 21600"/>
              <a:gd name="T4" fmla="*/ 286419538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11" name="Text Box 47"/>
          <p:cNvSpPr txBox="1">
            <a:spLocks noChangeArrowheads="1"/>
          </p:cNvSpPr>
          <p:nvPr/>
        </p:nvSpPr>
        <p:spPr bwMode="auto">
          <a:xfrm>
            <a:off x="1258888" y="2205038"/>
            <a:ext cx="495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30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6912" name="Text Box 48"/>
          <p:cNvSpPr txBox="1">
            <a:spLocks noChangeArrowheads="1"/>
          </p:cNvSpPr>
          <p:nvPr/>
        </p:nvSpPr>
        <p:spPr bwMode="auto">
          <a:xfrm>
            <a:off x="1619250" y="22050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- 6y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grpSp>
        <p:nvGrpSpPr>
          <p:cNvPr id="4" name="Group 56"/>
          <p:cNvGrpSpPr>
            <a:grpSpLocks/>
          </p:cNvGrpSpPr>
          <p:nvPr/>
        </p:nvGrpSpPr>
        <p:grpSpPr bwMode="auto">
          <a:xfrm>
            <a:off x="2189163" y="2205038"/>
            <a:ext cx="1066800" cy="396875"/>
            <a:chOff x="1379" y="1389"/>
            <a:chExt cx="672" cy="250"/>
          </a:xfrm>
        </p:grpSpPr>
        <p:sp>
          <p:nvSpPr>
            <p:cNvPr id="9244" name="Text Box 49"/>
            <p:cNvSpPr txBox="1">
              <a:spLocks noChangeArrowheads="1"/>
            </p:cNvSpPr>
            <p:nvPr/>
          </p:nvSpPr>
          <p:spPr bwMode="auto">
            <a:xfrm>
              <a:off x="1379" y="1389"/>
              <a:ext cx="3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- y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  <p:sp>
          <p:nvSpPr>
            <p:cNvPr id="9245" name="Text Box 50"/>
            <p:cNvSpPr txBox="1">
              <a:spLocks noChangeArrowheads="1"/>
            </p:cNvSpPr>
            <p:nvPr/>
          </p:nvSpPr>
          <p:spPr bwMode="auto">
            <a:xfrm>
              <a:off x="1655" y="1389"/>
              <a:ext cx="19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=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  <p:sp>
          <p:nvSpPr>
            <p:cNvPr id="9246" name="Text Box 51"/>
            <p:cNvSpPr txBox="1">
              <a:spLocks noChangeArrowheads="1"/>
            </p:cNvSpPr>
            <p:nvPr/>
          </p:nvSpPr>
          <p:spPr bwMode="auto">
            <a:xfrm>
              <a:off x="1837" y="1389"/>
              <a:ext cx="2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2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</p:grpSp>
      <p:sp>
        <p:nvSpPr>
          <p:cNvPr id="36918" name="Oval 54"/>
          <p:cNvSpPr>
            <a:spLocks noChangeArrowheads="1"/>
          </p:cNvSpPr>
          <p:nvPr/>
        </p:nvSpPr>
        <p:spPr bwMode="auto">
          <a:xfrm>
            <a:off x="2700338" y="1628775"/>
            <a:ext cx="1223962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6919" name="Text Box 55"/>
          <p:cNvSpPr txBox="1">
            <a:spLocks noChangeArrowheads="1"/>
          </p:cNvSpPr>
          <p:nvPr/>
        </p:nvSpPr>
        <p:spPr bwMode="auto">
          <a:xfrm>
            <a:off x="4643438" y="6461125"/>
            <a:ext cx="24098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Ostalo prepišemo...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6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6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36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36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1000"/>
                                        <p:tgtEl>
                                          <p:spTgt spid="36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36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6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36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1000"/>
                                        <p:tgtEl>
                                          <p:spTgt spid="36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1000"/>
                                        <p:tgtEl>
                                          <p:spTgt spid="36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69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69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6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6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1000"/>
                                        <p:tgtEl>
                                          <p:spTgt spid="36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369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03" grpId="0"/>
      <p:bldP spid="36904" grpId="0" animBg="1"/>
      <p:bldP spid="36904" grpId="1" animBg="1"/>
      <p:bldP spid="36905" grpId="0"/>
      <p:bldP spid="36906" grpId="0"/>
      <p:bldP spid="36907" grpId="0"/>
      <p:bldP spid="36908" grpId="0"/>
      <p:bldP spid="36911" grpId="0"/>
      <p:bldP spid="36912" grpId="0"/>
      <p:bldP spid="36918" grpId="0" animBg="1"/>
      <p:bldP spid="36918" grpId="1" animBg="1"/>
      <p:bldP spid="369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Primer 1.</a:t>
            </a:r>
            <a:r>
              <a:rPr lang="hr-HR" altLang="en-US" sz="2000"/>
              <a:t>: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386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Rešimo metodom supstitucije: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a)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 + 2y = 10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 u="sng"/>
              <a:t>3x - y = 2 </a:t>
            </a:r>
          </a:p>
        </p:txBody>
      </p:sp>
      <p:grpSp>
        <p:nvGrpSpPr>
          <p:cNvPr id="10246" name="Group 6"/>
          <p:cNvGrpSpPr>
            <a:grpSpLocks/>
          </p:cNvGrpSpPr>
          <p:nvPr/>
        </p:nvGrpSpPr>
        <p:grpSpPr bwMode="auto">
          <a:xfrm>
            <a:off x="3194050" y="985838"/>
            <a:ext cx="312738" cy="96837"/>
            <a:chOff x="1927" y="648"/>
            <a:chExt cx="242" cy="75"/>
          </a:xfrm>
        </p:grpSpPr>
        <p:sp>
          <p:nvSpPr>
            <p:cNvPr id="10283" name="Line 7"/>
            <p:cNvSpPr>
              <a:spLocks noChangeShapeType="1"/>
            </p:cNvSpPr>
            <p:nvPr/>
          </p:nvSpPr>
          <p:spPr bwMode="auto">
            <a:xfrm>
              <a:off x="1927" y="66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4" name="Line 8"/>
            <p:cNvSpPr>
              <a:spLocks noChangeShapeType="1"/>
            </p:cNvSpPr>
            <p:nvPr/>
          </p:nvSpPr>
          <p:spPr bwMode="auto">
            <a:xfrm>
              <a:off x="1927" y="709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5" name="Line 9"/>
            <p:cNvSpPr>
              <a:spLocks noChangeShapeType="1"/>
            </p:cNvSpPr>
            <p:nvPr/>
          </p:nvSpPr>
          <p:spPr bwMode="auto">
            <a:xfrm rot="2340000">
              <a:off x="2043" y="648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6" name="Line 10"/>
            <p:cNvSpPr>
              <a:spLocks noChangeShapeType="1"/>
            </p:cNvSpPr>
            <p:nvPr/>
          </p:nvSpPr>
          <p:spPr bwMode="auto">
            <a:xfrm rot="19200000" flipV="1">
              <a:off x="2044" y="723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7" name="Text Box 11"/>
          <p:cNvSpPr txBox="1">
            <a:spLocks noChangeArrowheads="1"/>
          </p:cNvSpPr>
          <p:nvPr/>
        </p:nvSpPr>
        <p:spPr bwMode="auto">
          <a:xfrm>
            <a:off x="4235450" y="836613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x</a:t>
            </a:r>
          </a:p>
        </p:txBody>
      </p:sp>
      <p:sp>
        <p:nvSpPr>
          <p:cNvPr id="10248" name="Text Box 12"/>
          <p:cNvSpPr txBox="1">
            <a:spLocks noChangeArrowheads="1"/>
          </p:cNvSpPr>
          <p:nvPr/>
        </p:nvSpPr>
        <p:spPr bwMode="auto">
          <a:xfrm>
            <a:off x="4525963" y="83661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=</a:t>
            </a:r>
          </a:p>
        </p:txBody>
      </p:sp>
      <p:sp>
        <p:nvSpPr>
          <p:cNvPr id="10249" name="Text Box 13"/>
          <p:cNvSpPr txBox="1">
            <a:spLocks noChangeArrowheads="1"/>
          </p:cNvSpPr>
          <p:nvPr/>
        </p:nvSpPr>
        <p:spPr bwMode="auto">
          <a:xfrm>
            <a:off x="4787900" y="836613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10</a:t>
            </a:r>
          </a:p>
        </p:txBody>
      </p:sp>
      <p:sp>
        <p:nvSpPr>
          <p:cNvPr id="10250" name="Text Box 14"/>
          <p:cNvSpPr txBox="1">
            <a:spLocks noChangeArrowheads="1"/>
          </p:cNvSpPr>
          <p:nvPr/>
        </p:nvSpPr>
        <p:spPr bwMode="auto">
          <a:xfrm>
            <a:off x="5141913" y="83661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- 2y</a:t>
            </a:r>
          </a:p>
        </p:txBody>
      </p:sp>
      <p:sp>
        <p:nvSpPr>
          <p:cNvPr id="10251" name="Text Box 15"/>
          <p:cNvSpPr txBox="1">
            <a:spLocks noChangeArrowheads="1"/>
          </p:cNvSpPr>
          <p:nvPr/>
        </p:nvSpPr>
        <p:spPr bwMode="auto">
          <a:xfrm>
            <a:off x="1362075" y="1617663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sp>
        <p:nvSpPr>
          <p:cNvPr id="10252" name="Text Box 16"/>
          <p:cNvSpPr txBox="1">
            <a:spLocks noChangeArrowheads="1"/>
          </p:cNvSpPr>
          <p:nvPr/>
        </p:nvSpPr>
        <p:spPr bwMode="auto">
          <a:xfrm>
            <a:off x="1476375" y="1628775"/>
            <a:ext cx="1339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( 10 - 2y 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0253" name="Text Box 17"/>
          <p:cNvSpPr txBox="1">
            <a:spLocks noChangeArrowheads="1"/>
          </p:cNvSpPr>
          <p:nvPr/>
        </p:nvSpPr>
        <p:spPr bwMode="auto">
          <a:xfrm>
            <a:off x="1187450" y="162877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3</a:t>
            </a:r>
          </a:p>
        </p:txBody>
      </p:sp>
      <p:grpSp>
        <p:nvGrpSpPr>
          <p:cNvPr id="10254" name="Group 18"/>
          <p:cNvGrpSpPr>
            <a:grpSpLocks/>
          </p:cNvGrpSpPr>
          <p:nvPr/>
        </p:nvGrpSpPr>
        <p:grpSpPr bwMode="auto">
          <a:xfrm>
            <a:off x="2700338" y="1592263"/>
            <a:ext cx="1008062" cy="396875"/>
            <a:chOff x="1701" y="1003"/>
            <a:chExt cx="635" cy="250"/>
          </a:xfrm>
        </p:grpSpPr>
        <p:sp>
          <p:nvSpPr>
            <p:cNvPr id="10280" name="Text Box 19"/>
            <p:cNvSpPr txBox="1">
              <a:spLocks noChangeArrowheads="1"/>
            </p:cNvSpPr>
            <p:nvPr/>
          </p:nvSpPr>
          <p:spPr bwMode="auto">
            <a:xfrm>
              <a:off x="1701" y="1003"/>
              <a:ext cx="3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- y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  <p:sp>
          <p:nvSpPr>
            <p:cNvPr id="10281" name="Text Box 20"/>
            <p:cNvSpPr txBox="1">
              <a:spLocks noChangeArrowheads="1"/>
            </p:cNvSpPr>
            <p:nvPr/>
          </p:nvSpPr>
          <p:spPr bwMode="auto">
            <a:xfrm>
              <a:off x="1973" y="1003"/>
              <a:ext cx="19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=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  <p:sp>
          <p:nvSpPr>
            <p:cNvPr id="10282" name="Text Box 21"/>
            <p:cNvSpPr txBox="1">
              <a:spLocks noChangeArrowheads="1"/>
            </p:cNvSpPr>
            <p:nvPr/>
          </p:nvSpPr>
          <p:spPr bwMode="auto">
            <a:xfrm>
              <a:off x="2122" y="1003"/>
              <a:ext cx="2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2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</p:grpSp>
      <p:sp>
        <p:nvSpPr>
          <p:cNvPr id="10255" name="Arc 28"/>
          <p:cNvSpPr>
            <a:spLocks/>
          </p:cNvSpPr>
          <p:nvPr/>
        </p:nvSpPr>
        <p:spPr bwMode="auto">
          <a:xfrm>
            <a:off x="1403350" y="1989138"/>
            <a:ext cx="504825" cy="71437"/>
          </a:xfrm>
          <a:custGeom>
            <a:avLst/>
            <a:gdLst>
              <a:gd name="T0" fmla="*/ 68975731 w 43188"/>
              <a:gd name="T1" fmla="*/ 14724 h 21600"/>
              <a:gd name="T2" fmla="*/ 0 w 43188"/>
              <a:gd name="T3" fmla="*/ 21120 h 21600"/>
              <a:gd name="T4" fmla="*/ 34484651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Arc 29"/>
          <p:cNvSpPr>
            <a:spLocks/>
          </p:cNvSpPr>
          <p:nvPr/>
        </p:nvSpPr>
        <p:spPr bwMode="auto">
          <a:xfrm>
            <a:off x="1389063" y="2017713"/>
            <a:ext cx="1022350" cy="115887"/>
          </a:xfrm>
          <a:custGeom>
            <a:avLst/>
            <a:gdLst>
              <a:gd name="T0" fmla="*/ 572891747 w 43188"/>
              <a:gd name="T1" fmla="*/ 62863 h 21600"/>
              <a:gd name="T2" fmla="*/ 0 w 43188"/>
              <a:gd name="T3" fmla="*/ 90183 h 21600"/>
              <a:gd name="T4" fmla="*/ 286419538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Text Box 30"/>
          <p:cNvSpPr txBox="1">
            <a:spLocks noChangeArrowheads="1"/>
          </p:cNvSpPr>
          <p:nvPr/>
        </p:nvSpPr>
        <p:spPr bwMode="auto">
          <a:xfrm>
            <a:off x="1258888" y="2205038"/>
            <a:ext cx="495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30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10258" name="Text Box 31"/>
          <p:cNvSpPr txBox="1">
            <a:spLocks noChangeArrowheads="1"/>
          </p:cNvSpPr>
          <p:nvPr/>
        </p:nvSpPr>
        <p:spPr bwMode="auto">
          <a:xfrm>
            <a:off x="1619250" y="22050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- 6y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grpSp>
        <p:nvGrpSpPr>
          <p:cNvPr id="10259" name="Group 32"/>
          <p:cNvGrpSpPr>
            <a:grpSpLocks/>
          </p:cNvGrpSpPr>
          <p:nvPr/>
        </p:nvGrpSpPr>
        <p:grpSpPr bwMode="auto">
          <a:xfrm>
            <a:off x="2189163" y="2205038"/>
            <a:ext cx="1066800" cy="396875"/>
            <a:chOff x="1379" y="1389"/>
            <a:chExt cx="672" cy="250"/>
          </a:xfrm>
        </p:grpSpPr>
        <p:sp>
          <p:nvSpPr>
            <p:cNvPr id="10277" name="Text Box 33"/>
            <p:cNvSpPr txBox="1">
              <a:spLocks noChangeArrowheads="1"/>
            </p:cNvSpPr>
            <p:nvPr/>
          </p:nvSpPr>
          <p:spPr bwMode="auto">
            <a:xfrm>
              <a:off x="1379" y="1389"/>
              <a:ext cx="3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- y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  <p:sp>
          <p:nvSpPr>
            <p:cNvPr id="10278" name="Text Box 34"/>
            <p:cNvSpPr txBox="1">
              <a:spLocks noChangeArrowheads="1"/>
            </p:cNvSpPr>
            <p:nvPr/>
          </p:nvSpPr>
          <p:spPr bwMode="auto">
            <a:xfrm>
              <a:off x="1655" y="1389"/>
              <a:ext cx="19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=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  <p:sp>
          <p:nvSpPr>
            <p:cNvPr id="10279" name="Text Box 35"/>
            <p:cNvSpPr txBox="1">
              <a:spLocks noChangeArrowheads="1"/>
            </p:cNvSpPr>
            <p:nvPr/>
          </p:nvSpPr>
          <p:spPr bwMode="auto">
            <a:xfrm>
              <a:off x="1837" y="1389"/>
              <a:ext cx="2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en-US" sz="2000">
                  <a:cs typeface="Times New Roman" panose="02020603050405020304" pitchFamily="18" charset="0"/>
                </a:rPr>
                <a:t>2</a:t>
              </a:r>
              <a:endParaRPr lang="en-US" altLang="en-US" sz="2000">
                <a:cs typeface="Times New Roman" panose="02020603050405020304" pitchFamily="18" charset="0"/>
              </a:endParaRPr>
            </a:p>
          </p:txBody>
        </p:sp>
      </p:grpSp>
      <p:sp>
        <p:nvSpPr>
          <p:cNvPr id="37926" name="Text Box 38"/>
          <p:cNvSpPr txBox="1">
            <a:spLocks noChangeArrowheads="1"/>
          </p:cNvSpPr>
          <p:nvPr/>
        </p:nvSpPr>
        <p:spPr bwMode="auto">
          <a:xfrm>
            <a:off x="4716463" y="2205038"/>
            <a:ext cx="1225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Što sad?</a:t>
            </a:r>
          </a:p>
        </p:txBody>
      </p:sp>
      <p:sp>
        <p:nvSpPr>
          <p:cNvPr id="37927" name="Text Box 39"/>
          <p:cNvSpPr txBox="1">
            <a:spLocks noChangeArrowheads="1"/>
          </p:cNvSpPr>
          <p:nvPr/>
        </p:nvSpPr>
        <p:spPr bwMode="auto">
          <a:xfrm>
            <a:off x="4716463" y="2671763"/>
            <a:ext cx="39401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Nepoznate  na levu, a poznante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na desnu stranu...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/>
              <a:t>(Pazi kad menjamo predznake!)</a:t>
            </a:r>
          </a:p>
        </p:txBody>
      </p:sp>
      <p:sp>
        <p:nvSpPr>
          <p:cNvPr id="37928" name="Line 40"/>
          <p:cNvSpPr>
            <a:spLocks noChangeShapeType="1"/>
          </p:cNvSpPr>
          <p:nvPr/>
        </p:nvSpPr>
        <p:spPr bwMode="auto">
          <a:xfrm>
            <a:off x="1692275" y="2565400"/>
            <a:ext cx="503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9" name="Line 41"/>
          <p:cNvSpPr>
            <a:spLocks noChangeShapeType="1"/>
          </p:cNvSpPr>
          <p:nvPr/>
        </p:nvSpPr>
        <p:spPr bwMode="auto">
          <a:xfrm>
            <a:off x="2268538" y="2565400"/>
            <a:ext cx="358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0" name="Text Box 42"/>
          <p:cNvSpPr txBox="1">
            <a:spLocks noChangeArrowheads="1"/>
          </p:cNvSpPr>
          <p:nvPr/>
        </p:nvSpPr>
        <p:spPr bwMode="auto">
          <a:xfrm>
            <a:off x="1619250" y="26717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- 6y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7931" name="Text Box 43"/>
          <p:cNvSpPr txBox="1">
            <a:spLocks noChangeArrowheads="1"/>
          </p:cNvSpPr>
          <p:nvPr/>
        </p:nvSpPr>
        <p:spPr bwMode="auto">
          <a:xfrm>
            <a:off x="2189163" y="2671763"/>
            <a:ext cx="498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7932" name="Text Box 44"/>
          <p:cNvSpPr txBox="1">
            <a:spLocks noChangeArrowheads="1"/>
          </p:cNvSpPr>
          <p:nvPr/>
        </p:nvSpPr>
        <p:spPr bwMode="auto">
          <a:xfrm>
            <a:off x="2627313" y="26717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7933" name="Text Box 45"/>
          <p:cNvSpPr txBox="1">
            <a:spLocks noChangeArrowheads="1"/>
          </p:cNvSpPr>
          <p:nvPr/>
        </p:nvSpPr>
        <p:spPr bwMode="auto">
          <a:xfrm>
            <a:off x="2916238" y="267176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2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7934" name="Text Box 46"/>
          <p:cNvSpPr txBox="1">
            <a:spLocks noChangeArrowheads="1"/>
          </p:cNvSpPr>
          <p:nvPr/>
        </p:nvSpPr>
        <p:spPr bwMode="auto">
          <a:xfrm>
            <a:off x="3132138" y="2671763"/>
            <a:ext cx="677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- 30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7935" name="Text Box 47"/>
          <p:cNvSpPr txBox="1">
            <a:spLocks noChangeArrowheads="1"/>
          </p:cNvSpPr>
          <p:nvPr/>
        </p:nvSpPr>
        <p:spPr bwMode="auto">
          <a:xfrm>
            <a:off x="2051050" y="31416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- 7y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7936" name="Text Box 48"/>
          <p:cNvSpPr txBox="1">
            <a:spLocks noChangeArrowheads="1"/>
          </p:cNvSpPr>
          <p:nvPr/>
        </p:nvSpPr>
        <p:spPr bwMode="auto">
          <a:xfrm>
            <a:off x="2706688" y="31416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7937" name="Text Box 49"/>
          <p:cNvSpPr txBox="1">
            <a:spLocks noChangeArrowheads="1"/>
          </p:cNvSpPr>
          <p:nvPr/>
        </p:nvSpPr>
        <p:spPr bwMode="auto">
          <a:xfrm>
            <a:off x="2987675" y="3141663"/>
            <a:ext cx="677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- 28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7938" name="Line 50"/>
          <p:cNvSpPr>
            <a:spLocks noChangeShapeType="1"/>
          </p:cNvSpPr>
          <p:nvPr/>
        </p:nvSpPr>
        <p:spPr bwMode="auto">
          <a:xfrm flipH="1">
            <a:off x="3779838" y="3068638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9" name="Text Box 51"/>
          <p:cNvSpPr txBox="1">
            <a:spLocks noChangeArrowheads="1"/>
          </p:cNvSpPr>
          <p:nvPr/>
        </p:nvSpPr>
        <p:spPr bwMode="auto">
          <a:xfrm>
            <a:off x="3857625" y="3141663"/>
            <a:ext cx="785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: (-7)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7940" name="Text Box 52"/>
          <p:cNvSpPr txBox="1">
            <a:spLocks noChangeArrowheads="1"/>
          </p:cNvSpPr>
          <p:nvPr/>
        </p:nvSpPr>
        <p:spPr bwMode="auto">
          <a:xfrm>
            <a:off x="2460625" y="3681413"/>
            <a:ext cx="59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y  =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7941" name="Text Box 53"/>
          <p:cNvSpPr txBox="1">
            <a:spLocks noChangeArrowheads="1"/>
          </p:cNvSpPr>
          <p:nvPr/>
        </p:nvSpPr>
        <p:spPr bwMode="auto">
          <a:xfrm>
            <a:off x="3041650" y="368141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en-US" sz="2000">
                <a:cs typeface="Times New Roman" panose="02020603050405020304" pitchFamily="18" charset="0"/>
              </a:rPr>
              <a:t>4</a:t>
            </a:r>
            <a:endParaRPr lang="en-US" altLang="en-US" sz="2000">
              <a:cs typeface="Times New Roman" panose="02020603050405020304" pitchFamily="18" charset="0"/>
            </a:endParaRPr>
          </a:p>
        </p:txBody>
      </p:sp>
      <p:sp>
        <p:nvSpPr>
          <p:cNvPr id="37942" name="Rectangle 54"/>
          <p:cNvSpPr>
            <a:spLocks noChangeArrowheads="1"/>
          </p:cNvSpPr>
          <p:nvPr/>
        </p:nvSpPr>
        <p:spPr bwMode="auto">
          <a:xfrm>
            <a:off x="2382838" y="3675063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7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37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7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7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37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37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37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37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1000"/>
                                        <p:tgtEl>
                                          <p:spTgt spid="37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379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379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1000"/>
                                        <p:tgtEl>
                                          <p:spTgt spid="37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1000"/>
                                        <p:tgtEl>
                                          <p:spTgt spid="37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1000"/>
                                        <p:tgtEl>
                                          <p:spTgt spid="37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1000"/>
                                        <p:tgtEl>
                                          <p:spTgt spid="37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0" dur="1000"/>
                                        <p:tgtEl>
                                          <p:spTgt spid="37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5" dur="1000"/>
                                        <p:tgtEl>
                                          <p:spTgt spid="37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0" dur="1000"/>
                                        <p:tgtEl>
                                          <p:spTgt spid="3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5" dur="1000"/>
                                        <p:tgtEl>
                                          <p:spTgt spid="37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26" grpId="0"/>
      <p:bldP spid="37926" grpId="1"/>
      <p:bldP spid="37927" grpId="0"/>
      <p:bldP spid="37927" grpId="1"/>
      <p:bldP spid="37930" grpId="0"/>
      <p:bldP spid="37931" grpId="0"/>
      <p:bldP spid="37932" grpId="0"/>
      <p:bldP spid="37933" grpId="0"/>
      <p:bldP spid="37934" grpId="0"/>
      <p:bldP spid="37935" grpId="0"/>
      <p:bldP spid="37936" grpId="0"/>
      <p:bldP spid="37937" grpId="0"/>
      <p:bldP spid="37939" grpId="0"/>
      <p:bldP spid="37940" grpId="0"/>
      <p:bldP spid="37941" grpId="0"/>
      <p:bldP spid="37942" grpId="0" animBg="1"/>
    </p:bldLst>
  </p:timing>
</p:sld>
</file>

<file path=ppt/theme/theme1.xml><?xml version="1.0" encoding="utf-8"?>
<a:theme xmlns:a="http://schemas.openxmlformats.org/drawingml/2006/main" name="Orbit">
  <a:themeElements>
    <a:clrScheme name="Orbit 2">
      <a:dk1>
        <a:srgbClr val="008000"/>
      </a:dk1>
      <a:lt1>
        <a:srgbClr val="FFFFFF"/>
      </a:lt1>
      <a:dk2>
        <a:srgbClr val="003300"/>
      </a:dk2>
      <a:lt2>
        <a:srgbClr val="C0C0C0"/>
      </a:lt2>
      <a:accent1>
        <a:srgbClr val="99CC00"/>
      </a:accent1>
      <a:accent2>
        <a:srgbClr val="527C3A"/>
      </a:accent2>
      <a:accent3>
        <a:srgbClr val="AAADAA"/>
      </a:accent3>
      <a:accent4>
        <a:srgbClr val="DADADA"/>
      </a:accent4>
      <a:accent5>
        <a:srgbClr val="CAE2AA"/>
      </a:accent5>
      <a:accent6>
        <a:srgbClr val="497034"/>
      </a:accent6>
      <a:hlink>
        <a:srgbClr val="33CC33"/>
      </a:hlink>
      <a:folHlink>
        <a:srgbClr val="C1FF83"/>
      </a:folHlink>
    </a:clrScheme>
    <a:fontScheme name="Orbit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Metoda-supstitucije -1 (1)</Template>
  <TotalTime>15</TotalTime>
  <Words>2305</Words>
  <Application>Microsoft Office PowerPoint</Application>
  <PresentationFormat>On-screen Show (4:3)</PresentationFormat>
  <Paragraphs>775</Paragraphs>
  <Slides>21</Slides>
  <Notes>0</Notes>
  <HiddenSlides>8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Comic Sans MS</vt:lpstr>
      <vt:lpstr>Times New Roman</vt:lpstr>
      <vt:lpstr>Wingdings</vt:lpstr>
      <vt:lpstr>Orbit</vt:lpstr>
      <vt:lpstr>Metoda zamene ili supstitucije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Metoda zamene ili supstitucije</dc:title>
  <dc:creator>Korisnik</dc:creator>
  <cp:lastModifiedBy>KORISNIK</cp:lastModifiedBy>
  <cp:revision>4</cp:revision>
  <dcterms:created xsi:type="dcterms:W3CDTF">2020-03-19T11:43:09Z</dcterms:created>
  <dcterms:modified xsi:type="dcterms:W3CDTF">2020-03-19T18:18:16Z</dcterms:modified>
</cp:coreProperties>
</file>