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9572-CAB1-4F47-A195-50DD8EE555E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0702-83AC-4720-AA43-47BA75C8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6.jpeg"/><Relationship Id="rId7" Type="http://schemas.openxmlformats.org/officeDocument/2006/relationships/image" Target="../media/image24.gi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33" Type="http://schemas.openxmlformats.org/officeDocument/2006/relationships/oleObject" Target="../embeddings/oleObject13.bin"/><Relationship Id="rId38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5.wmf"/><Relationship Id="rId32" Type="http://schemas.openxmlformats.org/officeDocument/2006/relationships/image" Target="../media/image19.wmf"/><Relationship Id="rId37" Type="http://schemas.openxmlformats.org/officeDocument/2006/relationships/image" Target="../media/image29.jpeg"/><Relationship Id="rId5" Type="http://schemas.openxmlformats.org/officeDocument/2006/relationships/image" Target="../media/image22.jpe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17.wmf"/><Relationship Id="rId36" Type="http://schemas.openxmlformats.org/officeDocument/2006/relationships/image" Target="../media/image28.png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2.bin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18.wmf"/><Relationship Id="rId35" Type="http://schemas.openxmlformats.org/officeDocument/2006/relationships/image" Target="../media/image27.png"/><Relationship Id="rId8" Type="http://schemas.openxmlformats.org/officeDocument/2006/relationships/image" Target="../media/image25.gif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jpeg"/><Relationship Id="rId5" Type="http://schemas.openxmlformats.org/officeDocument/2006/relationships/slide" Target="slide9.xml"/><Relationship Id="rId10" Type="http://schemas.openxmlformats.org/officeDocument/2006/relationships/image" Target="../media/image39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rc 6"/>
          <p:cNvSpPr>
            <a:spLocks/>
          </p:cNvSpPr>
          <p:nvPr/>
        </p:nvSpPr>
        <p:spPr bwMode="auto">
          <a:xfrm rot="12317738" flipV="1">
            <a:off x="3994151" y="2132014"/>
            <a:ext cx="5980113" cy="2738437"/>
          </a:xfrm>
          <a:custGeom>
            <a:avLst/>
            <a:gdLst>
              <a:gd name="G0" fmla="+- 18037 0 0"/>
              <a:gd name="G1" fmla="+- 21600 0 0"/>
              <a:gd name="G2" fmla="+- 21600 0 0"/>
              <a:gd name="T0" fmla="*/ 0 w 39551"/>
              <a:gd name="T1" fmla="*/ 9717 h 21600"/>
              <a:gd name="T2" fmla="*/ 39551 w 39551"/>
              <a:gd name="T3" fmla="*/ 19674 h 21600"/>
              <a:gd name="T4" fmla="*/ 18037 w 395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551" h="21600" fill="none" extrusionOk="0">
                <a:moveTo>
                  <a:pt x="-1" y="9716"/>
                </a:moveTo>
                <a:cubicBezTo>
                  <a:pt x="3995" y="3650"/>
                  <a:pt x="10773" y="0"/>
                  <a:pt x="18037" y="0"/>
                </a:cubicBezTo>
                <a:cubicBezTo>
                  <a:pt x="29219" y="0"/>
                  <a:pt x="38553" y="8535"/>
                  <a:pt x="39550" y="19674"/>
                </a:cubicBezTo>
              </a:path>
              <a:path w="39551" h="21600" stroke="0" extrusionOk="0">
                <a:moveTo>
                  <a:pt x="-1" y="9716"/>
                </a:moveTo>
                <a:cubicBezTo>
                  <a:pt x="3995" y="3650"/>
                  <a:pt x="10773" y="0"/>
                  <a:pt x="18037" y="0"/>
                </a:cubicBezTo>
                <a:cubicBezTo>
                  <a:pt x="29219" y="0"/>
                  <a:pt x="38553" y="8535"/>
                  <a:pt x="39550" y="19674"/>
                </a:cubicBezTo>
                <a:lnTo>
                  <a:pt x="18037" y="21600"/>
                </a:lnTo>
                <a:close/>
              </a:path>
            </a:pathLst>
          </a:custGeom>
          <a:noFill/>
          <a:ln w="1270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rc 7"/>
          <p:cNvSpPr>
            <a:spLocks/>
          </p:cNvSpPr>
          <p:nvPr/>
        </p:nvSpPr>
        <p:spPr bwMode="auto">
          <a:xfrm rot="12317738" flipV="1">
            <a:off x="3870325" y="2016126"/>
            <a:ext cx="6242050" cy="2900363"/>
          </a:xfrm>
          <a:custGeom>
            <a:avLst/>
            <a:gdLst>
              <a:gd name="G0" fmla="+- 17799 0 0"/>
              <a:gd name="G1" fmla="+- 21600 0 0"/>
              <a:gd name="G2" fmla="+- 21600 0 0"/>
              <a:gd name="T0" fmla="*/ 0 w 39301"/>
              <a:gd name="T1" fmla="*/ 9362 h 21600"/>
              <a:gd name="T2" fmla="*/ 39301 w 39301"/>
              <a:gd name="T3" fmla="*/ 19541 h 21600"/>
              <a:gd name="T4" fmla="*/ 17799 w 3930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01" h="21600" fill="none" extrusionOk="0">
                <a:moveTo>
                  <a:pt x="0" y="9362"/>
                </a:moveTo>
                <a:cubicBezTo>
                  <a:pt x="4029" y="3501"/>
                  <a:pt x="10686" y="0"/>
                  <a:pt x="17799" y="0"/>
                </a:cubicBezTo>
                <a:cubicBezTo>
                  <a:pt x="28930" y="0"/>
                  <a:pt x="38239" y="8459"/>
                  <a:pt x="39300" y="19541"/>
                </a:cubicBezTo>
              </a:path>
              <a:path w="39301" h="21600" stroke="0" extrusionOk="0">
                <a:moveTo>
                  <a:pt x="0" y="9362"/>
                </a:moveTo>
                <a:cubicBezTo>
                  <a:pt x="4029" y="3501"/>
                  <a:pt x="10686" y="0"/>
                  <a:pt x="17799" y="0"/>
                </a:cubicBezTo>
                <a:cubicBezTo>
                  <a:pt x="28930" y="0"/>
                  <a:pt x="38239" y="8459"/>
                  <a:pt x="39300" y="19541"/>
                </a:cubicBezTo>
                <a:lnTo>
                  <a:pt x="17799" y="21600"/>
                </a:lnTo>
                <a:close/>
              </a:path>
            </a:pathLst>
          </a:custGeom>
          <a:noFill/>
          <a:ln w="1270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rc 8"/>
          <p:cNvSpPr>
            <a:spLocks/>
          </p:cNvSpPr>
          <p:nvPr/>
        </p:nvSpPr>
        <p:spPr bwMode="auto">
          <a:xfrm rot="12317738" flipV="1">
            <a:off x="3935414" y="1989138"/>
            <a:ext cx="6364287" cy="2679700"/>
          </a:xfrm>
          <a:custGeom>
            <a:avLst/>
            <a:gdLst>
              <a:gd name="G0" fmla="+- 18262 0 0"/>
              <a:gd name="G1" fmla="+- 21600 0 0"/>
              <a:gd name="G2" fmla="+- 21600 0 0"/>
              <a:gd name="T0" fmla="*/ 0 w 39858"/>
              <a:gd name="T1" fmla="*/ 10066 h 21600"/>
              <a:gd name="T2" fmla="*/ 39858 w 39858"/>
              <a:gd name="T3" fmla="*/ 21180 h 21600"/>
              <a:gd name="T4" fmla="*/ 18262 w 398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58" h="21600" fill="none" extrusionOk="0">
                <a:moveTo>
                  <a:pt x="-1" y="10065"/>
                </a:moveTo>
                <a:cubicBezTo>
                  <a:pt x="3957" y="3799"/>
                  <a:pt x="10850" y="0"/>
                  <a:pt x="18262" y="0"/>
                </a:cubicBezTo>
                <a:cubicBezTo>
                  <a:pt x="30027" y="0"/>
                  <a:pt x="39629" y="9416"/>
                  <a:pt x="39857" y="21180"/>
                </a:cubicBezTo>
              </a:path>
              <a:path w="39858" h="21600" stroke="0" extrusionOk="0">
                <a:moveTo>
                  <a:pt x="-1" y="10065"/>
                </a:moveTo>
                <a:cubicBezTo>
                  <a:pt x="3957" y="3799"/>
                  <a:pt x="10850" y="0"/>
                  <a:pt x="18262" y="0"/>
                </a:cubicBezTo>
                <a:cubicBezTo>
                  <a:pt x="30027" y="0"/>
                  <a:pt x="39629" y="9416"/>
                  <a:pt x="39857" y="21180"/>
                </a:cubicBezTo>
                <a:lnTo>
                  <a:pt x="18262" y="21600"/>
                </a:lnTo>
                <a:close/>
              </a:path>
            </a:pathLst>
          </a:custGeom>
          <a:noFill/>
          <a:ln w="1270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rc 9"/>
          <p:cNvSpPr>
            <a:spLocks/>
          </p:cNvSpPr>
          <p:nvPr/>
        </p:nvSpPr>
        <p:spPr bwMode="auto">
          <a:xfrm rot="12317738" flipV="1">
            <a:off x="4060825" y="2238375"/>
            <a:ext cx="5702300" cy="2774950"/>
          </a:xfrm>
          <a:custGeom>
            <a:avLst/>
            <a:gdLst>
              <a:gd name="G0" fmla="+- 17602 0 0"/>
              <a:gd name="G1" fmla="+- 21600 0 0"/>
              <a:gd name="G2" fmla="+- 21600 0 0"/>
              <a:gd name="T0" fmla="*/ 0 w 38948"/>
              <a:gd name="T1" fmla="*/ 9081 h 21600"/>
              <a:gd name="T2" fmla="*/ 38948 w 38948"/>
              <a:gd name="T3" fmla="*/ 18294 h 21600"/>
              <a:gd name="T4" fmla="*/ 17602 w 389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48" h="21600" fill="none" extrusionOk="0">
                <a:moveTo>
                  <a:pt x="-1" y="9080"/>
                </a:moveTo>
                <a:cubicBezTo>
                  <a:pt x="4051" y="3383"/>
                  <a:pt x="10610" y="0"/>
                  <a:pt x="17602" y="0"/>
                </a:cubicBezTo>
                <a:cubicBezTo>
                  <a:pt x="28254" y="0"/>
                  <a:pt x="37317" y="7766"/>
                  <a:pt x="38947" y="18294"/>
                </a:cubicBezTo>
              </a:path>
              <a:path w="38948" h="21600" stroke="0" extrusionOk="0">
                <a:moveTo>
                  <a:pt x="-1" y="9080"/>
                </a:moveTo>
                <a:cubicBezTo>
                  <a:pt x="4051" y="3383"/>
                  <a:pt x="10610" y="0"/>
                  <a:pt x="17602" y="0"/>
                </a:cubicBezTo>
                <a:cubicBezTo>
                  <a:pt x="28254" y="0"/>
                  <a:pt x="37317" y="7766"/>
                  <a:pt x="38947" y="18294"/>
                </a:cubicBezTo>
                <a:lnTo>
                  <a:pt x="17602" y="21600"/>
                </a:lnTo>
                <a:close/>
              </a:path>
            </a:pathLst>
          </a:custGeom>
          <a:noFill/>
          <a:ln w="127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rc 10"/>
          <p:cNvSpPr>
            <a:spLocks/>
          </p:cNvSpPr>
          <p:nvPr/>
        </p:nvSpPr>
        <p:spPr bwMode="auto">
          <a:xfrm rot="12317738" flipV="1">
            <a:off x="4087814" y="2344739"/>
            <a:ext cx="5564187" cy="2852737"/>
          </a:xfrm>
          <a:custGeom>
            <a:avLst/>
            <a:gdLst>
              <a:gd name="G0" fmla="+- 17414 0 0"/>
              <a:gd name="G1" fmla="+- 21600 0 0"/>
              <a:gd name="G2" fmla="+- 21600 0 0"/>
              <a:gd name="T0" fmla="*/ 0 w 38498"/>
              <a:gd name="T1" fmla="*/ 8820 h 21600"/>
              <a:gd name="T2" fmla="*/ 38498 w 38498"/>
              <a:gd name="T3" fmla="*/ 16908 h 21600"/>
              <a:gd name="T4" fmla="*/ 17414 w 384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98" h="21600" fill="none" extrusionOk="0">
                <a:moveTo>
                  <a:pt x="0" y="8820"/>
                </a:moveTo>
                <a:cubicBezTo>
                  <a:pt x="4069" y="3275"/>
                  <a:pt x="10536" y="0"/>
                  <a:pt x="17414" y="0"/>
                </a:cubicBezTo>
                <a:cubicBezTo>
                  <a:pt x="27535" y="0"/>
                  <a:pt x="36299" y="7028"/>
                  <a:pt x="38498" y="16907"/>
                </a:cubicBezTo>
              </a:path>
              <a:path w="38498" h="21600" stroke="0" extrusionOk="0">
                <a:moveTo>
                  <a:pt x="0" y="8820"/>
                </a:moveTo>
                <a:cubicBezTo>
                  <a:pt x="4069" y="3275"/>
                  <a:pt x="10536" y="0"/>
                  <a:pt x="17414" y="0"/>
                </a:cubicBezTo>
                <a:cubicBezTo>
                  <a:pt x="27535" y="0"/>
                  <a:pt x="36299" y="7028"/>
                  <a:pt x="38498" y="16907"/>
                </a:cubicBezTo>
                <a:lnTo>
                  <a:pt x="17414" y="21600"/>
                </a:lnTo>
                <a:close/>
              </a:path>
            </a:pathLst>
          </a:custGeom>
          <a:noFill/>
          <a:ln w="1270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9" name="Picture 11" descr="1-million-ice-cream-c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068638"/>
            <a:ext cx="3816350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279650" y="2997201"/>
            <a:ext cx="2438400" cy="955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r-Cyrl-R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3" descr="330061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erner_panton_cone_chair_0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411413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4373564"/>
            <a:ext cx="2484437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9409113" y="5300663"/>
            <a:ext cx="215900" cy="1444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 rot="20335637">
            <a:off x="9264651" y="51577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>
                <a:solidFill>
                  <a:srgbClr val="6600CC"/>
                </a:solidFill>
              </a:rPr>
              <a:t>Н</a:t>
            </a:r>
            <a:endParaRPr lang="sr-Latn-RS" altLang="en-US">
              <a:solidFill>
                <a:srgbClr val="6600CC"/>
              </a:solidFill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4887914"/>
            <a:ext cx="280828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508501"/>
            <a:ext cx="114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68413"/>
            <a:ext cx="3362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AutoShape 111"/>
          <p:cNvSpPr>
            <a:spLocks noChangeArrowheads="1"/>
          </p:cNvSpPr>
          <p:nvPr/>
        </p:nvSpPr>
        <p:spPr bwMode="auto">
          <a:xfrm>
            <a:off x="6024564" y="2997201"/>
            <a:ext cx="4427537" cy="3673475"/>
          </a:xfrm>
          <a:prstGeom prst="cloudCallout">
            <a:avLst>
              <a:gd name="adj1" fmla="val -9231"/>
              <a:gd name="adj2" fmla="val -93130"/>
            </a:avLst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1703389" y="476251"/>
            <a:ext cx="4321175" cy="6265863"/>
          </a:xfrm>
          <a:prstGeom prst="cloudCallout">
            <a:avLst>
              <a:gd name="adj1" fmla="val 88833"/>
              <a:gd name="adj2" fmla="val -36292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359150" y="115888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400"/>
              <a:t>Геометријски објекти</a:t>
            </a:r>
            <a:endParaRPr lang="sr-Latn-RS" altLang="en-US" sz="2400"/>
          </a:p>
        </p:txBody>
      </p:sp>
      <p:pic>
        <p:nvPicPr>
          <p:cNvPr id="4100" name="Picture 4" descr="euklid-von-alexandri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0"/>
            <a:ext cx="2222500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64538" y="263683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altLang="en-US"/>
              <a:t>Euclid (-323,  - 283 )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2424113" y="1196976"/>
            <a:ext cx="1727200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3071814" y="1268414"/>
            <a:ext cx="1800225" cy="720725"/>
            <a:chOff x="1020" y="1207"/>
            <a:chExt cx="1134" cy="454"/>
          </a:xfrm>
        </p:grpSpPr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flipV="1">
              <a:off x="1066" y="1207"/>
              <a:ext cx="1088" cy="40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1020" y="1616"/>
              <a:ext cx="45" cy="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3575051" y="1341439"/>
            <a:ext cx="1800225" cy="719137"/>
            <a:chOff x="2018" y="1253"/>
            <a:chExt cx="1134" cy="453"/>
          </a:xfrm>
        </p:grpSpPr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 flipV="1">
              <a:off x="2019" y="1297"/>
              <a:ext cx="1088" cy="409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107" y="1253"/>
              <a:ext cx="45" cy="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2018" y="1661"/>
              <a:ext cx="45" cy="45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4224339" y="2492375"/>
            <a:ext cx="1584325" cy="863600"/>
            <a:chOff x="385" y="2387"/>
            <a:chExt cx="998" cy="544"/>
          </a:xfrm>
        </p:grpSpPr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385" y="2387"/>
              <a:ext cx="998" cy="5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85" y="2931"/>
              <a:ext cx="95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424114" y="2349500"/>
            <a:ext cx="503237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143251" y="2349500"/>
            <a:ext cx="792163" cy="431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2063751" y="2997200"/>
            <a:ext cx="936625" cy="431800"/>
          </a:xfrm>
          <a:prstGeom prst="parallelogram">
            <a:avLst>
              <a:gd name="adj" fmla="val 54228"/>
            </a:avLst>
          </a:prstGeom>
          <a:gradFill rotWithShape="1">
            <a:gsLst>
              <a:gs pos="0">
                <a:srgbClr val="FF33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143251" y="3068638"/>
            <a:ext cx="792163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 descr="Tales"/>
          <p:cNvSpPr>
            <a:spLocks noChangeArrowheads="1"/>
          </p:cNvSpPr>
          <p:nvPr/>
        </p:nvSpPr>
        <p:spPr bwMode="auto">
          <a:xfrm>
            <a:off x="2351089" y="4365626"/>
            <a:ext cx="719137" cy="792163"/>
          </a:xfrm>
          <a:prstGeom prst="triangle">
            <a:avLst>
              <a:gd name="adj" fmla="val 5000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2208213" y="3573463"/>
            <a:ext cx="792162" cy="647700"/>
          </a:xfrm>
          <a:prstGeom prst="pentagon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3000376" y="3644900"/>
            <a:ext cx="792163" cy="647700"/>
          </a:xfrm>
          <a:prstGeom prst="hexagon">
            <a:avLst>
              <a:gd name="adj" fmla="val 30576"/>
              <a:gd name="vf" fmla="val 11547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4" descr="pitagoras"/>
          <p:cNvSpPr>
            <a:spLocks noChangeArrowheads="1"/>
          </p:cNvSpPr>
          <p:nvPr/>
        </p:nvSpPr>
        <p:spPr bwMode="auto">
          <a:xfrm>
            <a:off x="3216276" y="4437064"/>
            <a:ext cx="1008063" cy="1081087"/>
          </a:xfrm>
          <a:prstGeom prst="rtTriangl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4367213" y="4076700"/>
            <a:ext cx="717550" cy="7175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4125" name="Picture 29" descr="http://www.educa.fmf.uni-lj.si/izodel/sola/2002/di/bajramovic/ena/Slika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068639"/>
            <a:ext cx="719137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educa.fmf.uni-lj.si/izodel/sola/2002/di/bajramovic/ena/Slika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68639"/>
            <a:ext cx="719138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http://www.educa.fmf.uni-lj.si/izodel/sola/2002/di/bajramovic/ena/Slika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213101"/>
            <a:ext cx="6477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7175501" y="3922714"/>
            <a:ext cx="525463" cy="561975"/>
            <a:chOff x="4320" y="6048"/>
            <a:chExt cx="1872" cy="1872"/>
          </a:xfrm>
        </p:grpSpPr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4752" y="6624"/>
              <a:ext cx="1440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4320" y="7344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4320" y="6048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4320" y="6048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4752" y="6624"/>
              <a:ext cx="1440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4320" y="6048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5760" y="6048"/>
              <a:ext cx="43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137" name="Object 41"/>
          <p:cNvGraphicFramePr>
            <a:graphicFrameLocks noChangeAspect="1"/>
          </p:cNvGraphicFramePr>
          <p:nvPr/>
        </p:nvGraphicFramePr>
        <p:xfrm flipV="1">
          <a:off x="7350126" y="4171950"/>
          <a:ext cx="3206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9" imgW="4062240" imgH="3452400" progId="">
                  <p:embed/>
                </p:oleObj>
              </mc:Choice>
              <mc:Fallback>
                <p:oleObj r:id="rId9" imgW="4062240" imgH="3452400" progId="">
                  <p:embed/>
                  <p:pic>
                    <p:nvPicPr>
                      <p:cNvPr id="413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350126" y="4171950"/>
                        <a:ext cx="3206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8" name="Object 42"/>
          <p:cNvGraphicFramePr>
            <a:graphicFrameLocks noChangeAspect="1"/>
          </p:cNvGraphicFramePr>
          <p:nvPr/>
        </p:nvGraphicFramePr>
        <p:xfrm>
          <a:off x="7175500" y="4048125"/>
          <a:ext cx="1143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11" imgW="516960" imgH="1049400" progId="">
                  <p:embed/>
                </p:oleObj>
              </mc:Choice>
              <mc:Fallback>
                <p:oleObj r:id="rId11" imgW="516960" imgH="1049400" progId="">
                  <p:embed/>
                  <p:pic>
                    <p:nvPicPr>
                      <p:cNvPr id="413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4048125"/>
                        <a:ext cx="1143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9" name="Object 43"/>
          <p:cNvGraphicFramePr>
            <a:graphicFrameLocks noChangeAspect="1"/>
          </p:cNvGraphicFramePr>
          <p:nvPr/>
        </p:nvGraphicFramePr>
        <p:xfrm>
          <a:off x="7408864" y="3922714"/>
          <a:ext cx="1746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13" imgW="529920" imgH="1763640" progId="">
                  <p:embed/>
                </p:oleObj>
              </mc:Choice>
              <mc:Fallback>
                <p:oleObj r:id="rId13" imgW="529920" imgH="1763640" progId="">
                  <p:embed/>
                  <p:pic>
                    <p:nvPicPr>
                      <p:cNvPr id="413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4" y="3922714"/>
                        <a:ext cx="1746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7292975" y="3922713"/>
          <a:ext cx="20320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15" imgW="1186560" imgH="655560" progId="">
                  <p:embed/>
                </p:oleObj>
              </mc:Choice>
              <mc:Fallback>
                <p:oleObj r:id="rId15" imgW="1186560" imgH="655560" progId="">
                  <p:embed/>
                  <p:pic>
                    <p:nvPicPr>
                      <p:cNvPr id="414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922713"/>
                        <a:ext cx="203200" cy="12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8459788" y="3986213"/>
            <a:ext cx="641350" cy="622300"/>
            <a:chOff x="5760" y="12862"/>
            <a:chExt cx="1584" cy="1440"/>
          </a:xfrm>
        </p:grpSpPr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>
              <a:off x="5760" y="12862"/>
              <a:ext cx="1584" cy="1440"/>
              <a:chOff x="3024" y="3168"/>
              <a:chExt cx="1872" cy="1728"/>
            </a:xfrm>
          </p:grpSpPr>
          <p:sp>
            <p:nvSpPr>
              <p:cNvPr id="4143" name="AutoShape 47"/>
              <p:cNvSpPr>
                <a:spLocks noChangeArrowheads="1"/>
              </p:cNvSpPr>
              <p:nvPr/>
            </p:nvSpPr>
            <p:spPr bwMode="auto">
              <a:xfrm>
                <a:off x="3024" y="3168"/>
                <a:ext cx="1872" cy="172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AutoShape 48"/>
              <p:cNvSpPr>
                <a:spLocks noChangeArrowheads="1"/>
              </p:cNvSpPr>
              <p:nvPr/>
            </p:nvSpPr>
            <p:spPr bwMode="auto">
              <a:xfrm>
                <a:off x="3024" y="4320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3888" y="331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>
                <a:off x="4032" y="331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51"/>
              <p:cNvSpPr>
                <a:spLocks noChangeShapeType="1"/>
              </p:cNvSpPr>
              <p:nvPr/>
            </p:nvSpPr>
            <p:spPr bwMode="auto">
              <a:xfrm>
                <a:off x="3960" y="316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148" name="Object 52"/>
            <p:cNvGraphicFramePr>
              <a:graphicFrameLocks noChangeAspect="1"/>
            </p:cNvGraphicFramePr>
            <p:nvPr/>
          </p:nvGraphicFramePr>
          <p:xfrm flipH="1">
            <a:off x="6192" y="13438"/>
            <a:ext cx="72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r:id="rId17" imgW="1041840" imgH="613080" progId="">
                    <p:embed/>
                  </p:oleObj>
                </mc:Choice>
                <mc:Fallback>
                  <p:oleObj r:id="rId17" imgW="1041840" imgH="613080" progId="">
                    <p:embed/>
                    <p:pic>
                      <p:nvPicPr>
                        <p:cNvPr id="4148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6192" y="13438"/>
                          <a:ext cx="72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816850" y="3922713"/>
            <a:ext cx="717550" cy="698500"/>
            <a:chOff x="3888" y="12718"/>
            <a:chExt cx="1771" cy="1613"/>
          </a:xfrm>
        </p:grpSpPr>
        <p:grpSp>
          <p:nvGrpSpPr>
            <p:cNvPr id="4150" name="Group 54"/>
            <p:cNvGrpSpPr>
              <a:grpSpLocks/>
            </p:cNvGrpSpPr>
            <p:nvPr/>
          </p:nvGrpSpPr>
          <p:grpSpPr bwMode="auto">
            <a:xfrm>
              <a:off x="3888" y="12718"/>
              <a:ext cx="1771" cy="1613"/>
              <a:chOff x="5040" y="5328"/>
              <a:chExt cx="2448" cy="2304"/>
            </a:xfrm>
          </p:grpSpPr>
          <p:sp>
            <p:nvSpPr>
              <p:cNvPr id="4151" name="Line 55"/>
              <p:cNvSpPr>
                <a:spLocks noChangeShapeType="1"/>
              </p:cNvSpPr>
              <p:nvPr/>
            </p:nvSpPr>
            <p:spPr bwMode="auto">
              <a:xfrm>
                <a:off x="5040" y="6192"/>
                <a:ext cx="1296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56"/>
              <p:cNvSpPr>
                <a:spLocks noChangeShapeType="1"/>
              </p:cNvSpPr>
              <p:nvPr/>
            </p:nvSpPr>
            <p:spPr bwMode="auto">
              <a:xfrm flipV="1">
                <a:off x="6336" y="6336"/>
                <a:ext cx="1152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57"/>
              <p:cNvSpPr>
                <a:spLocks noChangeShapeType="1"/>
              </p:cNvSpPr>
              <p:nvPr/>
            </p:nvSpPr>
            <p:spPr bwMode="auto">
              <a:xfrm>
                <a:off x="6048" y="5328"/>
                <a:ext cx="288" cy="1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58"/>
              <p:cNvSpPr>
                <a:spLocks noChangeShapeType="1"/>
              </p:cNvSpPr>
              <p:nvPr/>
            </p:nvSpPr>
            <p:spPr bwMode="auto">
              <a:xfrm flipH="1">
                <a:off x="5040" y="5328"/>
                <a:ext cx="1008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59"/>
              <p:cNvSpPr>
                <a:spLocks noChangeShapeType="1"/>
              </p:cNvSpPr>
              <p:nvPr/>
            </p:nvSpPr>
            <p:spPr bwMode="auto">
              <a:xfrm>
                <a:off x="6048" y="5328"/>
                <a:ext cx="1440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 flipH="1">
                <a:off x="6048" y="6624"/>
                <a:ext cx="288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auto">
              <a:xfrm flipH="1">
                <a:off x="6048" y="6336"/>
                <a:ext cx="1440" cy="1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>
                <a:off x="5040" y="6192"/>
                <a:ext cx="1008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159" name="Object 63"/>
            <p:cNvGraphicFramePr>
              <a:graphicFrameLocks noChangeAspect="1"/>
            </p:cNvGraphicFramePr>
            <p:nvPr/>
          </p:nvGraphicFramePr>
          <p:xfrm>
            <a:off x="4176" y="13006"/>
            <a:ext cx="50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r:id="rId19" imgW="3285720" imgH="3038040" progId="">
                    <p:embed/>
                  </p:oleObj>
                </mc:Choice>
                <mc:Fallback>
                  <p:oleObj r:id="rId19" imgW="3285720" imgH="3038040" progId="">
                    <p:embed/>
                    <p:pic>
                      <p:nvPicPr>
                        <p:cNvPr id="4159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006"/>
                          <a:ext cx="50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60" name="Object 64"/>
            <p:cNvGraphicFramePr>
              <a:graphicFrameLocks noChangeAspect="1"/>
            </p:cNvGraphicFramePr>
            <p:nvPr/>
          </p:nvGraphicFramePr>
          <p:xfrm>
            <a:off x="4752" y="13150"/>
            <a:ext cx="551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r:id="rId21" imgW="1584360" imgH="734040" progId="">
                    <p:embed/>
                  </p:oleObj>
                </mc:Choice>
                <mc:Fallback>
                  <p:oleObj r:id="rId21" imgW="1584360" imgH="734040" progId="">
                    <p:embed/>
                    <p:pic>
                      <p:nvPicPr>
                        <p:cNvPr id="416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3150"/>
                          <a:ext cx="551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61" name="Object 65"/>
            <p:cNvGraphicFramePr>
              <a:graphicFrameLocks noChangeAspect="1"/>
            </p:cNvGraphicFramePr>
            <p:nvPr/>
          </p:nvGraphicFramePr>
          <p:xfrm>
            <a:off x="4320" y="13582"/>
            <a:ext cx="304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r:id="rId23" imgW="604440" imgH="928440" progId="">
                    <p:embed/>
                  </p:oleObj>
                </mc:Choice>
                <mc:Fallback>
                  <p:oleObj r:id="rId23" imgW="604440" imgH="928440" progId="">
                    <p:embed/>
                    <p:pic>
                      <p:nvPicPr>
                        <p:cNvPr id="4161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3582"/>
                          <a:ext cx="304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62" name="Object 66"/>
            <p:cNvGraphicFramePr>
              <a:graphicFrameLocks noChangeAspect="1"/>
            </p:cNvGraphicFramePr>
            <p:nvPr/>
          </p:nvGraphicFramePr>
          <p:xfrm>
            <a:off x="4752" y="13582"/>
            <a:ext cx="486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r:id="rId25" imgW="720000" imgH="690480" progId="">
                    <p:embed/>
                  </p:oleObj>
                </mc:Choice>
                <mc:Fallback>
                  <p:oleObj r:id="rId25" imgW="720000" imgH="690480" progId="">
                    <p:embed/>
                    <p:pic>
                      <p:nvPicPr>
                        <p:cNvPr id="4162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3582"/>
                          <a:ext cx="486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77" name="Group 81"/>
          <p:cNvGrpSpPr>
            <a:grpSpLocks/>
          </p:cNvGrpSpPr>
          <p:nvPr/>
        </p:nvGrpSpPr>
        <p:grpSpPr bwMode="auto">
          <a:xfrm>
            <a:off x="9120189" y="3933825"/>
            <a:ext cx="700087" cy="623888"/>
            <a:chOff x="8496" y="12672"/>
            <a:chExt cx="1728" cy="1440"/>
          </a:xfrm>
        </p:grpSpPr>
        <p:sp>
          <p:nvSpPr>
            <p:cNvPr id="4178" name="Line 82"/>
            <p:cNvSpPr>
              <a:spLocks noChangeShapeType="1"/>
            </p:cNvSpPr>
            <p:nvPr/>
          </p:nvSpPr>
          <p:spPr bwMode="auto">
            <a:xfrm flipV="1">
              <a:off x="10224" y="13032"/>
              <a:ext cx="0" cy="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Line 83"/>
            <p:cNvSpPr>
              <a:spLocks noChangeShapeType="1"/>
            </p:cNvSpPr>
            <p:nvPr/>
          </p:nvSpPr>
          <p:spPr bwMode="auto">
            <a:xfrm>
              <a:off x="8496" y="13032"/>
              <a:ext cx="36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 flipH="1">
              <a:off x="9864" y="13032"/>
              <a:ext cx="36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>
              <a:off x="9360" y="1382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>
              <a:off x="8496" y="13824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 flipH="1">
              <a:off x="9360" y="13824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Line 88"/>
            <p:cNvSpPr>
              <a:spLocks noChangeShapeType="1"/>
            </p:cNvSpPr>
            <p:nvPr/>
          </p:nvSpPr>
          <p:spPr bwMode="auto">
            <a:xfrm flipV="1">
              <a:off x="8496" y="12672"/>
              <a:ext cx="864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>
              <a:off x="9360" y="12672"/>
              <a:ext cx="864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 flipV="1">
              <a:off x="8496" y="13176"/>
              <a:ext cx="36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>
              <a:off x="9864" y="13176"/>
              <a:ext cx="36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8856" y="13176"/>
              <a:ext cx="50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 flipH="1">
              <a:off x="9360" y="13176"/>
              <a:ext cx="50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>
              <a:off x="8496" y="13824"/>
              <a:ext cx="86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flipV="1">
              <a:off x="9360" y="13824"/>
              <a:ext cx="864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 flipV="1">
              <a:off x="8856" y="12672"/>
              <a:ext cx="504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>
              <a:off x="9360" y="12672"/>
              <a:ext cx="504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 flipV="1">
              <a:off x="8496" y="13032"/>
              <a:ext cx="0" cy="7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95" name="Object 99"/>
            <p:cNvGraphicFramePr>
              <a:graphicFrameLocks noChangeAspect="1"/>
            </p:cNvGraphicFramePr>
            <p:nvPr/>
          </p:nvGraphicFramePr>
          <p:xfrm>
            <a:off x="8640" y="13392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r:id="rId27" imgW="1271520" imgH="1897920" progId="">
                    <p:embed/>
                  </p:oleObj>
                </mc:Choice>
                <mc:Fallback>
                  <p:oleObj r:id="rId27" imgW="1271520" imgH="1897920" progId="">
                    <p:embed/>
                    <p:pic>
                      <p:nvPicPr>
                        <p:cNvPr id="4195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0" y="13392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>
              <a:off x="8856" y="13187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97" name="Object 101"/>
            <p:cNvGraphicFramePr>
              <a:graphicFrameLocks noChangeAspect="1"/>
            </p:cNvGraphicFramePr>
            <p:nvPr/>
          </p:nvGraphicFramePr>
          <p:xfrm>
            <a:off x="9000" y="13104"/>
            <a:ext cx="517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r:id="rId29" imgW="904320" imgH="1421280" progId="">
                    <p:embed/>
                  </p:oleObj>
                </mc:Choice>
                <mc:Fallback>
                  <p:oleObj r:id="rId29" imgW="904320" imgH="1421280" progId="">
                    <p:embed/>
                    <p:pic>
                      <p:nvPicPr>
                        <p:cNvPr id="4197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0" y="13104"/>
                          <a:ext cx="517" cy="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" name="Object 102"/>
            <p:cNvGraphicFramePr>
              <a:graphicFrameLocks noChangeAspect="1"/>
            </p:cNvGraphicFramePr>
            <p:nvPr/>
          </p:nvGraphicFramePr>
          <p:xfrm flipH="1">
            <a:off x="9432" y="13536"/>
            <a:ext cx="64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31" imgW="1381320" imgH="657000" progId="">
                    <p:embed/>
                  </p:oleObj>
                </mc:Choice>
                <mc:Fallback>
                  <p:oleObj r:id="rId31" imgW="1381320" imgH="657000" progId="">
                    <p:embed/>
                    <p:pic>
                      <p:nvPicPr>
                        <p:cNvPr id="4198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9432" y="13536"/>
                          <a:ext cx="648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" name="Object 103"/>
            <p:cNvGraphicFramePr>
              <a:graphicFrameLocks noChangeAspect="1"/>
            </p:cNvGraphicFramePr>
            <p:nvPr/>
          </p:nvGraphicFramePr>
          <p:xfrm>
            <a:off x="9000" y="12672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33" imgW="1271520" imgH="1897920" progId="">
                    <p:embed/>
                  </p:oleObj>
                </mc:Choice>
                <mc:Fallback>
                  <p:oleObj r:id="rId33" imgW="1271520" imgH="1897920" progId="">
                    <p:embed/>
                    <p:pic>
                      <p:nvPicPr>
                        <p:cNvPr id="4199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0" y="12672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8" name="Group 112"/>
          <p:cNvGrpSpPr>
            <a:grpSpLocks/>
          </p:cNvGrpSpPr>
          <p:nvPr/>
        </p:nvGrpSpPr>
        <p:grpSpPr bwMode="auto">
          <a:xfrm>
            <a:off x="6527801" y="4797425"/>
            <a:ext cx="3529013" cy="863600"/>
            <a:chOff x="3152" y="3022"/>
            <a:chExt cx="2223" cy="544"/>
          </a:xfrm>
        </p:grpSpPr>
        <p:pic>
          <p:nvPicPr>
            <p:cNvPr id="4201" name="Picture 105" descr="zemljina_kugla_velika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022"/>
              <a:ext cx="45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" name="Picture 106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022"/>
              <a:ext cx="428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3" name="Picture 107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022"/>
              <a:ext cx="416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5" name="Picture 109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3022"/>
              <a:ext cx="563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6" name="Picture 110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022"/>
              <a:ext cx="435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5880101" y="1916113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1600"/>
              <a:t>  Фигуре</a:t>
            </a:r>
            <a:endParaRPr lang="sr-Latn-RS" altLang="en-US" sz="1600"/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7608888" y="2276476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/>
              <a:t>Тела</a:t>
            </a:r>
            <a:endParaRPr lang="sr-Latn-RS" altLang="en-US"/>
          </a:p>
        </p:txBody>
      </p:sp>
    </p:spTree>
    <p:extLst>
      <p:ext uri="{BB962C8B-B14F-4D97-AF65-F5344CB8AC3E}">
        <p14:creationId xmlns:p14="http://schemas.microsoft.com/office/powerpoint/2010/main" val="357968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15889"/>
            <a:ext cx="352901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19288" y="333375"/>
            <a:ext cx="3960812" cy="2862322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 w="9525">
            <a:solidFill>
              <a:srgbClr val="FF66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Arial Unicode MS" pitchFamily="34" charset="-128"/>
                <a:ea typeface="Arial Unicode MS" pitchFamily="34" charset="-128"/>
              </a:rPr>
              <a:t>Купа је геометријско тело које се добија када конусну површ пресечемо једном равни која не садржи врх конусне површи.</a:t>
            </a:r>
            <a:endParaRPr lang="sr-Latn-RS" altLang="en-US" sz="20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19289" y="1844675"/>
            <a:ext cx="3889375" cy="2862322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 w="9525">
            <a:solidFill>
              <a:srgbClr val="FF66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Arial Unicode MS" pitchFamily="34" charset="-128"/>
                <a:ea typeface="Arial Unicode MS" pitchFamily="34" charset="-128"/>
              </a:rPr>
              <a:t>Купа је обртно тело. Добија се када правоугли троугао ротира око једне катете или једнакокраки троугао око висине</a:t>
            </a:r>
            <a:endParaRPr lang="sr-Latn-RS" altLang="en-US" sz="2000" b="1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7680326" y="2781300"/>
            <a:ext cx="2087563" cy="28082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7680326" y="2781300"/>
            <a:ext cx="2087563" cy="28082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7680326" y="2781300"/>
            <a:ext cx="2087563" cy="28082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680326" y="5373688"/>
            <a:ext cx="2087563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1624014" y="3968750"/>
            <a:ext cx="3859212" cy="2663825"/>
            <a:chOff x="249" y="2432"/>
            <a:chExt cx="2431" cy="1678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32"/>
              <a:ext cx="2431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381" y="2840"/>
              <a:ext cx="272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93" name="Group 25"/>
          <p:cNvGrpSpPr>
            <a:grpSpLocks/>
          </p:cNvGrpSpPr>
          <p:nvPr/>
        </p:nvGrpSpPr>
        <p:grpSpPr bwMode="auto">
          <a:xfrm>
            <a:off x="5303839" y="4652963"/>
            <a:ext cx="358775" cy="1655762"/>
            <a:chOff x="3152" y="2886"/>
            <a:chExt cx="226" cy="1043"/>
          </a:xfrm>
        </p:grpSpPr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3198" y="2886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3152" y="288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3152" y="392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3152" y="3294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</a:t>
              </a:r>
              <a:endParaRPr lang="sr-Latn-R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9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eo_c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9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1" y="33575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Н</a:t>
            </a:r>
            <a:endParaRPr lang="sr-Latn-RS" altLang="en-US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40463" y="3716338"/>
            <a:ext cx="1841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9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67525" y="3429001"/>
            <a:ext cx="184150" cy="16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5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743701" y="31416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274" name="Text Box 10" descr="Large grid"/>
          <p:cNvSpPr txBox="1">
            <a:spLocks noChangeArrowheads="1"/>
          </p:cNvSpPr>
          <p:nvPr/>
        </p:nvSpPr>
        <p:spPr bwMode="auto">
          <a:xfrm>
            <a:off x="1847851" y="476251"/>
            <a:ext cx="2809875" cy="701675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купе су :     Висина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6167438" y="2636839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 descr="Large grid"/>
          <p:cNvSpPr txBox="1">
            <a:spLocks noChangeArrowheads="1"/>
          </p:cNvSpPr>
          <p:nvPr/>
        </p:nvSpPr>
        <p:spPr bwMode="auto">
          <a:xfrm>
            <a:off x="1919288" y="1125539"/>
            <a:ext cx="2736850" cy="396875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Полупречник основе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167439" y="46529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 descr="Large grid"/>
          <p:cNvSpPr txBox="1">
            <a:spLocks noChangeArrowheads="1"/>
          </p:cNvSpPr>
          <p:nvPr/>
        </p:nvSpPr>
        <p:spPr bwMode="auto">
          <a:xfrm>
            <a:off x="1919289" y="1557339"/>
            <a:ext cx="2663825" cy="396875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Изводница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167439" y="2565401"/>
            <a:ext cx="1368425" cy="20875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6" descr="Large grid"/>
          <p:cNvSpPr txBox="1">
            <a:spLocks noChangeArrowheads="1"/>
          </p:cNvSpPr>
          <p:nvPr/>
        </p:nvSpPr>
        <p:spPr bwMode="auto">
          <a:xfrm>
            <a:off x="7464425" y="549276"/>
            <a:ext cx="2808288" cy="854075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Чине је: </a:t>
            </a:r>
          </a:p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Text Box 17" descr="Large grid"/>
          <p:cNvSpPr txBox="1">
            <a:spLocks noChangeArrowheads="1"/>
          </p:cNvSpPr>
          <p:nvPr/>
        </p:nvSpPr>
        <p:spPr bwMode="auto">
          <a:xfrm>
            <a:off x="7464425" y="1412876"/>
            <a:ext cx="2808288" cy="396875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Омотач 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5016501" y="4365626"/>
            <a:ext cx="2447925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016501" y="2636839"/>
            <a:ext cx="2519363" cy="2016125"/>
          </a:xfrm>
          <a:prstGeom prst="triangle">
            <a:avLst>
              <a:gd name="adj" fmla="val 46000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8112126" y="3284538"/>
            <a:ext cx="1508125" cy="1471612"/>
            <a:chOff x="4150" y="2069"/>
            <a:chExt cx="950" cy="927"/>
          </a:xfrm>
        </p:grpSpPr>
        <p:sp>
          <p:nvSpPr>
            <p:cNvPr id="11287" name="PubPieSlice"/>
            <p:cNvSpPr>
              <a:spLocks noEditPoints="1" noChangeArrowheads="1"/>
            </p:cNvSpPr>
            <p:nvPr/>
          </p:nvSpPr>
          <p:spPr bwMode="auto">
            <a:xfrm rot="-8463633">
              <a:off x="4150" y="2069"/>
              <a:ext cx="950" cy="927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2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3160 w 21600"/>
                <a:gd name="T10" fmla="*/ 3161 h 21600"/>
                <a:gd name="T11" fmla="*/ 18440 w 21600"/>
                <a:gd name="T12" fmla="*/ 184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Rectangle 334"/>
            <p:cNvSpPr>
              <a:spLocks noChangeArrowheads="1"/>
            </p:cNvSpPr>
            <p:nvPr/>
          </p:nvSpPr>
          <p:spPr bwMode="auto">
            <a:xfrm>
              <a:off x="4413" y="2205"/>
              <a:ext cx="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r-Latn-R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9048751" y="2636839"/>
            <a:ext cx="792163" cy="757237"/>
            <a:chOff x="4740" y="1661"/>
            <a:chExt cx="445" cy="477"/>
          </a:xfrm>
        </p:grpSpPr>
        <p:sp>
          <p:nvSpPr>
            <p:cNvPr id="11286" name="Oval 332"/>
            <p:cNvSpPr>
              <a:spLocks noChangeArrowheads="1"/>
            </p:cNvSpPr>
            <p:nvPr/>
          </p:nvSpPr>
          <p:spPr bwMode="auto">
            <a:xfrm>
              <a:off x="4740" y="1661"/>
              <a:ext cx="445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" name="Line 335"/>
            <p:cNvSpPr>
              <a:spLocks noChangeShapeType="1"/>
            </p:cNvSpPr>
            <p:nvPr/>
          </p:nvSpPr>
          <p:spPr bwMode="auto">
            <a:xfrm>
              <a:off x="4965" y="1907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Rectangle 336"/>
            <p:cNvSpPr>
              <a:spLocks noChangeArrowheads="1"/>
            </p:cNvSpPr>
            <p:nvPr/>
          </p:nvSpPr>
          <p:spPr bwMode="auto">
            <a:xfrm>
              <a:off x="4985" y="1718"/>
              <a:ext cx="1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r</a:t>
              </a:r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2424113" y="2708276"/>
            <a:ext cx="1511300" cy="2238375"/>
            <a:chOff x="612" y="1797"/>
            <a:chExt cx="952" cy="1410"/>
          </a:xfrm>
        </p:grpSpPr>
        <p:grpSp>
          <p:nvGrpSpPr>
            <p:cNvPr id="11296" name="Group 32"/>
            <p:cNvGrpSpPr>
              <a:grpSpLocks/>
            </p:cNvGrpSpPr>
            <p:nvPr/>
          </p:nvGrpSpPr>
          <p:grpSpPr bwMode="auto">
            <a:xfrm>
              <a:off x="793" y="1797"/>
              <a:ext cx="771" cy="1225"/>
              <a:chOff x="793" y="1570"/>
              <a:chExt cx="771" cy="1225"/>
            </a:xfrm>
          </p:grpSpPr>
          <p:sp>
            <p:nvSpPr>
              <p:cNvPr id="11294" name="AutoShape 30"/>
              <p:cNvSpPr>
                <a:spLocks noChangeArrowheads="1"/>
              </p:cNvSpPr>
              <p:nvPr/>
            </p:nvSpPr>
            <p:spPr bwMode="auto">
              <a:xfrm>
                <a:off x="793" y="1570"/>
                <a:ext cx="771" cy="1224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/>
            </p:nvSpPr>
            <p:spPr bwMode="auto">
              <a:xfrm>
                <a:off x="793" y="2568"/>
                <a:ext cx="182" cy="22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1020" y="2976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r</a:t>
              </a:r>
              <a:endParaRPr lang="sr-Latn-RS" altLang="en-US"/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612" y="234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</a:t>
              </a:r>
              <a:endParaRPr lang="sr-Latn-RS" altLang="en-US"/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1156" y="234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</a:t>
              </a:r>
              <a:endParaRPr lang="sr-Latn-RS" altLang="en-US"/>
            </a:p>
          </p:txBody>
        </p:sp>
      </p:grpSp>
      <p:sp>
        <p:nvSpPr>
          <p:cNvPr id="11301" name="Text Box 37" descr="Large grid"/>
          <p:cNvSpPr txBox="1">
            <a:spLocks noChangeArrowheads="1"/>
          </p:cNvSpPr>
          <p:nvPr/>
        </p:nvSpPr>
        <p:spPr bwMode="auto">
          <a:xfrm>
            <a:off x="1703389" y="5157789"/>
            <a:ext cx="3024187" cy="646331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/>
              <a:t>Да ли сте мислили да може проћи без Питагоре?</a:t>
            </a:r>
            <a:endParaRPr lang="sr-Latn-RS" altLang="en-US"/>
          </a:p>
        </p:txBody>
      </p:sp>
      <p:sp>
        <p:nvSpPr>
          <p:cNvPr id="11302" name="Text Box 38" descr="Large grid"/>
          <p:cNvSpPr txBox="1">
            <a:spLocks noChangeArrowheads="1"/>
          </p:cNvSpPr>
          <p:nvPr/>
        </p:nvSpPr>
        <p:spPr bwMode="auto">
          <a:xfrm>
            <a:off x="7319963" y="5373688"/>
            <a:ext cx="3097212" cy="641350"/>
          </a:xfrm>
          <a:prstGeom prst="rect">
            <a:avLst/>
          </a:prstGeom>
          <a:pattFill prst="lgGrid">
            <a:fgClr>
              <a:srgbClr val="FF99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/>
              <a:t>База и омотач чине мрежу купе</a:t>
            </a:r>
            <a:endParaRPr lang="sr-Latn-RS" altLang="en-US"/>
          </a:p>
        </p:txBody>
      </p:sp>
    </p:spTree>
    <p:extLst>
      <p:ext uri="{BB962C8B-B14F-4D97-AF65-F5344CB8AC3E}">
        <p14:creationId xmlns:p14="http://schemas.microsoft.com/office/powerpoint/2010/main" val="14897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76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26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6" grpId="0" animBg="1"/>
      <p:bldP spid="11278" grpId="0" animBg="1"/>
      <p:bldP spid="11280" grpId="0" animBg="1"/>
      <p:bldP spid="11281" grpId="0" animBg="1"/>
      <p:bldP spid="11301" grpId="0" animBg="1"/>
      <p:bldP spid="113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08214" y="4868863"/>
            <a:ext cx="2808287" cy="360045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224338" y="1"/>
            <a:ext cx="3744912" cy="158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sr-Cyrl-R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Пресеци купе и равни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2424113" y="2997200"/>
            <a:ext cx="2362200" cy="2286000"/>
            <a:chOff x="1728" y="2400"/>
            <a:chExt cx="1488" cy="1440"/>
          </a:xfrm>
        </p:grpSpPr>
        <p:sp>
          <p:nvSpPr>
            <p:cNvPr id="8197" name="Arc 5"/>
            <p:cNvSpPr>
              <a:spLocks/>
            </p:cNvSpPr>
            <p:nvPr/>
          </p:nvSpPr>
          <p:spPr bwMode="auto">
            <a:xfrm>
              <a:off x="1728" y="3552"/>
              <a:ext cx="1488" cy="288"/>
            </a:xfrm>
            <a:custGeom>
              <a:avLst/>
              <a:gdLst>
                <a:gd name="G0" fmla="+- 21600 0 0"/>
                <a:gd name="G1" fmla="+- 1752 0 0"/>
                <a:gd name="G2" fmla="+- 21600 0 0"/>
                <a:gd name="T0" fmla="*/ 43184 w 43184"/>
                <a:gd name="T1" fmla="*/ 2559 h 23352"/>
                <a:gd name="T2" fmla="*/ 72 w 43184"/>
                <a:gd name="T3" fmla="*/ 0 h 23352"/>
                <a:gd name="T4" fmla="*/ 21600 w 43184"/>
                <a:gd name="T5" fmla="*/ 1752 h 2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4" h="23352" fill="none" extrusionOk="0">
                  <a:moveTo>
                    <a:pt x="43184" y="2559"/>
                  </a:moveTo>
                  <a:cubicBezTo>
                    <a:pt x="42750" y="14166"/>
                    <a:pt x="33215" y="23351"/>
                    <a:pt x="21600" y="23351"/>
                  </a:cubicBezTo>
                  <a:cubicBezTo>
                    <a:pt x="9670" y="23352"/>
                    <a:pt x="0" y="13681"/>
                    <a:pt x="0" y="1752"/>
                  </a:cubicBezTo>
                  <a:cubicBezTo>
                    <a:pt x="0" y="1167"/>
                    <a:pt x="23" y="582"/>
                    <a:pt x="71" y="-1"/>
                  </a:cubicBezTo>
                </a:path>
                <a:path w="43184" h="23352" stroke="0" extrusionOk="0">
                  <a:moveTo>
                    <a:pt x="43184" y="2559"/>
                  </a:moveTo>
                  <a:cubicBezTo>
                    <a:pt x="42750" y="14166"/>
                    <a:pt x="33215" y="23351"/>
                    <a:pt x="21600" y="23351"/>
                  </a:cubicBezTo>
                  <a:cubicBezTo>
                    <a:pt x="9670" y="23352"/>
                    <a:pt x="0" y="13681"/>
                    <a:pt x="0" y="1752"/>
                  </a:cubicBezTo>
                  <a:cubicBezTo>
                    <a:pt x="0" y="1167"/>
                    <a:pt x="23" y="582"/>
                    <a:pt x="71" y="-1"/>
                  </a:cubicBezTo>
                  <a:lnTo>
                    <a:pt x="21600" y="17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Arc 6"/>
            <p:cNvSpPr>
              <a:spLocks/>
            </p:cNvSpPr>
            <p:nvPr/>
          </p:nvSpPr>
          <p:spPr bwMode="auto">
            <a:xfrm flipV="1">
              <a:off x="1728" y="3360"/>
              <a:ext cx="1488" cy="288"/>
            </a:xfrm>
            <a:custGeom>
              <a:avLst/>
              <a:gdLst>
                <a:gd name="G0" fmla="+- 21600 0 0"/>
                <a:gd name="G1" fmla="+- 1752 0 0"/>
                <a:gd name="G2" fmla="+- 21600 0 0"/>
                <a:gd name="T0" fmla="*/ 43184 w 43184"/>
                <a:gd name="T1" fmla="*/ 2559 h 23352"/>
                <a:gd name="T2" fmla="*/ 72 w 43184"/>
                <a:gd name="T3" fmla="*/ 0 h 23352"/>
                <a:gd name="T4" fmla="*/ 21600 w 43184"/>
                <a:gd name="T5" fmla="*/ 1752 h 2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4" h="23352" fill="none" extrusionOk="0">
                  <a:moveTo>
                    <a:pt x="43184" y="2559"/>
                  </a:moveTo>
                  <a:cubicBezTo>
                    <a:pt x="42750" y="14166"/>
                    <a:pt x="33215" y="23351"/>
                    <a:pt x="21600" y="23351"/>
                  </a:cubicBezTo>
                  <a:cubicBezTo>
                    <a:pt x="9670" y="23352"/>
                    <a:pt x="0" y="13681"/>
                    <a:pt x="0" y="1752"/>
                  </a:cubicBezTo>
                  <a:cubicBezTo>
                    <a:pt x="0" y="1167"/>
                    <a:pt x="23" y="582"/>
                    <a:pt x="71" y="-1"/>
                  </a:cubicBezTo>
                </a:path>
                <a:path w="43184" h="23352" stroke="0" extrusionOk="0">
                  <a:moveTo>
                    <a:pt x="43184" y="2559"/>
                  </a:moveTo>
                  <a:cubicBezTo>
                    <a:pt x="42750" y="14166"/>
                    <a:pt x="33215" y="23351"/>
                    <a:pt x="21600" y="23351"/>
                  </a:cubicBezTo>
                  <a:cubicBezTo>
                    <a:pt x="9670" y="23352"/>
                    <a:pt x="0" y="13681"/>
                    <a:pt x="0" y="1752"/>
                  </a:cubicBezTo>
                  <a:cubicBezTo>
                    <a:pt x="0" y="1167"/>
                    <a:pt x="23" y="582"/>
                    <a:pt x="71" y="-1"/>
                  </a:cubicBezTo>
                  <a:lnTo>
                    <a:pt x="21600" y="17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1728" y="2400"/>
              <a:ext cx="72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448" y="2400"/>
              <a:ext cx="7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424114" y="2997201"/>
            <a:ext cx="2376487" cy="1871663"/>
          </a:xfrm>
          <a:prstGeom prst="triangle">
            <a:avLst>
              <a:gd name="adj" fmla="val 47894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872039" y="2997201"/>
            <a:ext cx="2376487" cy="1871663"/>
          </a:xfrm>
          <a:prstGeom prst="triangle">
            <a:avLst>
              <a:gd name="adj" fmla="val 47894"/>
            </a:avLst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951539" y="2997201"/>
            <a:ext cx="73025" cy="1871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80101" y="3860801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</a:t>
            </a:r>
            <a:endParaRPr lang="sr-Latn-RS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872039" y="4868863"/>
            <a:ext cx="237648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4872039" y="2997201"/>
            <a:ext cx="1152525" cy="1871663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024563" y="2997201"/>
            <a:ext cx="1223962" cy="1871663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735638" y="4797426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2r</a:t>
            </a:r>
            <a:endParaRPr lang="sr-Latn-RS" alt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456364" y="35004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endParaRPr lang="sr-Latn-RS" alt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303839" y="350043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endParaRPr lang="sr-Latn-RS" altLang="en-US"/>
          </a:p>
        </p:txBody>
      </p:sp>
      <p:sp>
        <p:nvSpPr>
          <p:cNvPr id="8216" name="Text Box 24" descr="Large grid"/>
          <p:cNvSpPr txBox="1">
            <a:spLocks noChangeArrowheads="1"/>
          </p:cNvSpPr>
          <p:nvPr/>
        </p:nvSpPr>
        <p:spPr bwMode="auto">
          <a:xfrm>
            <a:off x="1631950" y="1341439"/>
            <a:ext cx="3816350" cy="7016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Пресек купе и равни која садржи осу зове се </a:t>
            </a:r>
            <a:r>
              <a:rPr lang="sr-Cyrl-RS" altLang="en-US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осни пресек</a:t>
            </a:r>
            <a:endParaRPr lang="sr-Latn-RS" altLang="en-US" sz="2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7" name="Text Box 25" descr="Large grid"/>
          <p:cNvSpPr txBox="1">
            <a:spLocks noChangeArrowheads="1"/>
          </p:cNvSpPr>
          <p:nvPr/>
        </p:nvSpPr>
        <p:spPr bwMode="auto">
          <a:xfrm>
            <a:off x="4656139" y="5445126"/>
            <a:ext cx="2808287" cy="7016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Осни пресек купе је </a:t>
            </a:r>
            <a:r>
              <a:rPr lang="sr-Cyrl-RS" altLang="en-US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једнакокраки троугао</a:t>
            </a:r>
            <a:endParaRPr lang="sr-Latn-RS" altLang="en-US" sz="2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8" name="Picture 26" descr="coneplane_42231_m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412875"/>
            <a:ext cx="990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frustum2_21999_m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276475"/>
            <a:ext cx="194310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FC_Cone_41699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205038"/>
            <a:ext cx="29495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2" name="Text Box 30" descr="Large grid"/>
          <p:cNvSpPr txBox="1">
            <a:spLocks noChangeArrowheads="1"/>
          </p:cNvSpPr>
          <p:nvPr/>
        </p:nvSpPr>
        <p:spPr bwMode="auto">
          <a:xfrm>
            <a:off x="7175500" y="1412876"/>
            <a:ext cx="3384550" cy="701675"/>
          </a:xfrm>
          <a:prstGeom prst="rect">
            <a:avLst/>
          </a:prstGeom>
          <a:pattFill prst="lgGrid">
            <a:fgClr>
              <a:srgbClr val="CC99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Пресек купе и равни која је паралелна бази је круг</a:t>
            </a:r>
            <a:endParaRPr lang="sr-Latn-R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7464426" y="3716339"/>
            <a:ext cx="3025775" cy="719137"/>
          </a:xfrm>
          <a:prstGeom prst="parallelogram">
            <a:avLst>
              <a:gd name="adj" fmla="val 1051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497E-6 L -0.00399 -0.377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89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13" grpId="0"/>
      <p:bldP spid="8217" grpId="0" animBg="1"/>
      <p:bldP spid="8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640013" y="404813"/>
          <a:ext cx="73453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6001588" imgH="2133898" progId="Paint.Picture">
                  <p:embed/>
                </p:oleObj>
              </mc:Choice>
              <mc:Fallback>
                <p:oleObj name="Bitmap Image" r:id="rId3" imgW="6001588" imgH="2133898" progId="Paint.Picture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4813"/>
                        <a:ext cx="7345362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855914" y="692151"/>
            <a:ext cx="4752975" cy="396875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је</a:t>
            </a:r>
            <a:r>
              <a:rPr lang="sr-Cyrl-RS" altLang="en-US" b="1"/>
              <a:t>:</a:t>
            </a:r>
            <a:endParaRPr lang="sr-Latn-RS" altLang="en-US" b="1"/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5303839" y="2133600"/>
            <a:ext cx="1773237" cy="2243138"/>
            <a:chOff x="2835" y="1314"/>
            <a:chExt cx="1117" cy="1413"/>
          </a:xfrm>
        </p:grpSpPr>
        <p:sp>
          <p:nvSpPr>
            <p:cNvPr id="25607" name="Oval 203"/>
            <p:cNvSpPr>
              <a:spLocks noChangeArrowheads="1"/>
            </p:cNvSpPr>
            <p:nvPr/>
          </p:nvSpPr>
          <p:spPr bwMode="auto">
            <a:xfrm>
              <a:off x="2849" y="2222"/>
              <a:ext cx="1103" cy="50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25608" name="Line 204"/>
            <p:cNvSpPr>
              <a:spLocks noChangeShapeType="1"/>
            </p:cNvSpPr>
            <p:nvPr/>
          </p:nvSpPr>
          <p:spPr bwMode="auto">
            <a:xfrm flipV="1">
              <a:off x="2849" y="1314"/>
              <a:ext cx="545" cy="1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205"/>
            <p:cNvSpPr>
              <a:spLocks noChangeShapeType="1"/>
            </p:cNvSpPr>
            <p:nvPr/>
          </p:nvSpPr>
          <p:spPr bwMode="auto">
            <a:xfrm flipH="1" flipV="1">
              <a:off x="3394" y="1314"/>
              <a:ext cx="551" cy="1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206"/>
            <p:cNvSpPr>
              <a:spLocks noChangeShapeType="1"/>
            </p:cNvSpPr>
            <p:nvPr/>
          </p:nvSpPr>
          <p:spPr bwMode="auto">
            <a:xfrm>
              <a:off x="3379" y="1344"/>
              <a:ext cx="0" cy="10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207"/>
            <p:cNvSpPr>
              <a:spLocks noChangeShapeType="1"/>
            </p:cNvSpPr>
            <p:nvPr/>
          </p:nvSpPr>
          <p:spPr bwMode="auto">
            <a:xfrm>
              <a:off x="2835" y="2435"/>
              <a:ext cx="1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Rectangle 208"/>
            <p:cNvSpPr>
              <a:spLocks noChangeArrowheads="1"/>
            </p:cNvSpPr>
            <p:nvPr/>
          </p:nvSpPr>
          <p:spPr bwMode="auto">
            <a:xfrm>
              <a:off x="3237" y="1768"/>
              <a:ext cx="37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4</a:t>
              </a:r>
            </a:p>
          </p:txBody>
        </p:sp>
        <p:sp>
          <p:nvSpPr>
            <p:cNvPr id="25613" name="Rectangle 209"/>
            <p:cNvSpPr>
              <a:spLocks noChangeArrowheads="1"/>
            </p:cNvSpPr>
            <p:nvPr/>
          </p:nvSpPr>
          <p:spPr bwMode="auto">
            <a:xfrm>
              <a:off x="3450" y="2401"/>
              <a:ext cx="3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b="1"/>
                <a:t>3</a:t>
              </a: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3656" y="1734"/>
              <a:ext cx="19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/>
                <a:t>5</a:t>
              </a:r>
            </a:p>
          </p:txBody>
        </p:sp>
      </p:grpSp>
      <p:sp>
        <p:nvSpPr>
          <p:cNvPr id="25615" name="Text Box 15" descr="Large grid">
            <a:hlinkClick r:id="rId5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2424114" y="4724401"/>
            <a:ext cx="1800225" cy="1311275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r=4,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H=3,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s=5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Text Box 16" descr="Large grid">
            <a:hlinkClick r:id="rId5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5303839" y="4724401"/>
            <a:ext cx="1800225" cy="1311275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r=3,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H=5,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s=4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Text Box 17" descr="Large grid">
            <a:hlinkClick r:id="rId6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96226" y="4797426"/>
            <a:ext cx="1800225" cy="1311275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r=3,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s=5,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H=4</a:t>
            </a:r>
            <a:endParaRPr lang="sr-Latn-R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9285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640013" y="404813"/>
          <a:ext cx="73453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6001588" imgH="2133898" progId="Paint.Picture">
                  <p:embed/>
                </p:oleObj>
              </mc:Choice>
              <mc:Fallback>
                <p:oleObj name="Bitmap Image" r:id="rId3" imgW="6001588" imgH="2133898" progId="Paint.Picture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4813"/>
                        <a:ext cx="7345362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 descr="Large grid"/>
          <p:cNvSpPr txBox="1">
            <a:spLocks noChangeArrowheads="1"/>
          </p:cNvSpPr>
          <p:nvPr/>
        </p:nvSpPr>
        <p:spPr bwMode="auto">
          <a:xfrm>
            <a:off x="2782889" y="692151"/>
            <a:ext cx="4968875" cy="396875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Питагорина теорема у купи </a:t>
            </a:r>
            <a:r>
              <a:rPr lang="sr-Cyrl-RS" altLang="en-US" b="1"/>
              <a:t>гласи</a:t>
            </a:r>
            <a:endParaRPr lang="sr-Latn-RS" altLang="en-US" b="1"/>
          </a:p>
        </p:txBody>
      </p:sp>
      <p:sp>
        <p:nvSpPr>
          <p:cNvPr id="51204" name="Text Box 4" descr="Large grid">
            <a:hlinkClick r:id="rId5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2279650" y="5805488"/>
            <a:ext cx="1944688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5" name="Text Box 5" descr="Large grid"/>
          <p:cNvSpPr txBox="1">
            <a:spLocks noChangeArrowheads="1"/>
          </p:cNvSpPr>
          <p:nvPr/>
        </p:nvSpPr>
        <p:spPr bwMode="auto">
          <a:xfrm>
            <a:off x="5016501" y="5805488"/>
            <a:ext cx="2087563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6" name="Text Box 6" descr="Large grid">
            <a:hlinkClick r:id="rId5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24789" y="5805488"/>
            <a:ext cx="1584325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/>
              <a:t>Не знам</a:t>
            </a:r>
            <a:endParaRPr lang="sr-Latn-R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13" name="Picture 13" descr="90px-PovC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852738"/>
            <a:ext cx="134461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4" name="Object 14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159376" y="5734051"/>
          <a:ext cx="19081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837836" imgH="203112" progId="Equation.3">
                  <p:embed/>
                </p:oleObj>
              </mc:Choice>
              <mc:Fallback>
                <p:oleObj name="Equation" r:id="rId7" imgW="837836" imgH="203112" progId="Equation.3">
                  <p:embed/>
                  <p:pic>
                    <p:nvPicPr>
                      <p:cNvPr id="51214" name="Object 14">
                        <a:hlinkClick r:id="" action="ppaction://noaction" highlightClick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5734051"/>
                        <a:ext cx="19081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2351088" y="5805488"/>
          <a:ext cx="16192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9" imgW="837836" imgH="203112" progId="Equation.3">
                  <p:embed/>
                </p:oleObj>
              </mc:Choice>
              <mc:Fallback>
                <p:oleObj name="Equation" r:id="rId9" imgW="837836" imgH="203112" progId="Equation.3">
                  <p:embed/>
                  <p:pic>
                    <p:nvPicPr>
                      <p:cNvPr id="512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805488"/>
                        <a:ext cx="16192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93175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640013" y="404813"/>
          <a:ext cx="73453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3" imgW="6001588" imgH="2133898" progId="Paint.Picture">
                  <p:embed/>
                </p:oleObj>
              </mc:Choice>
              <mc:Fallback>
                <p:oleObj name="Bitmap Image" r:id="rId3" imgW="6001588" imgH="2133898" progId="Paint.Picture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4813"/>
                        <a:ext cx="7345362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 descr="Large grid"/>
          <p:cNvSpPr txBox="1">
            <a:spLocks noChangeArrowheads="1"/>
          </p:cNvSpPr>
          <p:nvPr/>
        </p:nvSpPr>
        <p:spPr bwMode="auto">
          <a:xfrm>
            <a:off x="2782889" y="692150"/>
            <a:ext cx="4968875" cy="915988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Површина основе купе је </a:t>
            </a:r>
            <a:r>
              <a:rPr lang="sr-Cyrl-RS" altLang="en-US" b="1"/>
              <a:t>          </a:t>
            </a:r>
            <a:r>
              <a:rPr lang="en-US" altLang="en-US" b="1"/>
              <a:t>, а дужина изводнице 13 cm</a:t>
            </a:r>
            <a:r>
              <a:rPr lang="ru-RU" altLang="en-US" b="1"/>
              <a:t>. </a:t>
            </a:r>
            <a:r>
              <a:rPr lang="sr-Cyrl-RS" altLang="en-US" b="1"/>
              <a:t>В</a:t>
            </a:r>
            <a:r>
              <a:rPr lang="en-US" altLang="en-US" b="1"/>
              <a:t>исина купе</a:t>
            </a:r>
            <a:r>
              <a:rPr lang="sr-Cyrl-RS" altLang="en-US" b="1"/>
              <a:t> је</a:t>
            </a:r>
            <a:r>
              <a:rPr lang="en-US" altLang="en-US" b="1"/>
              <a:t> већа од пречника основе</a:t>
            </a:r>
            <a:endParaRPr lang="sr-Latn-R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Text Box 4" descr="Large grid">
            <a:hlinkClick r:id="" action="ppaction://hlinkshowjump?jump=nextslide" highlightClick="1"/>
          </p:cNvPr>
          <p:cNvSpPr txBox="1">
            <a:spLocks noChangeArrowheads="1"/>
          </p:cNvSpPr>
          <p:nvPr/>
        </p:nvSpPr>
        <p:spPr bwMode="auto">
          <a:xfrm>
            <a:off x="2279651" y="5805488"/>
            <a:ext cx="1584325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altLang="en-US"/>
              <a:t>За 7 </a:t>
            </a:r>
            <a:r>
              <a:rPr lang="en-US" altLang="en-US"/>
              <a:t>cm</a:t>
            </a:r>
            <a:endParaRPr lang="sr-Latn-RS" altLang="en-US"/>
          </a:p>
        </p:txBody>
      </p:sp>
      <p:sp>
        <p:nvSpPr>
          <p:cNvPr id="50181" name="Text Box 5" descr="Large grid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016501" y="5805488"/>
            <a:ext cx="1584325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За 2</a:t>
            </a:r>
            <a:r>
              <a:rPr lang="ru-RU" altLang="en-US"/>
              <a:t> </a:t>
            </a:r>
            <a:r>
              <a:rPr lang="en-US" altLang="en-US"/>
              <a:t>cm</a:t>
            </a:r>
            <a:endParaRPr lang="sr-Latn-RS" altLang="en-US"/>
          </a:p>
        </p:txBody>
      </p:sp>
      <p:sp>
        <p:nvSpPr>
          <p:cNvPr id="50182" name="Text Box 6" descr="Large grid">
            <a:hlinkClick r:id="" action="ppaction://hlinkshowjump?jump=nextslide" highlightClick="1"/>
          </p:cNvPr>
          <p:cNvSpPr txBox="1">
            <a:spLocks noChangeArrowheads="1"/>
          </p:cNvSpPr>
          <p:nvPr/>
        </p:nvSpPr>
        <p:spPr bwMode="auto">
          <a:xfrm>
            <a:off x="7824789" y="5805488"/>
            <a:ext cx="1584325" cy="366712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altLang="en-US"/>
              <a:t>Не знам</a:t>
            </a:r>
            <a:endParaRPr lang="sr-Latn-RS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0189" name="Picture 13" descr="90px-PovC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852738"/>
            <a:ext cx="134461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5808664" y="692151"/>
          <a:ext cx="8270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507780" imgH="203112" progId="Equation.3">
                  <p:embed/>
                </p:oleObj>
              </mc:Choice>
              <mc:Fallback>
                <p:oleObj name="Equation" r:id="rId6" imgW="507780" imgH="203112" progId="Equation.3">
                  <p:embed/>
                  <p:pic>
                    <p:nvPicPr>
                      <p:cNvPr id="501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692151"/>
                        <a:ext cx="82708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10150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640013" y="404813"/>
          <a:ext cx="734536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6001588" imgH="2133898" progId="Paint.Picture">
                  <p:embed/>
                </p:oleObj>
              </mc:Choice>
              <mc:Fallback>
                <p:oleObj name="Bitmap Image" r:id="rId3" imgW="6001588" imgH="2133898" progId="Paint.Picture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04813"/>
                        <a:ext cx="7345362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3" descr="Large grid"/>
          <p:cNvSpPr txBox="1">
            <a:spLocks noChangeArrowheads="1"/>
          </p:cNvSpPr>
          <p:nvPr/>
        </p:nvSpPr>
        <p:spPr bwMode="auto">
          <a:xfrm>
            <a:off x="3143250" y="765175"/>
            <a:ext cx="4248150" cy="915988"/>
          </a:xfrm>
          <a:prstGeom prst="rect">
            <a:avLst/>
          </a:prstGeom>
          <a:pattFill prst="lgGrid">
            <a:fgClr>
              <a:srgbClr val="99FF3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altLang="en-US"/>
              <a:t>Направи новогодишњу капу која  ће лепо стојати на твојој глави навучена до пола чела и висине 10</a:t>
            </a:r>
            <a:r>
              <a:rPr lang="ru-RU" altLang="en-US"/>
              <a:t> </a:t>
            </a:r>
            <a:r>
              <a:rPr lang="sr-Latn-RS" altLang="en-US"/>
              <a:t>cm</a:t>
            </a:r>
            <a:r>
              <a:rPr lang="ru-RU" altLang="en-US"/>
              <a:t>. </a:t>
            </a:r>
            <a:endParaRPr lang="sr-Latn-RS" altLang="en-US"/>
          </a:p>
        </p:txBody>
      </p:sp>
      <p:pic>
        <p:nvPicPr>
          <p:cNvPr id="37892" name="Picture 4" descr="slika-Novogodisnja-kapa-SAMO-10-din-752417x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492376"/>
            <a:ext cx="118903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8976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218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 Unicode MS</vt:lpstr>
      <vt:lpstr>Calibri</vt:lpstr>
      <vt:lpstr>Calibri Light</vt:lpstr>
      <vt:lpstr>Times New Roman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</cp:revision>
  <dcterms:created xsi:type="dcterms:W3CDTF">2020-04-12T14:00:13Z</dcterms:created>
  <dcterms:modified xsi:type="dcterms:W3CDTF">2020-04-12T14:12:54Z</dcterms:modified>
</cp:coreProperties>
</file>