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79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5F20B-6998-456D-A192-8C744FBE335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693E6-3CD5-40B1-AF3F-281E09E41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693E6-3CD5-40B1-AF3F-281E09E41F8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773238"/>
            <a:ext cx="7772400" cy="19208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hr-HR" altLang="sr-Latn-RS"/>
              <a:t>Metoda  suprotnih koeficijenata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hr-HR" altLang="sr-Latn-RS" dirty="0"/>
              <a:t>1. d</a:t>
            </a:r>
            <a:r>
              <a:rPr lang="en-US" altLang="sr-Latn-RS" dirty="0"/>
              <a:t>e</a:t>
            </a:r>
            <a:r>
              <a:rPr lang="hr-HR" altLang="sr-Latn-RS" dirty="0"/>
              <a:t>o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331913" y="4987925"/>
            <a:ext cx="6624637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1pPr>
            <a:lvl2pPr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hr-HR" altLang="sr-Latn-RS" sz="2800" dirty="0"/>
              <a:t>(kad su u polaznom s</a:t>
            </a:r>
            <a:r>
              <a:rPr lang="en-US" altLang="sr-Latn-RS" sz="2800" dirty="0" err="1"/>
              <a:t>istemu</a:t>
            </a:r>
            <a:r>
              <a:rPr lang="en-US" altLang="sr-Latn-RS" sz="2800" dirty="0"/>
              <a:t> </a:t>
            </a:r>
            <a:r>
              <a:rPr lang="hr-HR" altLang="sr-Latn-RS" sz="2800" dirty="0"/>
              <a:t> već zadani </a:t>
            </a:r>
          </a:p>
          <a:p>
            <a:pPr>
              <a:spcBef>
                <a:spcPct val="0"/>
              </a:spcBef>
              <a:defRPr/>
            </a:pPr>
            <a:r>
              <a:rPr lang="hr-HR" altLang="sr-Latn-RS" sz="2800" dirty="0"/>
              <a:t>suprotni koeficijenti)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 build="p"/>
      <p:bldP spid="205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76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- 5y = 26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x + 2y = -11</a:t>
            </a:r>
          </a:p>
        </p:txBody>
      </p:sp>
      <p:grpSp>
        <p:nvGrpSpPr>
          <p:cNvPr id="40977" name="Group 17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3322" name="Group 18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3324" name="Line 19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5" name="Line 20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6" name="Line 21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3" name="Text Box 22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409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76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- 5y = 26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x + 2y = -11</a:t>
            </a:r>
          </a:p>
        </p:txBody>
      </p:sp>
      <p:grpSp>
        <p:nvGrpSpPr>
          <p:cNvPr id="14342" name="Group 9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4360" name="Group 1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4362" name="Line 1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Line 1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Line 1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61" name="Text Box 1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42023" name="Oval 39"/>
          <p:cNvSpPr>
            <a:spLocks noChangeArrowheads="1"/>
          </p:cNvSpPr>
          <p:nvPr/>
        </p:nvSpPr>
        <p:spPr bwMode="auto">
          <a:xfrm>
            <a:off x="1119188" y="836613"/>
            <a:ext cx="428625" cy="7302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25" name="Text Box 41"/>
          <p:cNvSpPr txBox="1">
            <a:spLocks noChangeArrowheads="1"/>
          </p:cNvSpPr>
          <p:nvPr/>
        </p:nvSpPr>
        <p:spPr bwMode="auto">
          <a:xfrm>
            <a:off x="1476375" y="17002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-3y</a:t>
            </a:r>
          </a:p>
        </p:txBody>
      </p:sp>
      <p:sp>
        <p:nvSpPr>
          <p:cNvPr id="42026" name="Oval 42"/>
          <p:cNvSpPr>
            <a:spLocks noChangeArrowheads="1"/>
          </p:cNvSpPr>
          <p:nvPr/>
        </p:nvSpPr>
        <p:spPr bwMode="auto">
          <a:xfrm>
            <a:off x="1476375" y="836613"/>
            <a:ext cx="647700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29" name="Oval 45"/>
          <p:cNvSpPr>
            <a:spLocks noChangeArrowheads="1"/>
          </p:cNvSpPr>
          <p:nvPr/>
        </p:nvSpPr>
        <p:spPr bwMode="auto">
          <a:xfrm>
            <a:off x="2036763" y="836613"/>
            <a:ext cx="288925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2025650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42032" name="Oval 48"/>
          <p:cNvSpPr>
            <a:spLocks noChangeArrowheads="1"/>
          </p:cNvSpPr>
          <p:nvPr/>
        </p:nvSpPr>
        <p:spPr bwMode="auto">
          <a:xfrm>
            <a:off x="2225675" y="836613"/>
            <a:ext cx="576263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2389188" y="17002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15</a:t>
            </a:r>
          </a:p>
        </p:txBody>
      </p:sp>
      <p:sp>
        <p:nvSpPr>
          <p:cNvPr id="42037" name="Oval 53"/>
          <p:cNvSpPr>
            <a:spLocks noChangeArrowheads="1"/>
          </p:cNvSpPr>
          <p:nvPr/>
        </p:nvSpPr>
        <p:spPr bwMode="auto">
          <a:xfrm>
            <a:off x="971550" y="1651000"/>
            <a:ext cx="2447925" cy="4826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9" name="Line 55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3136900" y="1701800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(-3)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42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23" grpId="0" animBg="1"/>
      <p:bldP spid="42023" grpId="1" animBg="1"/>
      <p:bldP spid="42025" grpId="0"/>
      <p:bldP spid="42026" grpId="0" animBg="1"/>
      <p:bldP spid="42026" grpId="1" animBg="1"/>
      <p:bldP spid="42029" grpId="0" animBg="1"/>
      <p:bldP spid="42029" grpId="1" animBg="1"/>
      <p:bldP spid="42031" grpId="0"/>
      <p:bldP spid="42032" grpId="0" animBg="1"/>
      <p:bldP spid="42032" grpId="1" animBg="1"/>
      <p:bldP spid="42034" grpId="0"/>
      <p:bldP spid="42037" grpId="0" animBg="1"/>
      <p:bldP spid="42037" grpId="1" animBg="1"/>
      <p:bldP spid="42039" grpId="0" animBg="1"/>
      <p:bldP spid="420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76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- 5y = 26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x + 2y = -11</a:t>
            </a:r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5401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5403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4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5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02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5367" name="Text Box 14"/>
          <p:cNvSpPr txBox="1">
            <a:spLocks noChangeArrowheads="1"/>
          </p:cNvSpPr>
          <p:nvPr/>
        </p:nvSpPr>
        <p:spPr bwMode="auto">
          <a:xfrm>
            <a:off x="1476375" y="17002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-3y</a:t>
            </a:r>
          </a:p>
        </p:txBody>
      </p:sp>
      <p:sp>
        <p:nvSpPr>
          <p:cNvPr id="15368" name="Text Box 20"/>
          <p:cNvSpPr txBox="1">
            <a:spLocks noChangeArrowheads="1"/>
          </p:cNvSpPr>
          <p:nvPr/>
        </p:nvSpPr>
        <p:spPr bwMode="auto">
          <a:xfrm>
            <a:off x="2025650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5369" name="Text Box 23"/>
          <p:cNvSpPr txBox="1">
            <a:spLocks noChangeArrowheads="1"/>
          </p:cNvSpPr>
          <p:nvPr/>
        </p:nvSpPr>
        <p:spPr bwMode="auto">
          <a:xfrm>
            <a:off x="2389188" y="17002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15</a:t>
            </a:r>
          </a:p>
        </p:txBody>
      </p:sp>
      <p:sp>
        <p:nvSpPr>
          <p:cNvPr id="15370" name="Line 28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1" name="Text Box 29"/>
          <p:cNvSpPr txBox="1">
            <a:spLocks noChangeArrowheads="1"/>
          </p:cNvSpPr>
          <p:nvPr/>
        </p:nvSpPr>
        <p:spPr bwMode="auto">
          <a:xfrm>
            <a:off x="3136900" y="1701800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(-3)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69" name="Text Box 61"/>
          <p:cNvSpPr txBox="1">
            <a:spLocks noChangeArrowheads="1"/>
          </p:cNvSpPr>
          <p:nvPr/>
        </p:nvSpPr>
        <p:spPr bwMode="auto">
          <a:xfrm>
            <a:off x="1692275" y="2211388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70" name="Text Box 62"/>
          <p:cNvSpPr txBox="1">
            <a:spLocks noChangeArrowheads="1"/>
          </p:cNvSpPr>
          <p:nvPr/>
        </p:nvSpPr>
        <p:spPr bwMode="auto">
          <a:xfrm>
            <a:off x="23399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-5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71" name="Rectangle 63"/>
          <p:cNvSpPr>
            <a:spLocks noChangeArrowheads="1"/>
          </p:cNvSpPr>
          <p:nvPr/>
        </p:nvSpPr>
        <p:spPr bwMode="auto">
          <a:xfrm>
            <a:off x="15478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74" name="Oval 66"/>
          <p:cNvSpPr>
            <a:spLocks noChangeArrowheads="1"/>
          </p:cNvSpPr>
          <p:nvPr/>
        </p:nvSpPr>
        <p:spPr bwMode="auto">
          <a:xfrm>
            <a:off x="1189038" y="1196975"/>
            <a:ext cx="9350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75" name="Oval 67"/>
          <p:cNvSpPr>
            <a:spLocks noChangeArrowheads="1"/>
          </p:cNvSpPr>
          <p:nvPr/>
        </p:nvSpPr>
        <p:spPr bwMode="auto">
          <a:xfrm>
            <a:off x="1547813" y="2205038"/>
            <a:ext cx="1368425" cy="4333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76" name="Text Box 68"/>
          <p:cNvSpPr txBox="1">
            <a:spLocks noChangeArrowheads="1"/>
          </p:cNvSpPr>
          <p:nvPr/>
        </p:nvSpPr>
        <p:spPr bwMode="auto">
          <a:xfrm>
            <a:off x="4535488" y="1125538"/>
            <a:ext cx="1428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+ 2 ∙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77" name="Oval 69"/>
          <p:cNvSpPr>
            <a:spLocks noChangeArrowheads="1"/>
          </p:cNvSpPr>
          <p:nvPr/>
        </p:nvSpPr>
        <p:spPr bwMode="auto">
          <a:xfrm>
            <a:off x="2038350" y="1182688"/>
            <a:ext cx="7921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78" name="Text Box 70"/>
          <p:cNvSpPr txBox="1">
            <a:spLocks noChangeArrowheads="1"/>
          </p:cNvSpPr>
          <p:nvPr/>
        </p:nvSpPr>
        <p:spPr bwMode="auto">
          <a:xfrm>
            <a:off x="5927725" y="1125538"/>
            <a:ext cx="72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-11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82" name="Line 74"/>
          <p:cNvSpPr>
            <a:spLocks noChangeShapeType="1"/>
          </p:cNvSpPr>
          <p:nvPr/>
        </p:nvSpPr>
        <p:spPr bwMode="auto">
          <a:xfrm>
            <a:off x="4859338" y="148590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83" name="Text Box 75"/>
          <p:cNvSpPr txBox="1">
            <a:spLocks noChangeArrowheads="1"/>
          </p:cNvSpPr>
          <p:nvPr/>
        </p:nvSpPr>
        <p:spPr bwMode="auto">
          <a:xfrm>
            <a:off x="4613275" y="1630363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84" name="Text Box 76"/>
          <p:cNvSpPr txBox="1">
            <a:spLocks noChangeArrowheads="1"/>
          </p:cNvSpPr>
          <p:nvPr/>
        </p:nvSpPr>
        <p:spPr bwMode="auto">
          <a:xfrm>
            <a:off x="4938713" y="1630363"/>
            <a:ext cx="788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 10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86" name="Line 78"/>
          <p:cNvSpPr>
            <a:spLocks noChangeShapeType="1"/>
          </p:cNvSpPr>
          <p:nvPr/>
        </p:nvSpPr>
        <p:spPr bwMode="auto">
          <a:xfrm>
            <a:off x="4572000" y="1990725"/>
            <a:ext cx="3603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88" name="Text Box 80"/>
          <p:cNvSpPr txBox="1">
            <a:spLocks noChangeArrowheads="1"/>
          </p:cNvSpPr>
          <p:nvPr/>
        </p:nvSpPr>
        <p:spPr bwMode="auto">
          <a:xfrm>
            <a:off x="5553075" y="213360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89" name="Text Box 81"/>
          <p:cNvSpPr txBox="1">
            <a:spLocks noChangeArrowheads="1"/>
          </p:cNvSpPr>
          <p:nvPr/>
        </p:nvSpPr>
        <p:spPr bwMode="auto">
          <a:xfrm>
            <a:off x="5867400" y="2133600"/>
            <a:ext cx="519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90" name="Text Box 82"/>
          <p:cNvSpPr txBox="1">
            <a:spLocks noChangeArrowheads="1"/>
          </p:cNvSpPr>
          <p:nvPr/>
        </p:nvSpPr>
        <p:spPr bwMode="auto">
          <a:xfrm>
            <a:off x="6329363" y="2133600"/>
            <a:ext cx="652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+ 10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96" name="Text Box 88"/>
          <p:cNvSpPr txBox="1">
            <a:spLocks noChangeArrowheads="1"/>
          </p:cNvSpPr>
          <p:nvPr/>
        </p:nvSpPr>
        <p:spPr bwMode="auto">
          <a:xfrm>
            <a:off x="5227638" y="2716213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97" name="Text Box 89"/>
          <p:cNvSpPr txBox="1">
            <a:spLocks noChangeArrowheads="1"/>
          </p:cNvSpPr>
          <p:nvPr/>
        </p:nvSpPr>
        <p:spPr bwMode="auto">
          <a:xfrm>
            <a:off x="5808663" y="27162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98" name="Rectangle 90"/>
          <p:cNvSpPr>
            <a:spLocks noChangeArrowheads="1"/>
          </p:cNvSpPr>
          <p:nvPr/>
        </p:nvSpPr>
        <p:spPr bwMode="auto">
          <a:xfrm>
            <a:off x="5149850" y="27098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99" name="Text Box 91"/>
          <p:cNvSpPr txBox="1">
            <a:spLocks noChangeArrowheads="1"/>
          </p:cNvSpPr>
          <p:nvPr/>
        </p:nvSpPr>
        <p:spPr bwMode="auto">
          <a:xfrm>
            <a:off x="20256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100" name="Text Box 92"/>
          <p:cNvSpPr txBox="1">
            <a:spLocks noChangeArrowheads="1"/>
          </p:cNvSpPr>
          <p:nvPr/>
        </p:nvSpPr>
        <p:spPr bwMode="auto">
          <a:xfrm>
            <a:off x="5867400" y="3575050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43101" name="Text Box 93"/>
          <p:cNvSpPr txBox="1">
            <a:spLocks noChangeArrowheads="1"/>
          </p:cNvSpPr>
          <p:nvPr/>
        </p:nvSpPr>
        <p:spPr bwMode="auto">
          <a:xfrm>
            <a:off x="6299200" y="357505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-1, -5 )</a:t>
            </a:r>
          </a:p>
        </p:txBody>
      </p:sp>
      <p:sp>
        <p:nvSpPr>
          <p:cNvPr id="43102" name="Text Box 94"/>
          <p:cNvSpPr txBox="1">
            <a:spLocks noChangeArrowheads="1"/>
          </p:cNvSpPr>
          <p:nvPr/>
        </p:nvSpPr>
        <p:spPr bwMode="auto">
          <a:xfrm>
            <a:off x="5795963" y="1630363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103" name="Text Box 95"/>
          <p:cNvSpPr txBox="1">
            <a:spLocks noChangeArrowheads="1"/>
          </p:cNvSpPr>
          <p:nvPr/>
        </p:nvSpPr>
        <p:spPr bwMode="auto">
          <a:xfrm>
            <a:off x="6213475" y="1630363"/>
            <a:ext cx="519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4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4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4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4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4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4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4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4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4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4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1000"/>
                                        <p:tgtEl>
                                          <p:spTgt spid="4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1000"/>
                                        <p:tgtEl>
                                          <p:spTgt spid="4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4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4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69" grpId="0"/>
      <p:bldP spid="43070" grpId="0"/>
      <p:bldP spid="43071" grpId="0" animBg="1"/>
      <p:bldP spid="43074" grpId="0" animBg="1"/>
      <p:bldP spid="43074" grpId="1" animBg="1"/>
      <p:bldP spid="43075" grpId="0" animBg="1"/>
      <p:bldP spid="43075" grpId="1" animBg="1"/>
      <p:bldP spid="43076" grpId="0"/>
      <p:bldP spid="43077" grpId="0" animBg="1"/>
      <p:bldP spid="43077" grpId="1" animBg="1"/>
      <p:bldP spid="43078" grpId="0"/>
      <p:bldP spid="43082" grpId="0" animBg="1"/>
      <p:bldP spid="43086" grpId="0" animBg="1"/>
      <p:bldP spid="43088" grpId="0"/>
      <p:bldP spid="43089" grpId="0"/>
      <p:bldP spid="43090" grpId="0"/>
      <p:bldP spid="43096" grpId="0"/>
      <p:bldP spid="43097" grpId="0"/>
      <p:bldP spid="43098" grpId="0" animBg="1"/>
      <p:bldP spid="43099" grpId="0"/>
      <p:bldP spid="43100" grpId="0"/>
      <p:bldP spid="43101" grpId="0"/>
      <p:bldP spid="43102" grpId="0"/>
      <p:bldP spid="431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l"/>
                <a:tab pos="1611313" algn="l"/>
              </a:tabLst>
            </a:pPr>
            <a:r>
              <a:rPr lang="hr-HR" sz="2000" dirty="0">
                <a:latin typeface="Comic Sans MS" pitchFamily="66" charset="0"/>
              </a:rPr>
              <a:t>-x </a:t>
            </a:r>
            <a:r>
              <a:rPr lang="hr-HR" sz="1000" dirty="0">
                <a:latin typeface="Comic Sans MS" pitchFamily="66" charset="0"/>
              </a:rPr>
              <a:t> </a:t>
            </a:r>
            <a:r>
              <a:rPr lang="hr-HR" sz="2000" dirty="0">
                <a:latin typeface="Comic Sans MS" pitchFamily="66" charset="0"/>
              </a:rPr>
              <a:t>- y = -2</a:t>
            </a:r>
          </a:p>
          <a:p>
            <a:pPr>
              <a:tabLst>
                <a:tab pos="1431925" algn="l"/>
                <a:tab pos="1611313" algn="l"/>
              </a:tabLst>
            </a:pPr>
            <a:r>
              <a:rPr lang="hr-HR" sz="2000" u="sng" dirty="0">
                <a:latin typeface="Comic Sans MS" pitchFamily="66" charset="0"/>
              </a:rPr>
              <a:t> -x + y = 14	</a:t>
            </a:r>
          </a:p>
        </p:txBody>
      </p:sp>
      <p:grpSp>
        <p:nvGrpSpPr>
          <p:cNvPr id="44041" name="Group 9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6402" name="Group 1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6404" name="Line 1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Line 1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Line 1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03" name="Text Box 1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l"/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y = -2</a:t>
            </a:r>
          </a:p>
          <a:p>
            <a:pPr>
              <a:tabLst>
                <a:tab pos="1431925" algn="l"/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-x + y = 14	</a:t>
            </a:r>
          </a:p>
        </p:txBody>
      </p:sp>
      <p:grpSp>
        <p:nvGrpSpPr>
          <p:cNvPr id="17414" name="Group 9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7430" name="Group 1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7432" name="Line 1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3" name="Line 1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4" name="Line 1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1" name="Text Box 1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45090" name="Oval 34"/>
          <p:cNvSpPr>
            <a:spLocks noChangeArrowheads="1"/>
          </p:cNvSpPr>
          <p:nvPr/>
        </p:nvSpPr>
        <p:spPr bwMode="auto">
          <a:xfrm>
            <a:off x="1163638" y="836613"/>
            <a:ext cx="471487" cy="7302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1331913" y="1700213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-2x</a:t>
            </a:r>
          </a:p>
        </p:txBody>
      </p:sp>
      <p:sp>
        <p:nvSpPr>
          <p:cNvPr id="45093" name="Oval 37"/>
          <p:cNvSpPr>
            <a:spLocks noChangeArrowheads="1"/>
          </p:cNvSpPr>
          <p:nvPr/>
        </p:nvSpPr>
        <p:spPr bwMode="auto">
          <a:xfrm>
            <a:off x="1547813" y="836613"/>
            <a:ext cx="503237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96" name="Oval 40"/>
          <p:cNvSpPr>
            <a:spLocks noChangeArrowheads="1"/>
          </p:cNvSpPr>
          <p:nvPr/>
        </p:nvSpPr>
        <p:spPr bwMode="auto">
          <a:xfrm>
            <a:off x="1951038" y="836613"/>
            <a:ext cx="288925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98" name="Text Box 42"/>
          <p:cNvSpPr txBox="1">
            <a:spLocks noChangeArrowheads="1"/>
          </p:cNvSpPr>
          <p:nvPr/>
        </p:nvSpPr>
        <p:spPr bwMode="auto">
          <a:xfrm>
            <a:off x="1906588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45099" name="Oval 43"/>
          <p:cNvSpPr>
            <a:spLocks noChangeArrowheads="1"/>
          </p:cNvSpPr>
          <p:nvPr/>
        </p:nvSpPr>
        <p:spPr bwMode="auto">
          <a:xfrm>
            <a:off x="2065338" y="836613"/>
            <a:ext cx="561975" cy="72072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01" name="Text Box 45"/>
          <p:cNvSpPr txBox="1">
            <a:spLocks noChangeArrowheads="1"/>
          </p:cNvSpPr>
          <p:nvPr/>
        </p:nvSpPr>
        <p:spPr bwMode="auto">
          <a:xfrm>
            <a:off x="2195513" y="17002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12</a:t>
            </a:r>
          </a:p>
        </p:txBody>
      </p:sp>
      <p:sp>
        <p:nvSpPr>
          <p:cNvPr id="45106" name="Line 50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107" name="Text Box 51"/>
          <p:cNvSpPr txBox="1">
            <a:spLocks noChangeArrowheads="1"/>
          </p:cNvSpPr>
          <p:nvPr/>
        </p:nvSpPr>
        <p:spPr bwMode="auto">
          <a:xfrm>
            <a:off x="3136900" y="1701800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5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5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5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5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0" grpId="0" animBg="1"/>
      <p:bldP spid="45090" grpId="1" animBg="1"/>
      <p:bldP spid="45092" grpId="0"/>
      <p:bldP spid="45093" grpId="0" animBg="1"/>
      <p:bldP spid="45093" grpId="1" animBg="1"/>
      <p:bldP spid="45096" grpId="0" animBg="1"/>
      <p:bldP spid="45096" grpId="1" animBg="1"/>
      <p:bldP spid="45098" grpId="0"/>
      <p:bldP spid="45099" grpId="0" animBg="1"/>
      <p:bldP spid="45099" grpId="1" animBg="1"/>
      <p:bldP spid="45101" grpId="0"/>
      <p:bldP spid="45106" grpId="0" animBg="1"/>
      <p:bldP spid="451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l"/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y = -2</a:t>
            </a:r>
          </a:p>
          <a:p>
            <a:pPr>
              <a:tabLst>
                <a:tab pos="1431925" algn="l"/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-x + y = 14	</a:t>
            </a:r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8475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8477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78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79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76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1474788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2195513" y="2211388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1403350" y="2205038"/>
            <a:ext cx="1296988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1" name="Oval 31"/>
          <p:cNvSpPr>
            <a:spLocks noChangeArrowheads="1"/>
          </p:cNvSpPr>
          <p:nvPr/>
        </p:nvSpPr>
        <p:spPr bwMode="auto">
          <a:xfrm>
            <a:off x="1189038" y="865188"/>
            <a:ext cx="3587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2" name="Oval 32"/>
          <p:cNvSpPr>
            <a:spLocks noChangeArrowheads="1"/>
          </p:cNvSpPr>
          <p:nvPr/>
        </p:nvSpPr>
        <p:spPr bwMode="auto">
          <a:xfrm>
            <a:off x="1460500" y="2233613"/>
            <a:ext cx="12239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3" name="Text Box 33"/>
          <p:cNvSpPr txBox="1">
            <a:spLocks noChangeArrowheads="1"/>
          </p:cNvSpPr>
          <p:nvPr/>
        </p:nvSpPr>
        <p:spPr bwMode="auto">
          <a:xfrm>
            <a:off x="4535488" y="908050"/>
            <a:ext cx="815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(-6)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14" name="Oval 34"/>
          <p:cNvSpPr>
            <a:spLocks noChangeArrowheads="1"/>
          </p:cNvSpPr>
          <p:nvPr/>
        </p:nvSpPr>
        <p:spPr bwMode="auto">
          <a:xfrm>
            <a:off x="1476375" y="874713"/>
            <a:ext cx="12715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5219700" y="908050"/>
            <a:ext cx="1042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y = 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16" name="Line 36"/>
          <p:cNvSpPr>
            <a:spLocks noChangeShapeType="1"/>
          </p:cNvSpPr>
          <p:nvPr/>
        </p:nvSpPr>
        <p:spPr bwMode="auto">
          <a:xfrm>
            <a:off x="4572000" y="1268413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4879975" y="141287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5148263" y="1412875"/>
            <a:ext cx="1042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y = 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5213350" y="1773238"/>
            <a:ext cx="438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20" name="Text Box 40"/>
          <p:cNvSpPr txBox="1">
            <a:spLocks noChangeArrowheads="1"/>
          </p:cNvSpPr>
          <p:nvPr/>
        </p:nvSpPr>
        <p:spPr bwMode="auto">
          <a:xfrm>
            <a:off x="5148263" y="1916113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2" name="Text Box 42"/>
          <p:cNvSpPr txBox="1">
            <a:spLocks noChangeArrowheads="1"/>
          </p:cNvSpPr>
          <p:nvPr/>
        </p:nvSpPr>
        <p:spPr bwMode="auto">
          <a:xfrm>
            <a:off x="5867400" y="1916113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6278563" y="1916113"/>
            <a:ext cx="522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5157788" y="2419350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5" name="Text Box 45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5867400" y="2419350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7" name="Line 47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28" name="Text Box 48"/>
          <p:cNvSpPr txBox="1">
            <a:spLocks noChangeArrowheads="1"/>
          </p:cNvSpPr>
          <p:nvPr/>
        </p:nvSpPr>
        <p:spPr bwMode="auto">
          <a:xfrm>
            <a:off x="6443663" y="2420938"/>
            <a:ext cx="744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29" name="Text Box 49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30" name="Text Box 50"/>
          <p:cNvSpPr txBox="1">
            <a:spLocks noChangeArrowheads="1"/>
          </p:cNvSpPr>
          <p:nvPr/>
        </p:nvSpPr>
        <p:spPr bwMode="auto">
          <a:xfrm>
            <a:off x="5880100" y="293052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5237163" y="2924175"/>
            <a:ext cx="10064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32" name="Text Box 52"/>
          <p:cNvSpPr txBox="1">
            <a:spLocks noChangeArrowheads="1"/>
          </p:cNvSpPr>
          <p:nvPr/>
        </p:nvSpPr>
        <p:spPr bwMode="auto">
          <a:xfrm>
            <a:off x="1881188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465" name="Text Box 54"/>
          <p:cNvSpPr txBox="1">
            <a:spLocks noChangeArrowheads="1"/>
          </p:cNvSpPr>
          <p:nvPr/>
        </p:nvSpPr>
        <p:spPr bwMode="auto">
          <a:xfrm>
            <a:off x="1331913" y="1700213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-2x</a:t>
            </a:r>
          </a:p>
        </p:txBody>
      </p:sp>
      <p:sp>
        <p:nvSpPr>
          <p:cNvPr id="18466" name="Text Box 55"/>
          <p:cNvSpPr txBox="1">
            <a:spLocks noChangeArrowheads="1"/>
          </p:cNvSpPr>
          <p:nvPr/>
        </p:nvSpPr>
        <p:spPr bwMode="auto">
          <a:xfrm>
            <a:off x="1906588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8467" name="Line 57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Text Box 58"/>
          <p:cNvSpPr txBox="1">
            <a:spLocks noChangeArrowheads="1"/>
          </p:cNvSpPr>
          <p:nvPr/>
        </p:nvSpPr>
        <p:spPr bwMode="auto">
          <a:xfrm>
            <a:off x="3136900" y="1701800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469" name="Text Box 59"/>
          <p:cNvSpPr txBox="1">
            <a:spLocks noChangeArrowheads="1"/>
          </p:cNvSpPr>
          <p:nvPr/>
        </p:nvSpPr>
        <p:spPr bwMode="auto">
          <a:xfrm>
            <a:off x="2195513" y="17002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12</a:t>
            </a:r>
          </a:p>
        </p:txBody>
      </p:sp>
      <p:sp>
        <p:nvSpPr>
          <p:cNvPr id="46142" name="Text Box 62"/>
          <p:cNvSpPr txBox="1">
            <a:spLocks noChangeArrowheads="1"/>
          </p:cNvSpPr>
          <p:nvPr/>
        </p:nvSpPr>
        <p:spPr bwMode="auto">
          <a:xfrm>
            <a:off x="5867400" y="3717925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46143" name="Text Box 63"/>
          <p:cNvSpPr txBox="1">
            <a:spLocks noChangeArrowheads="1"/>
          </p:cNvSpPr>
          <p:nvPr/>
        </p:nvSpPr>
        <p:spPr bwMode="auto">
          <a:xfrm>
            <a:off x="6299200" y="3717925"/>
            <a:ext cx="1087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-6, 8 )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10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10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4" dur="10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1000"/>
                                        <p:tgtEl>
                                          <p:spTgt spid="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4" dur="1000"/>
                                        <p:tgtEl>
                                          <p:spTgt spid="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7" grpId="0"/>
      <p:bldP spid="46108" grpId="0"/>
      <p:bldP spid="46109" grpId="0" animBg="1"/>
      <p:bldP spid="46111" grpId="0" animBg="1"/>
      <p:bldP spid="46111" grpId="1" animBg="1"/>
      <p:bldP spid="46112" grpId="0" animBg="1"/>
      <p:bldP spid="46112" grpId="1" animBg="1"/>
      <p:bldP spid="46113" grpId="0"/>
      <p:bldP spid="46114" grpId="0" animBg="1"/>
      <p:bldP spid="46114" grpId="1" animBg="1"/>
      <p:bldP spid="46115" grpId="0"/>
      <p:bldP spid="46116" grpId="0" animBg="1"/>
      <p:bldP spid="46117" grpId="0"/>
      <p:bldP spid="46118" grpId="0"/>
      <p:bldP spid="46119" grpId="0" animBg="1"/>
      <p:bldP spid="46120" grpId="0"/>
      <p:bldP spid="46121" grpId="0"/>
      <p:bldP spid="46122" grpId="0"/>
      <p:bldP spid="46123" grpId="0"/>
      <p:bldP spid="46124" grpId="0"/>
      <p:bldP spid="46125" grpId="0"/>
      <p:bldP spid="46126" grpId="0"/>
      <p:bldP spid="46127" grpId="0" animBg="1"/>
      <p:bldP spid="46128" grpId="0"/>
      <p:bldP spid="46129" grpId="0"/>
      <p:bldP spid="46130" grpId="0"/>
      <p:bldP spid="46131" grpId="0" animBg="1"/>
      <p:bldP spid="46132" grpId="0"/>
      <p:bldP spid="46142" grpId="0"/>
      <p:bldP spid="461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r"/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+ 2y = -4</a:t>
            </a:r>
          </a:p>
          <a:p>
            <a:pPr>
              <a:tabLst>
                <a:tab pos="1431925" algn="r"/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x - 3y =  4	</a:t>
            </a:r>
          </a:p>
        </p:txBody>
      </p:sp>
      <p:grpSp>
        <p:nvGrpSpPr>
          <p:cNvPr id="47113" name="Group 9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9465" name="Group 1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8" name="Line 1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9" name="Line 1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6" name="Text Box 1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r"/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+ 2y = -4</a:t>
            </a:r>
          </a:p>
          <a:p>
            <a:pPr>
              <a:tabLst>
                <a:tab pos="1431925" algn="r"/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x - 3y =  4	</a:t>
            </a:r>
          </a:p>
        </p:txBody>
      </p:sp>
      <p:grpSp>
        <p:nvGrpSpPr>
          <p:cNvPr id="20486" name="Group 8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20504" name="Group 9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0506" name="Line 10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Line 11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8" name="Line 12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05" name="Text Box 13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50190" name="Oval 14"/>
          <p:cNvSpPr>
            <a:spLocks noChangeArrowheads="1"/>
          </p:cNvSpPr>
          <p:nvPr/>
        </p:nvSpPr>
        <p:spPr bwMode="auto">
          <a:xfrm>
            <a:off x="1190625" y="836613"/>
            <a:ext cx="428625" cy="7302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1557338" y="1700213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-y</a:t>
            </a:r>
          </a:p>
        </p:txBody>
      </p:sp>
      <p:sp>
        <p:nvSpPr>
          <p:cNvPr id="50193" name="Oval 17"/>
          <p:cNvSpPr>
            <a:spLocks noChangeArrowheads="1"/>
          </p:cNvSpPr>
          <p:nvPr/>
        </p:nvSpPr>
        <p:spPr bwMode="auto">
          <a:xfrm>
            <a:off x="1476375" y="836613"/>
            <a:ext cx="647700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Oval 20"/>
          <p:cNvSpPr>
            <a:spLocks noChangeArrowheads="1"/>
          </p:cNvSpPr>
          <p:nvPr/>
        </p:nvSpPr>
        <p:spPr bwMode="auto">
          <a:xfrm>
            <a:off x="2051050" y="836613"/>
            <a:ext cx="288925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2025650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50199" name="Oval 23"/>
          <p:cNvSpPr>
            <a:spLocks noChangeArrowheads="1"/>
          </p:cNvSpPr>
          <p:nvPr/>
        </p:nvSpPr>
        <p:spPr bwMode="auto">
          <a:xfrm>
            <a:off x="2239963" y="836613"/>
            <a:ext cx="531812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2389188" y="17002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</a:t>
            </a:r>
          </a:p>
        </p:txBody>
      </p:sp>
      <p:sp>
        <p:nvSpPr>
          <p:cNvPr id="50203" name="Line 27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136900" y="1701800"/>
            <a:ext cx="744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0" grpId="0" animBg="1"/>
      <p:bldP spid="50190" grpId="1" animBg="1"/>
      <p:bldP spid="50192" grpId="0"/>
      <p:bldP spid="50193" grpId="0" animBg="1"/>
      <p:bldP spid="50193" grpId="1" animBg="1"/>
      <p:bldP spid="50196" grpId="0" animBg="1"/>
      <p:bldP spid="50196" grpId="1" animBg="1"/>
      <p:bldP spid="50198" grpId="0"/>
      <p:bldP spid="50199" grpId="0" animBg="1"/>
      <p:bldP spid="50199" grpId="1" animBg="1"/>
      <p:bldP spid="50201" grpId="0"/>
      <p:bldP spid="50203" grpId="0" animBg="1"/>
      <p:bldP spid="5020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1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431925" algn="r"/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+ 2y = -4</a:t>
            </a:r>
          </a:p>
          <a:p>
            <a:pPr>
              <a:tabLst>
                <a:tab pos="1431925" algn="r"/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x - 3y =  4	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21538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1540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1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2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39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21511" name="Text Box 14"/>
          <p:cNvSpPr txBox="1">
            <a:spLocks noChangeArrowheads="1"/>
          </p:cNvSpPr>
          <p:nvPr/>
        </p:nvSpPr>
        <p:spPr bwMode="auto">
          <a:xfrm>
            <a:off x="1557338" y="1700213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-y</a:t>
            </a:r>
          </a:p>
        </p:txBody>
      </p:sp>
      <p:sp>
        <p:nvSpPr>
          <p:cNvPr id="21512" name="Text Box 20"/>
          <p:cNvSpPr txBox="1">
            <a:spLocks noChangeArrowheads="1"/>
          </p:cNvSpPr>
          <p:nvPr/>
        </p:nvSpPr>
        <p:spPr bwMode="auto">
          <a:xfrm>
            <a:off x="2025650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21513" name="Text Box 23"/>
          <p:cNvSpPr txBox="1">
            <a:spLocks noChangeArrowheads="1"/>
          </p:cNvSpPr>
          <p:nvPr/>
        </p:nvSpPr>
        <p:spPr bwMode="auto">
          <a:xfrm>
            <a:off x="2389188" y="17002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</a:t>
            </a:r>
          </a:p>
        </p:txBody>
      </p:sp>
      <p:sp>
        <p:nvSpPr>
          <p:cNvPr id="21514" name="Line 25"/>
          <p:cNvSpPr>
            <a:spLocks noChangeShapeType="1"/>
          </p:cNvSpPr>
          <p:nvPr/>
        </p:nvSpPr>
        <p:spPr bwMode="auto">
          <a:xfrm flipH="1">
            <a:off x="3059113" y="16287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Text Box 26"/>
          <p:cNvSpPr txBox="1">
            <a:spLocks noChangeArrowheads="1"/>
          </p:cNvSpPr>
          <p:nvPr/>
        </p:nvSpPr>
        <p:spPr bwMode="auto">
          <a:xfrm>
            <a:off x="3136900" y="1701800"/>
            <a:ext cx="744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1692275" y="2211388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2339975" y="221138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0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15478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Oval 34"/>
          <p:cNvSpPr>
            <a:spLocks noChangeArrowheads="1"/>
          </p:cNvSpPr>
          <p:nvPr/>
        </p:nvSpPr>
        <p:spPr bwMode="auto">
          <a:xfrm>
            <a:off x="1189038" y="1196975"/>
            <a:ext cx="9350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5" name="Oval 35"/>
          <p:cNvSpPr>
            <a:spLocks noChangeArrowheads="1"/>
          </p:cNvSpPr>
          <p:nvPr/>
        </p:nvSpPr>
        <p:spPr bwMode="auto">
          <a:xfrm>
            <a:off x="1547813" y="2205038"/>
            <a:ext cx="1368425" cy="4333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6" name="Text Box 36"/>
          <p:cNvSpPr txBox="1">
            <a:spLocks noChangeArrowheads="1"/>
          </p:cNvSpPr>
          <p:nvPr/>
        </p:nvSpPr>
        <p:spPr bwMode="auto">
          <a:xfrm>
            <a:off x="4535488" y="1125538"/>
            <a:ext cx="1119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- 3 ∙ 0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37" name="Oval 37"/>
          <p:cNvSpPr>
            <a:spLocks noChangeArrowheads="1"/>
          </p:cNvSpPr>
          <p:nvPr/>
        </p:nvSpPr>
        <p:spPr bwMode="auto">
          <a:xfrm>
            <a:off x="2038350" y="1182688"/>
            <a:ext cx="7921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5651500" y="1125538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41" name="Line 41"/>
          <p:cNvSpPr>
            <a:spLocks noChangeShapeType="1"/>
          </p:cNvSpPr>
          <p:nvPr/>
        </p:nvSpPr>
        <p:spPr bwMode="auto">
          <a:xfrm>
            <a:off x="4930775" y="14859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4684713" y="1630363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43" name="Text Box 43"/>
          <p:cNvSpPr txBox="1">
            <a:spLocks noChangeArrowheads="1"/>
          </p:cNvSpPr>
          <p:nvPr/>
        </p:nvSpPr>
        <p:spPr bwMode="auto">
          <a:xfrm>
            <a:off x="5010150" y="1630363"/>
            <a:ext cx="67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 0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5148263" y="2133600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46" name="Text Box 46"/>
          <p:cNvSpPr txBox="1">
            <a:spLocks noChangeArrowheads="1"/>
          </p:cNvSpPr>
          <p:nvPr/>
        </p:nvSpPr>
        <p:spPr bwMode="auto">
          <a:xfrm>
            <a:off x="5553075" y="213360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47" name="Text Box 47"/>
          <p:cNvSpPr txBox="1">
            <a:spLocks noChangeArrowheads="1"/>
          </p:cNvSpPr>
          <p:nvPr/>
        </p:nvSpPr>
        <p:spPr bwMode="auto">
          <a:xfrm>
            <a:off x="5867400" y="213360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51" name="Rectangle 51"/>
          <p:cNvSpPr>
            <a:spLocks noChangeArrowheads="1"/>
          </p:cNvSpPr>
          <p:nvPr/>
        </p:nvSpPr>
        <p:spPr bwMode="auto">
          <a:xfrm>
            <a:off x="5149850" y="2133600"/>
            <a:ext cx="1077913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2" name="Text Box 52"/>
          <p:cNvSpPr txBox="1">
            <a:spLocks noChangeArrowheads="1"/>
          </p:cNvSpPr>
          <p:nvPr/>
        </p:nvSpPr>
        <p:spPr bwMode="auto">
          <a:xfrm>
            <a:off x="20256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53" name="Text Box 53"/>
          <p:cNvSpPr txBox="1">
            <a:spLocks noChangeArrowheads="1"/>
          </p:cNvSpPr>
          <p:nvPr/>
        </p:nvSpPr>
        <p:spPr bwMode="auto">
          <a:xfrm>
            <a:off x="5651500" y="3068638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51254" name="Text Box 54"/>
          <p:cNvSpPr txBox="1">
            <a:spLocks noChangeArrowheads="1"/>
          </p:cNvSpPr>
          <p:nvPr/>
        </p:nvSpPr>
        <p:spPr bwMode="auto">
          <a:xfrm>
            <a:off x="6083300" y="3068638"/>
            <a:ext cx="981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( 4, 0 )</a:t>
            </a:r>
          </a:p>
        </p:txBody>
      </p:sp>
      <p:sp>
        <p:nvSpPr>
          <p:cNvPr id="51255" name="Text Box 55"/>
          <p:cNvSpPr txBox="1">
            <a:spLocks noChangeArrowheads="1"/>
          </p:cNvSpPr>
          <p:nvPr/>
        </p:nvSpPr>
        <p:spPr bwMode="auto">
          <a:xfrm>
            <a:off x="5651500" y="1630363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256" name="Text Box 56"/>
          <p:cNvSpPr txBox="1">
            <a:spLocks noChangeArrowheads="1"/>
          </p:cNvSpPr>
          <p:nvPr/>
        </p:nvSpPr>
        <p:spPr bwMode="auto">
          <a:xfrm>
            <a:off x="5976938" y="163036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5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5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1000"/>
                                        <p:tgtEl>
                                          <p:spTgt spid="5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9" grpId="0"/>
      <p:bldP spid="51230" grpId="0"/>
      <p:bldP spid="51231" grpId="0" animBg="1"/>
      <p:bldP spid="51234" grpId="0" animBg="1"/>
      <p:bldP spid="51234" grpId="1" animBg="1"/>
      <p:bldP spid="51235" grpId="0" animBg="1"/>
      <p:bldP spid="51235" grpId="1" animBg="1"/>
      <p:bldP spid="51236" grpId="0"/>
      <p:bldP spid="51237" grpId="0" animBg="1"/>
      <p:bldP spid="51237" grpId="1" animBg="1"/>
      <p:bldP spid="51238" grpId="0"/>
      <p:bldP spid="51241" grpId="0" animBg="1"/>
      <p:bldP spid="51245" grpId="0"/>
      <p:bldP spid="51246" grpId="0"/>
      <p:bldP spid="51247" grpId="0"/>
      <p:bldP spid="51251" grpId="0" animBg="1"/>
      <p:bldP spid="51252" grpId="0"/>
      <p:bldP spid="51253" grpId="0"/>
      <p:bldP spid="51254" grpId="0"/>
      <p:bldP spid="51255" grpId="0"/>
      <p:bldP spid="512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395288" y="115888"/>
            <a:ext cx="79216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hr-HR" altLang="sr-Latn-RS" dirty="0">
                <a:latin typeface="Comic Sans MS" pitchFamily="66" charset="0"/>
              </a:rPr>
              <a:t>Sad uzmi papir i reši sledeće zadatke.</a:t>
            </a:r>
          </a:p>
          <a:p>
            <a:pPr>
              <a:defRPr/>
            </a:pPr>
            <a:endParaRPr lang="hr-HR" altLang="sr-Latn-RS" dirty="0">
              <a:latin typeface="Comic Sans MS" pitchFamily="66" charset="0"/>
            </a:endParaRP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95288" y="1125538"/>
            <a:ext cx="5761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hr-HR" dirty="0">
                <a:latin typeface="Comic Sans MS" pitchFamily="66" charset="0"/>
              </a:rPr>
              <a:t>1.)	Reši metodom suprotnih koeficijenata:</a:t>
            </a:r>
          </a:p>
          <a:p>
            <a:pPr marL="342900" indent="-342900"/>
            <a:endParaRPr lang="hr-HR" sz="1000" dirty="0">
              <a:latin typeface="Comic Sans MS" pitchFamily="66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611188" y="1628775"/>
            <a:ext cx="2016125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a)	-3x - 2y = -14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3x - 6y = -66	</a:t>
            </a:r>
          </a:p>
          <a:p>
            <a:pPr marL="342900" indent="-342900">
              <a:tabLst>
                <a:tab pos="1800225" algn="l"/>
              </a:tabLst>
            </a:pPr>
            <a:endParaRPr lang="hr-HR" u="sng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b)	-3x - y = -7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  3x - y = 11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c)	-6x + 3y = -15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-5x - 3y =  26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d)	 x - y = 9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-x - y = -1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e)	-4x - 5y = -48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 3x + 5y =  46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f)	-x + 3y = 10</a:t>
            </a:r>
          </a:p>
          <a:p>
            <a:pPr marL="342900" indent="-342900">
              <a:tabLst>
                <a:tab pos="1800225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-x - 3y = -2</a:t>
            </a:r>
            <a:endParaRPr lang="hr-HR">
              <a:latin typeface="Comic Sans MS" pitchFamily="66" charset="0"/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4067175" y="2565400"/>
            <a:ext cx="20161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hr-HR">
                <a:latin typeface="Comic Sans MS" pitchFamily="66" charset="0"/>
              </a:rPr>
              <a:t>Rješenja: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a)	(-2, 10)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b)	(3, -2)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c)	(-1, -7)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d)	(5, -4)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e)	(2, 8)</a:t>
            </a:r>
          </a:p>
          <a:p>
            <a:pPr marL="342900" indent="-342900"/>
            <a:r>
              <a:rPr lang="hr-HR">
                <a:latin typeface="Comic Sans MS" pitchFamily="66" charset="0"/>
              </a:rPr>
              <a:t>f)	(-4, 2)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/>
      <p:bldP spid="52228" grpId="0"/>
      <p:bldP spid="522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39750" y="1358900"/>
            <a:ext cx="46297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solidFill>
                  <a:srgbClr val="FFFF00"/>
                </a:solidFill>
                <a:latin typeface="Comic Sans MS" pitchFamily="66" charset="0"/>
              </a:rPr>
              <a:t>Koeficijenti </a:t>
            </a:r>
            <a:r>
              <a:rPr lang="hr-HR" sz="2000" dirty="0">
                <a:latin typeface="Comic Sans MS" pitchFamily="66" charset="0"/>
              </a:rPr>
              <a:t>(u s</a:t>
            </a:r>
            <a:r>
              <a:rPr lang="en-US" sz="2000" dirty="0" err="1">
                <a:latin typeface="Comic Sans MS" pitchFamily="66" charset="0"/>
              </a:rPr>
              <a:t>istemu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hr-HR" sz="2000" dirty="0">
                <a:latin typeface="Comic Sans MS" pitchFamily="66" charset="0"/>
              </a:rPr>
              <a:t> jedna</a:t>
            </a:r>
            <a:r>
              <a:rPr lang="sr-Latn-RS" sz="2000" dirty="0">
                <a:latin typeface="Comic Sans MS" pitchFamily="66" charset="0"/>
              </a:rPr>
              <a:t>čina</a:t>
            </a:r>
            <a:r>
              <a:rPr lang="hr-HR" sz="2000" dirty="0">
                <a:latin typeface="Comic Sans MS" pitchFamily="66" charset="0"/>
              </a:rPr>
              <a:t>) su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39750" y="2078038"/>
            <a:ext cx="6624638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2149475" algn="l"/>
              </a:tabLst>
            </a:pPr>
            <a:r>
              <a:rPr lang="hr-HR" sz="2000" dirty="0">
                <a:latin typeface="Comic Sans MS" pitchFamily="66" charset="0"/>
              </a:rPr>
              <a:t>Npr.  U sistemu	5x - 2y = 7</a:t>
            </a:r>
          </a:p>
          <a:p>
            <a:pPr>
              <a:tabLst>
                <a:tab pos="2149475" algn="l"/>
              </a:tabLst>
            </a:pPr>
            <a:r>
              <a:rPr lang="hr-HR" sz="2000" dirty="0">
                <a:latin typeface="Comic Sans MS" pitchFamily="66" charset="0"/>
              </a:rPr>
              <a:t>	</a:t>
            </a:r>
            <a:r>
              <a:rPr lang="hr-HR" sz="2000" u="sng" dirty="0">
                <a:latin typeface="Comic Sans MS" pitchFamily="66" charset="0"/>
              </a:rPr>
              <a:t>-x  +  y  = -9</a:t>
            </a:r>
          </a:p>
          <a:p>
            <a:pPr>
              <a:tabLst>
                <a:tab pos="2149475" algn="l"/>
              </a:tabLst>
            </a:pPr>
            <a:r>
              <a:rPr lang="hr-HR" sz="1000" dirty="0">
                <a:latin typeface="Comic Sans MS" pitchFamily="66" charset="0"/>
              </a:rPr>
              <a:t> </a:t>
            </a:r>
          </a:p>
          <a:p>
            <a:pPr>
              <a:tabLst>
                <a:tab pos="2149475" algn="l"/>
              </a:tabLst>
            </a:pPr>
            <a:r>
              <a:rPr lang="hr-HR" sz="2000" dirty="0">
                <a:latin typeface="Comic Sans MS" pitchFamily="66" charset="0"/>
              </a:rPr>
              <a:t>koeficijenti su: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555875" y="2851150"/>
            <a:ext cx="1655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2149475" algn="l"/>
              </a:tabLst>
            </a:pPr>
            <a:r>
              <a:rPr lang="hr-HR" sz="2000">
                <a:latin typeface="Comic Sans MS" pitchFamily="66" charset="0"/>
              </a:rPr>
              <a:t>5, -2, -1 i 1.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2627313" y="2066925"/>
            <a:ext cx="3270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116263" y="2081213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2627313" y="24193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3132138" y="2419350"/>
            <a:ext cx="3603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39750" y="3228975"/>
            <a:ext cx="3208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Brojevi 7 i -9 nazivaju se </a:t>
            </a:r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3795713" y="2100263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3924300" y="2406650"/>
            <a:ext cx="36036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635375" y="3211513"/>
            <a:ext cx="210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slobodni članovi.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539750" y="5443538"/>
            <a:ext cx="308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Npr. suprotni brojevi su: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3563938" y="5443538"/>
            <a:ext cx="89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6 i -6,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4341813" y="5443538"/>
            <a:ext cx="1123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15 i -15,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337175" y="5443538"/>
            <a:ext cx="89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-9 i 9,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6142038" y="5443538"/>
            <a:ext cx="170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-100 i 100  ...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39750" y="5838825"/>
            <a:ext cx="39901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Zbir  suprotnih brojeva je uvek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4672013" y="5838825"/>
            <a:ext cx="159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jednak nuli !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539750" y="6235700"/>
            <a:ext cx="163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Npr.  7 - 7 =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2070100" y="623570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2268538" y="6235700"/>
            <a:ext cx="153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,  -19 + 19 =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759200" y="623570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3965575" y="6235700"/>
            <a:ext cx="1493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,  57 - 57 =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5435600" y="623570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</a:t>
            </a: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5659438" y="6235700"/>
            <a:ext cx="169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,  - 43 + 43 =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7308850" y="6235700"/>
            <a:ext cx="682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0  ...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1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0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7" grpId="0"/>
      <p:bldP spid="7178" grpId="0"/>
      <p:bldP spid="7179" grpId="0" animBg="1"/>
      <p:bldP spid="7179" grpId="1" animBg="1"/>
      <p:bldP spid="7180" grpId="0" animBg="1"/>
      <p:bldP spid="7180" grpId="1" animBg="1"/>
      <p:bldP spid="7181" grpId="0" animBg="1"/>
      <p:bldP spid="7181" grpId="1" animBg="1"/>
      <p:bldP spid="7182" grpId="0" animBg="1"/>
      <p:bldP spid="7182" grpId="1" animBg="1"/>
      <p:bldP spid="7183" grpId="0"/>
      <p:bldP spid="7184" grpId="0" animBg="1"/>
      <p:bldP spid="7184" grpId="1" animBg="1"/>
      <p:bldP spid="7185" grpId="0" animBg="1"/>
      <p:bldP spid="7185" grpId="1" animBg="1"/>
      <p:bldP spid="7186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0" grpId="0"/>
      <p:bldP spid="7201" grpId="0"/>
      <p:bldP spid="7202" grpId="0"/>
      <p:bldP spid="7203" grpId="0"/>
      <p:bldP spid="7204" grpId="0"/>
      <p:bldP spid="72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39750" y="1916113"/>
            <a:ext cx="6082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Uočimo keficijente u ovom sistrmu . Koji su to brojevi?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68" name="Oval 24"/>
          <p:cNvSpPr>
            <a:spLocks noChangeArrowheads="1"/>
          </p:cNvSpPr>
          <p:nvPr/>
        </p:nvSpPr>
        <p:spPr bwMode="auto">
          <a:xfrm>
            <a:off x="1211263" y="865188"/>
            <a:ext cx="3270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Oval 25"/>
          <p:cNvSpPr>
            <a:spLocks noChangeArrowheads="1"/>
          </p:cNvSpPr>
          <p:nvPr/>
        </p:nvSpPr>
        <p:spPr bwMode="auto">
          <a:xfrm>
            <a:off x="1685925" y="879475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Oval 26"/>
          <p:cNvSpPr>
            <a:spLocks noChangeArrowheads="1"/>
          </p:cNvSpPr>
          <p:nvPr/>
        </p:nvSpPr>
        <p:spPr bwMode="auto">
          <a:xfrm>
            <a:off x="1239838" y="11747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Oval 27"/>
          <p:cNvSpPr>
            <a:spLocks noChangeArrowheads="1"/>
          </p:cNvSpPr>
          <p:nvPr/>
        </p:nvSpPr>
        <p:spPr bwMode="auto">
          <a:xfrm>
            <a:off x="1773238" y="1189038"/>
            <a:ext cx="4222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539750" y="2270125"/>
            <a:ext cx="226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>
                <a:latin typeface="Comic Sans MS" pitchFamily="66" charset="0"/>
                <a:cs typeface="Times New Roman" pitchFamily="18" charset="0"/>
              </a:rPr>
              <a:t>To su: -3, -2, -7 i 2.</a:t>
            </a:r>
            <a:endParaRPr lang="en-US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539750" y="2701925"/>
            <a:ext cx="4137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Ima li među njima suprotnih brojeva?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539750" y="3133725"/>
            <a:ext cx="5892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Ima! Uz nepoznatu </a:t>
            </a:r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y</a:t>
            </a:r>
            <a:r>
              <a:rPr lang="hr-HR" dirty="0">
                <a:latin typeface="Comic Sans MS" pitchFamily="66" charset="0"/>
                <a:cs typeface="Times New Roman" pitchFamily="18" charset="0"/>
              </a:rPr>
              <a:t> imamo suprotne brojeve </a:t>
            </a:r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-2</a:t>
            </a:r>
            <a:r>
              <a:rPr lang="hr-HR" dirty="0">
                <a:latin typeface="Comic Sans MS" pitchFamily="66" charset="0"/>
                <a:cs typeface="Times New Roman" pitchFamily="18" charset="0"/>
              </a:rPr>
              <a:t> i </a:t>
            </a:r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+2</a:t>
            </a:r>
            <a:r>
              <a:rPr lang="hr-HR" dirty="0">
                <a:latin typeface="Comic Sans MS" pitchFamily="66" charset="0"/>
                <a:cs typeface="Times New Roman" pitchFamily="18" charset="0"/>
              </a:rPr>
              <a:t> !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grpSp>
        <p:nvGrpSpPr>
          <p:cNvPr id="31778" name="Group 34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6162" name="Group 35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6164" name="Line 36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5" name="Line 37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6" name="Line 38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3" name="Text Box 39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1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48" grpId="0"/>
      <p:bldP spid="31749" grpId="0"/>
      <p:bldP spid="31755" grpId="0"/>
      <p:bldP spid="31768" grpId="0" animBg="1"/>
      <p:bldP spid="31768" grpId="1" animBg="1"/>
      <p:bldP spid="31769" grpId="0" animBg="1"/>
      <p:bldP spid="31769" grpId="1" animBg="1"/>
      <p:bldP spid="31770" grpId="0" animBg="1"/>
      <p:bldP spid="31770" grpId="1" animBg="1"/>
      <p:bldP spid="31771" grpId="0" animBg="1"/>
      <p:bldP spid="31771" grpId="1" animBg="1"/>
      <p:bldP spid="31772" grpId="0"/>
      <p:bldP spid="31773" grpId="0"/>
      <p:bldP spid="317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7174" name="Group 22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7193" name="Group 2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7195" name="Line 17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Line 18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7" name="Line 19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94" name="Text Box 2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32791" name="Oval 23"/>
          <p:cNvSpPr>
            <a:spLocks noChangeArrowheads="1"/>
          </p:cNvSpPr>
          <p:nvPr/>
        </p:nvSpPr>
        <p:spPr bwMode="auto">
          <a:xfrm>
            <a:off x="1147763" y="836613"/>
            <a:ext cx="615950" cy="7302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32795" name="Oval 27"/>
          <p:cNvSpPr>
            <a:spLocks noChangeArrowheads="1"/>
          </p:cNvSpPr>
          <p:nvPr/>
        </p:nvSpPr>
        <p:spPr bwMode="auto">
          <a:xfrm>
            <a:off x="1660525" y="836613"/>
            <a:ext cx="647700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98" name="Oval 30"/>
          <p:cNvSpPr>
            <a:spLocks noChangeArrowheads="1"/>
          </p:cNvSpPr>
          <p:nvPr/>
        </p:nvSpPr>
        <p:spPr bwMode="auto">
          <a:xfrm>
            <a:off x="2243138" y="836613"/>
            <a:ext cx="288925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32801" name="Oval 33"/>
          <p:cNvSpPr>
            <a:spLocks noChangeArrowheads="1"/>
          </p:cNvSpPr>
          <p:nvPr/>
        </p:nvSpPr>
        <p:spPr bwMode="auto">
          <a:xfrm>
            <a:off x="2411413" y="836613"/>
            <a:ext cx="576262" cy="7699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32806" name="Oval 38"/>
          <p:cNvSpPr>
            <a:spLocks noChangeArrowheads="1"/>
          </p:cNvSpPr>
          <p:nvPr/>
        </p:nvSpPr>
        <p:spPr bwMode="auto">
          <a:xfrm>
            <a:off x="971550" y="1651000"/>
            <a:ext cx="2447925" cy="4826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9" name="Line 41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0" name="Text Box 42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91" grpId="0" animBg="1"/>
      <p:bldP spid="32791" grpId="1" animBg="1"/>
      <p:bldP spid="32794" grpId="0"/>
      <p:bldP spid="32795" grpId="0" animBg="1"/>
      <p:bldP spid="32795" grpId="1" animBg="1"/>
      <p:bldP spid="32798" grpId="0" animBg="1"/>
      <p:bldP spid="32798" grpId="1" animBg="1"/>
      <p:bldP spid="32800" grpId="0"/>
      <p:bldP spid="32801" grpId="0" animBg="1"/>
      <p:bldP spid="32801" grpId="1" animBg="1"/>
      <p:bldP spid="32803" grpId="0"/>
      <p:bldP spid="32806" grpId="0" animBg="1"/>
      <p:bldP spid="32806" grpId="1" animBg="1"/>
      <p:bldP spid="32809" grpId="0" animBg="1"/>
      <p:bldP spid="328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8237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8239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38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8199" name="Text Box 14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8200" name="Text Box 20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8201" name="Text Box 23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1835150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25558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Oval 36"/>
          <p:cNvSpPr>
            <a:spLocks noChangeArrowheads="1"/>
          </p:cNvSpPr>
          <p:nvPr/>
        </p:nvSpPr>
        <p:spPr bwMode="auto">
          <a:xfrm>
            <a:off x="1189038" y="865188"/>
            <a:ext cx="5524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Oval 37"/>
          <p:cNvSpPr>
            <a:spLocks noChangeArrowheads="1"/>
          </p:cNvSpPr>
          <p:nvPr/>
        </p:nvSpPr>
        <p:spPr bwMode="auto">
          <a:xfrm>
            <a:off x="1763713" y="2220913"/>
            <a:ext cx="13684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0" name="Text Box 38"/>
          <p:cNvSpPr txBox="1">
            <a:spLocks noChangeArrowheads="1"/>
          </p:cNvSpPr>
          <p:nvPr/>
        </p:nvSpPr>
        <p:spPr bwMode="auto">
          <a:xfrm>
            <a:off x="4535488" y="908050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31" name="Oval 39"/>
          <p:cNvSpPr>
            <a:spLocks noChangeArrowheads="1"/>
          </p:cNvSpPr>
          <p:nvPr/>
        </p:nvSpPr>
        <p:spPr bwMode="auto">
          <a:xfrm>
            <a:off x="1716088" y="874713"/>
            <a:ext cx="12715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2" name="Text Box 40"/>
          <p:cNvSpPr txBox="1">
            <a:spLocks noChangeArrowheads="1"/>
          </p:cNvSpPr>
          <p:nvPr/>
        </p:nvSpPr>
        <p:spPr bwMode="auto">
          <a:xfrm>
            <a:off x="5526088" y="908050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36" name="Line 44"/>
          <p:cNvSpPr>
            <a:spLocks noChangeShapeType="1"/>
          </p:cNvSpPr>
          <p:nvPr/>
        </p:nvSpPr>
        <p:spPr bwMode="auto">
          <a:xfrm>
            <a:off x="4572000" y="1268413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37" name="Text Box 45"/>
          <p:cNvSpPr txBox="1">
            <a:spLocks noChangeArrowheads="1"/>
          </p:cNvSpPr>
          <p:nvPr/>
        </p:nvSpPr>
        <p:spPr bwMode="auto">
          <a:xfrm>
            <a:off x="4540250" y="141287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38" name="Text Box 46"/>
          <p:cNvSpPr txBox="1">
            <a:spLocks noChangeArrowheads="1"/>
          </p:cNvSpPr>
          <p:nvPr/>
        </p:nvSpPr>
        <p:spPr bwMode="auto">
          <a:xfrm>
            <a:off x="4932363" y="1412875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1" name="Line 49"/>
          <p:cNvSpPr>
            <a:spLocks noChangeShapeType="1"/>
          </p:cNvSpPr>
          <p:nvPr/>
        </p:nvSpPr>
        <p:spPr bwMode="auto">
          <a:xfrm>
            <a:off x="5026025" y="17732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42" name="Text Box 50"/>
          <p:cNvSpPr txBox="1">
            <a:spLocks noChangeArrowheads="1"/>
          </p:cNvSpPr>
          <p:nvPr/>
        </p:nvSpPr>
        <p:spPr bwMode="auto">
          <a:xfrm>
            <a:off x="4932363" y="1916113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3" name="Text Box 51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4" name="Text Box 52"/>
          <p:cNvSpPr txBox="1">
            <a:spLocks noChangeArrowheads="1"/>
          </p:cNvSpPr>
          <p:nvPr/>
        </p:nvSpPr>
        <p:spPr bwMode="auto">
          <a:xfrm>
            <a:off x="5867400" y="19161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5" name="Text Box 53"/>
          <p:cNvSpPr txBox="1">
            <a:spLocks noChangeArrowheads="1"/>
          </p:cNvSpPr>
          <p:nvPr/>
        </p:nvSpPr>
        <p:spPr bwMode="auto">
          <a:xfrm>
            <a:off x="6278563" y="19161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7" name="Text Box 55"/>
          <p:cNvSpPr txBox="1">
            <a:spLocks noChangeArrowheads="1"/>
          </p:cNvSpPr>
          <p:nvPr/>
        </p:nvSpPr>
        <p:spPr bwMode="auto">
          <a:xfrm>
            <a:off x="4932363" y="2419350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8" name="Text Box 56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49" name="Text Box 57"/>
          <p:cNvSpPr txBox="1">
            <a:spLocks noChangeArrowheads="1"/>
          </p:cNvSpPr>
          <p:nvPr/>
        </p:nvSpPr>
        <p:spPr bwMode="auto">
          <a:xfrm>
            <a:off x="5867400" y="241935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52" name="Line 60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53" name="Text Box 61"/>
          <p:cNvSpPr txBox="1">
            <a:spLocks noChangeArrowheads="1"/>
          </p:cNvSpPr>
          <p:nvPr/>
        </p:nvSpPr>
        <p:spPr bwMode="auto">
          <a:xfrm>
            <a:off x="6443663" y="2420938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54" name="Text Box 62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55" name="Text Box 63"/>
          <p:cNvSpPr txBox="1">
            <a:spLocks noChangeArrowheads="1"/>
          </p:cNvSpPr>
          <p:nvPr/>
        </p:nvSpPr>
        <p:spPr bwMode="auto">
          <a:xfrm>
            <a:off x="5880100" y="2930525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5221288" y="29241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32" name="Line 65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3" name="Text Box 66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22415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60" name="Text Box 68"/>
          <p:cNvSpPr txBox="1">
            <a:spLocks noChangeArrowheads="1"/>
          </p:cNvSpPr>
          <p:nvPr/>
        </p:nvSpPr>
        <p:spPr bwMode="auto">
          <a:xfrm>
            <a:off x="6084888" y="3644900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33861" name="Text Box 69"/>
          <p:cNvSpPr txBox="1">
            <a:spLocks noChangeArrowheads="1"/>
          </p:cNvSpPr>
          <p:nvPr/>
        </p:nvSpPr>
        <p:spPr bwMode="auto">
          <a:xfrm>
            <a:off x="6516688" y="3644900"/>
            <a:ext cx="10855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(-4, -1 )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3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38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33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3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3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33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3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3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1000"/>
                                        <p:tgtEl>
                                          <p:spTgt spid="33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3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3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3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1000"/>
                                        <p:tgtEl>
                                          <p:spTgt spid="3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4" dur="1000"/>
                                        <p:tgtEl>
                                          <p:spTgt spid="3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1000"/>
                                        <p:tgtEl>
                                          <p:spTgt spid="3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4" dur="1000"/>
                                        <p:tgtEl>
                                          <p:spTgt spid="3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3" grpId="0"/>
      <p:bldP spid="33824" grpId="0"/>
      <p:bldP spid="33825" grpId="0" animBg="1"/>
      <p:bldP spid="33828" grpId="0" animBg="1"/>
      <p:bldP spid="33828" grpId="1" animBg="1"/>
      <p:bldP spid="33829" grpId="0" animBg="1"/>
      <p:bldP spid="33829" grpId="1" animBg="1"/>
      <p:bldP spid="33830" grpId="0"/>
      <p:bldP spid="33831" grpId="0" animBg="1"/>
      <p:bldP spid="33831" grpId="1" animBg="1"/>
      <p:bldP spid="33832" grpId="0"/>
      <p:bldP spid="33836" grpId="0" animBg="1"/>
      <p:bldP spid="33837" grpId="0"/>
      <p:bldP spid="33838" grpId="0"/>
      <p:bldP spid="33841" grpId="0" animBg="1"/>
      <p:bldP spid="33842" grpId="0"/>
      <p:bldP spid="33843" grpId="0"/>
      <p:bldP spid="33844" grpId="0"/>
      <p:bldP spid="33845" grpId="0"/>
      <p:bldP spid="33847" grpId="0"/>
      <p:bldP spid="33848" grpId="0"/>
      <p:bldP spid="33849" grpId="0"/>
      <p:bldP spid="33852" grpId="0" animBg="1"/>
      <p:bldP spid="33853" grpId="0"/>
      <p:bldP spid="33854" grpId="0"/>
      <p:bldP spid="33855" grpId="0"/>
      <p:bldP spid="33856" grpId="0" animBg="1"/>
      <p:bldP spid="33859" grpId="0"/>
      <p:bldP spid="33860" grpId="0"/>
      <p:bldP spid="338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9259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9261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2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3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60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9224" name="Text Box 13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9225" name="Text Box 14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1835150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25558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28" name="Rectangle 17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Text Box 18"/>
          <p:cNvSpPr txBox="1">
            <a:spLocks noChangeArrowheads="1"/>
          </p:cNvSpPr>
          <p:nvPr/>
        </p:nvSpPr>
        <p:spPr bwMode="auto">
          <a:xfrm>
            <a:off x="4535488" y="908050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0" name="Text Box 19"/>
          <p:cNvSpPr txBox="1">
            <a:spLocks noChangeArrowheads="1"/>
          </p:cNvSpPr>
          <p:nvPr/>
        </p:nvSpPr>
        <p:spPr bwMode="auto">
          <a:xfrm>
            <a:off x="5526088" y="908050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1" name="Line 20"/>
          <p:cNvSpPr>
            <a:spLocks noChangeShapeType="1"/>
          </p:cNvSpPr>
          <p:nvPr/>
        </p:nvSpPr>
        <p:spPr bwMode="auto">
          <a:xfrm>
            <a:off x="4572000" y="1268413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2" name="Text Box 21"/>
          <p:cNvSpPr txBox="1">
            <a:spLocks noChangeArrowheads="1"/>
          </p:cNvSpPr>
          <p:nvPr/>
        </p:nvSpPr>
        <p:spPr bwMode="auto">
          <a:xfrm>
            <a:off x="4540250" y="141287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3" name="Text Box 22"/>
          <p:cNvSpPr txBox="1">
            <a:spLocks noChangeArrowheads="1"/>
          </p:cNvSpPr>
          <p:nvPr/>
        </p:nvSpPr>
        <p:spPr bwMode="auto">
          <a:xfrm>
            <a:off x="4932363" y="1412875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4" name="Line 23"/>
          <p:cNvSpPr>
            <a:spLocks noChangeShapeType="1"/>
          </p:cNvSpPr>
          <p:nvPr/>
        </p:nvSpPr>
        <p:spPr bwMode="auto">
          <a:xfrm>
            <a:off x="5026025" y="17732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5" name="Text Box 24"/>
          <p:cNvSpPr txBox="1">
            <a:spLocks noChangeArrowheads="1"/>
          </p:cNvSpPr>
          <p:nvPr/>
        </p:nvSpPr>
        <p:spPr bwMode="auto">
          <a:xfrm>
            <a:off x="4932363" y="1916113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6" name="Text Box 25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7" name="Text Box 26"/>
          <p:cNvSpPr txBox="1">
            <a:spLocks noChangeArrowheads="1"/>
          </p:cNvSpPr>
          <p:nvPr/>
        </p:nvSpPr>
        <p:spPr bwMode="auto">
          <a:xfrm>
            <a:off x="5867400" y="19161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8" name="Text Box 27"/>
          <p:cNvSpPr txBox="1">
            <a:spLocks noChangeArrowheads="1"/>
          </p:cNvSpPr>
          <p:nvPr/>
        </p:nvSpPr>
        <p:spPr bwMode="auto">
          <a:xfrm>
            <a:off x="6278563" y="19161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39" name="Text Box 28"/>
          <p:cNvSpPr txBox="1">
            <a:spLocks noChangeArrowheads="1"/>
          </p:cNvSpPr>
          <p:nvPr/>
        </p:nvSpPr>
        <p:spPr bwMode="auto">
          <a:xfrm>
            <a:off x="4932363" y="2419350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0" name="Text Box 29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1" name="Text Box 30"/>
          <p:cNvSpPr txBox="1">
            <a:spLocks noChangeArrowheads="1"/>
          </p:cNvSpPr>
          <p:nvPr/>
        </p:nvSpPr>
        <p:spPr bwMode="auto">
          <a:xfrm>
            <a:off x="5867400" y="241935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2" name="Line 31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3" name="Text Box 32"/>
          <p:cNvSpPr txBox="1">
            <a:spLocks noChangeArrowheads="1"/>
          </p:cNvSpPr>
          <p:nvPr/>
        </p:nvSpPr>
        <p:spPr bwMode="auto">
          <a:xfrm>
            <a:off x="6443663" y="2420938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4" name="Text Box 33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5" name="Text Box 34"/>
          <p:cNvSpPr txBox="1">
            <a:spLocks noChangeArrowheads="1"/>
          </p:cNvSpPr>
          <p:nvPr/>
        </p:nvSpPr>
        <p:spPr bwMode="auto">
          <a:xfrm>
            <a:off x="5880100" y="2930525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6" name="Rectangle 35"/>
          <p:cNvSpPr>
            <a:spLocks noChangeArrowheads="1"/>
          </p:cNvSpPr>
          <p:nvPr/>
        </p:nvSpPr>
        <p:spPr bwMode="auto">
          <a:xfrm>
            <a:off x="5221288" y="29241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Line 36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8" name="Text Box 37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49" name="Text Box 38"/>
          <p:cNvSpPr txBox="1">
            <a:spLocks noChangeArrowheads="1"/>
          </p:cNvSpPr>
          <p:nvPr/>
        </p:nvSpPr>
        <p:spPr bwMode="auto">
          <a:xfrm>
            <a:off x="22415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50" name="Text Box 39"/>
          <p:cNvSpPr txBox="1">
            <a:spLocks noChangeArrowheads="1"/>
          </p:cNvSpPr>
          <p:nvPr/>
        </p:nvSpPr>
        <p:spPr bwMode="auto">
          <a:xfrm>
            <a:off x="6084888" y="3644900"/>
            <a:ext cx="58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Rj. </a:t>
            </a:r>
          </a:p>
        </p:txBody>
      </p:sp>
      <p:sp>
        <p:nvSpPr>
          <p:cNvPr id="9251" name="Text Box 40"/>
          <p:cNvSpPr txBox="1">
            <a:spLocks noChangeArrowheads="1"/>
          </p:cNvSpPr>
          <p:nvPr/>
        </p:nvSpPr>
        <p:spPr bwMode="auto">
          <a:xfrm>
            <a:off x="6516688" y="364490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-4, -1 )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0302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0304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5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03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10250" name="Text Box 15"/>
          <p:cNvSpPr txBox="1">
            <a:spLocks noChangeArrowheads="1"/>
          </p:cNvSpPr>
          <p:nvPr/>
        </p:nvSpPr>
        <p:spPr bwMode="auto">
          <a:xfrm>
            <a:off x="1835150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1" name="Text Box 16"/>
          <p:cNvSpPr txBox="1">
            <a:spLocks noChangeArrowheads="1"/>
          </p:cNvSpPr>
          <p:nvPr/>
        </p:nvSpPr>
        <p:spPr bwMode="auto">
          <a:xfrm>
            <a:off x="25558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2" name="Rectangle 17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Text Box 18"/>
          <p:cNvSpPr txBox="1">
            <a:spLocks noChangeArrowheads="1"/>
          </p:cNvSpPr>
          <p:nvPr/>
        </p:nvSpPr>
        <p:spPr bwMode="auto">
          <a:xfrm>
            <a:off x="4535488" y="908050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4" name="Text Box 19"/>
          <p:cNvSpPr txBox="1">
            <a:spLocks noChangeArrowheads="1"/>
          </p:cNvSpPr>
          <p:nvPr/>
        </p:nvSpPr>
        <p:spPr bwMode="auto">
          <a:xfrm>
            <a:off x="5526088" y="908050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5" name="Line 20"/>
          <p:cNvSpPr>
            <a:spLocks noChangeShapeType="1"/>
          </p:cNvSpPr>
          <p:nvPr/>
        </p:nvSpPr>
        <p:spPr bwMode="auto">
          <a:xfrm>
            <a:off x="4572000" y="1268413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6" name="Text Box 21"/>
          <p:cNvSpPr txBox="1">
            <a:spLocks noChangeArrowheads="1"/>
          </p:cNvSpPr>
          <p:nvPr/>
        </p:nvSpPr>
        <p:spPr bwMode="auto">
          <a:xfrm>
            <a:off x="4540250" y="141287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7" name="Text Box 22"/>
          <p:cNvSpPr txBox="1">
            <a:spLocks noChangeArrowheads="1"/>
          </p:cNvSpPr>
          <p:nvPr/>
        </p:nvSpPr>
        <p:spPr bwMode="auto">
          <a:xfrm>
            <a:off x="4932363" y="1412875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58" name="Line 23"/>
          <p:cNvSpPr>
            <a:spLocks noChangeShapeType="1"/>
          </p:cNvSpPr>
          <p:nvPr/>
        </p:nvSpPr>
        <p:spPr bwMode="auto">
          <a:xfrm>
            <a:off x="5026025" y="17732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9" name="Text Box 24"/>
          <p:cNvSpPr txBox="1">
            <a:spLocks noChangeArrowheads="1"/>
          </p:cNvSpPr>
          <p:nvPr/>
        </p:nvSpPr>
        <p:spPr bwMode="auto">
          <a:xfrm>
            <a:off x="4932363" y="1916113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0" name="Text Box 25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1" name="Text Box 26"/>
          <p:cNvSpPr txBox="1">
            <a:spLocks noChangeArrowheads="1"/>
          </p:cNvSpPr>
          <p:nvPr/>
        </p:nvSpPr>
        <p:spPr bwMode="auto">
          <a:xfrm>
            <a:off x="5867400" y="19161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2" name="Text Box 27"/>
          <p:cNvSpPr txBox="1">
            <a:spLocks noChangeArrowheads="1"/>
          </p:cNvSpPr>
          <p:nvPr/>
        </p:nvSpPr>
        <p:spPr bwMode="auto">
          <a:xfrm>
            <a:off x="6278563" y="19161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3" name="Text Box 28"/>
          <p:cNvSpPr txBox="1">
            <a:spLocks noChangeArrowheads="1"/>
          </p:cNvSpPr>
          <p:nvPr/>
        </p:nvSpPr>
        <p:spPr bwMode="auto">
          <a:xfrm>
            <a:off x="4932363" y="2419350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4" name="Text Box 29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5" name="Text Box 30"/>
          <p:cNvSpPr txBox="1">
            <a:spLocks noChangeArrowheads="1"/>
          </p:cNvSpPr>
          <p:nvPr/>
        </p:nvSpPr>
        <p:spPr bwMode="auto">
          <a:xfrm>
            <a:off x="5867400" y="241935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6" name="Line 31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7" name="Text Box 32"/>
          <p:cNvSpPr txBox="1">
            <a:spLocks noChangeArrowheads="1"/>
          </p:cNvSpPr>
          <p:nvPr/>
        </p:nvSpPr>
        <p:spPr bwMode="auto">
          <a:xfrm>
            <a:off x="6443663" y="2420938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8" name="Text Box 33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69" name="Text Box 34"/>
          <p:cNvSpPr txBox="1">
            <a:spLocks noChangeArrowheads="1"/>
          </p:cNvSpPr>
          <p:nvPr/>
        </p:nvSpPr>
        <p:spPr bwMode="auto">
          <a:xfrm>
            <a:off x="5880100" y="2930525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70" name="Rectangle 35"/>
          <p:cNvSpPr>
            <a:spLocks noChangeArrowheads="1"/>
          </p:cNvSpPr>
          <p:nvPr/>
        </p:nvSpPr>
        <p:spPr bwMode="auto">
          <a:xfrm>
            <a:off x="5221288" y="29241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Line 36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2" name="Text Box 37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73" name="Text Box 38"/>
          <p:cNvSpPr txBox="1">
            <a:spLocks noChangeArrowheads="1"/>
          </p:cNvSpPr>
          <p:nvPr/>
        </p:nvSpPr>
        <p:spPr bwMode="auto">
          <a:xfrm>
            <a:off x="22415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74" name="Text Box 39"/>
          <p:cNvSpPr txBox="1">
            <a:spLocks noChangeArrowheads="1"/>
          </p:cNvSpPr>
          <p:nvPr/>
        </p:nvSpPr>
        <p:spPr bwMode="auto">
          <a:xfrm>
            <a:off x="6084888" y="3644900"/>
            <a:ext cx="58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Rj. </a:t>
            </a:r>
          </a:p>
        </p:txBody>
      </p:sp>
      <p:sp>
        <p:nvSpPr>
          <p:cNvPr id="10275" name="Text Box 40"/>
          <p:cNvSpPr txBox="1">
            <a:spLocks noChangeArrowheads="1"/>
          </p:cNvSpPr>
          <p:nvPr/>
        </p:nvSpPr>
        <p:spPr bwMode="auto">
          <a:xfrm>
            <a:off x="6516688" y="364490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-4, -1 )</a:t>
            </a:r>
          </a:p>
        </p:txBody>
      </p: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468313" y="3068638"/>
            <a:ext cx="3189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Da smo umjesto </a:t>
            </a:r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x</a:t>
            </a:r>
            <a:r>
              <a:rPr lang="hr-HR" dirty="0">
                <a:latin typeface="Comic Sans MS" pitchFamily="66" charset="0"/>
                <a:cs typeface="Times New Roman" pitchFamily="18" charset="0"/>
              </a:rPr>
              <a:t> uvrstili </a:t>
            </a:r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-4</a:t>
            </a:r>
          </a:p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 u </a:t>
            </a:r>
            <a:r>
              <a:rPr lang="hr-HR" u="sng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drugu</a:t>
            </a:r>
            <a:r>
              <a:rPr lang="hr-HR" dirty="0">
                <a:latin typeface="Comic Sans MS" pitchFamily="66" charset="0"/>
                <a:cs typeface="Times New Roman" pitchFamily="18" charset="0"/>
              </a:rPr>
              <a:t> jednačinu: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55" name="Oval 43"/>
          <p:cNvSpPr>
            <a:spLocks noChangeArrowheads="1"/>
          </p:cNvSpPr>
          <p:nvPr/>
        </p:nvSpPr>
        <p:spPr bwMode="auto">
          <a:xfrm>
            <a:off x="1236663" y="1187450"/>
            <a:ext cx="552450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773113" y="3789363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-7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57" name="Oval 45"/>
          <p:cNvSpPr>
            <a:spLocks noChangeArrowheads="1"/>
          </p:cNvSpPr>
          <p:nvPr/>
        </p:nvSpPr>
        <p:spPr bwMode="auto">
          <a:xfrm>
            <a:off x="1763713" y="1196975"/>
            <a:ext cx="12715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1763713" y="3789363"/>
            <a:ext cx="1263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+ 2y = 26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59" name="Line 47"/>
          <p:cNvSpPr>
            <a:spLocks noChangeShapeType="1"/>
          </p:cNvSpPr>
          <p:nvPr/>
        </p:nvSpPr>
        <p:spPr bwMode="auto">
          <a:xfrm>
            <a:off x="809625" y="4149725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60" name="Text Box 48"/>
          <p:cNvSpPr txBox="1">
            <a:spLocks noChangeArrowheads="1"/>
          </p:cNvSpPr>
          <p:nvPr/>
        </p:nvSpPr>
        <p:spPr bwMode="auto">
          <a:xfrm>
            <a:off x="777875" y="4294188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1169988" y="4294188"/>
            <a:ext cx="1263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+ 2y = 26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2" name="Line 50"/>
          <p:cNvSpPr>
            <a:spLocks noChangeShapeType="1"/>
          </p:cNvSpPr>
          <p:nvPr/>
        </p:nvSpPr>
        <p:spPr bwMode="auto">
          <a:xfrm>
            <a:off x="1263650" y="4654550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1258888" y="4797425"/>
            <a:ext cx="547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4" name="Text Box 52"/>
          <p:cNvSpPr txBox="1">
            <a:spLocks noChangeArrowheads="1"/>
          </p:cNvSpPr>
          <p:nvPr/>
        </p:nvSpPr>
        <p:spPr bwMode="auto">
          <a:xfrm>
            <a:off x="1790700" y="479742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5" name="Text Box 53"/>
          <p:cNvSpPr txBox="1">
            <a:spLocks noChangeArrowheads="1"/>
          </p:cNvSpPr>
          <p:nvPr/>
        </p:nvSpPr>
        <p:spPr bwMode="auto">
          <a:xfrm>
            <a:off x="2105025" y="479742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6" name="Text Box 54"/>
          <p:cNvSpPr txBox="1">
            <a:spLocks noChangeArrowheads="1"/>
          </p:cNvSpPr>
          <p:nvPr/>
        </p:nvSpPr>
        <p:spPr bwMode="auto">
          <a:xfrm>
            <a:off x="2516188" y="4797425"/>
            <a:ext cx="677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7" name="Text Box 55"/>
          <p:cNvSpPr txBox="1">
            <a:spLocks noChangeArrowheads="1"/>
          </p:cNvSpPr>
          <p:nvPr/>
        </p:nvSpPr>
        <p:spPr bwMode="auto">
          <a:xfrm>
            <a:off x="1331913" y="5300663"/>
            <a:ext cx="471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8" name="Text Box 56"/>
          <p:cNvSpPr txBox="1">
            <a:spLocks noChangeArrowheads="1"/>
          </p:cNvSpPr>
          <p:nvPr/>
        </p:nvSpPr>
        <p:spPr bwMode="auto">
          <a:xfrm>
            <a:off x="1790700" y="5300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69" name="Text Box 57"/>
          <p:cNvSpPr txBox="1">
            <a:spLocks noChangeArrowheads="1"/>
          </p:cNvSpPr>
          <p:nvPr/>
        </p:nvSpPr>
        <p:spPr bwMode="auto">
          <a:xfrm>
            <a:off x="2105025" y="5300663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70" name="Line 58"/>
          <p:cNvSpPr>
            <a:spLocks noChangeShapeType="1"/>
          </p:cNvSpPr>
          <p:nvPr/>
        </p:nvSpPr>
        <p:spPr bwMode="auto">
          <a:xfrm flipH="1">
            <a:off x="2698750" y="522922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71" name="Text Box 59"/>
          <p:cNvSpPr txBox="1">
            <a:spLocks noChangeArrowheads="1"/>
          </p:cNvSpPr>
          <p:nvPr/>
        </p:nvSpPr>
        <p:spPr bwMode="auto">
          <a:xfrm>
            <a:off x="1536700" y="5811838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72" name="Text Box 60"/>
          <p:cNvSpPr txBox="1">
            <a:spLocks noChangeArrowheads="1"/>
          </p:cNvSpPr>
          <p:nvPr/>
        </p:nvSpPr>
        <p:spPr bwMode="auto">
          <a:xfrm>
            <a:off x="2117725" y="5811838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73" name="Rectangle 61"/>
          <p:cNvSpPr>
            <a:spLocks noChangeArrowheads="1"/>
          </p:cNvSpPr>
          <p:nvPr/>
        </p:nvSpPr>
        <p:spPr bwMode="auto">
          <a:xfrm>
            <a:off x="1458913" y="5805488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2787650" y="5295900"/>
            <a:ext cx="49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75" name="Oval 63"/>
          <p:cNvSpPr>
            <a:spLocks noChangeArrowheads="1"/>
          </p:cNvSpPr>
          <p:nvPr/>
        </p:nvSpPr>
        <p:spPr bwMode="auto">
          <a:xfrm>
            <a:off x="1763713" y="2220913"/>
            <a:ext cx="13684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76" name="Text Box 64"/>
          <p:cNvSpPr txBox="1">
            <a:spLocks noChangeArrowheads="1"/>
          </p:cNvSpPr>
          <p:nvPr/>
        </p:nvSpPr>
        <p:spPr bwMode="auto">
          <a:xfrm>
            <a:off x="3995738" y="5084763"/>
            <a:ext cx="2746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Dobili smo isto rešenje!</a:t>
            </a:r>
            <a:endParaRPr lang="en-US" dirty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78" name="Oval 66"/>
          <p:cNvSpPr>
            <a:spLocks noChangeArrowheads="1"/>
          </p:cNvSpPr>
          <p:nvPr/>
        </p:nvSpPr>
        <p:spPr bwMode="auto">
          <a:xfrm>
            <a:off x="1474788" y="5845175"/>
            <a:ext cx="11525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79" name="Oval 67"/>
          <p:cNvSpPr>
            <a:spLocks noChangeArrowheads="1"/>
          </p:cNvSpPr>
          <p:nvPr/>
        </p:nvSpPr>
        <p:spPr bwMode="auto">
          <a:xfrm>
            <a:off x="5267325" y="2949575"/>
            <a:ext cx="11525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8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3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3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3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3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3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3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1000"/>
                                        <p:tgtEl>
                                          <p:spTgt spid="3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1000"/>
                                        <p:tgtEl>
                                          <p:spTgt spid="3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3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8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8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8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8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8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8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8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8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38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54" grpId="0"/>
      <p:bldP spid="38955" grpId="0" animBg="1"/>
      <p:bldP spid="38955" grpId="1" animBg="1"/>
      <p:bldP spid="38956" grpId="0"/>
      <p:bldP spid="38957" grpId="0" animBg="1"/>
      <p:bldP spid="38957" grpId="1" animBg="1"/>
      <p:bldP spid="38958" grpId="0"/>
      <p:bldP spid="38959" grpId="0" animBg="1"/>
      <p:bldP spid="38960" grpId="0"/>
      <p:bldP spid="38961" grpId="0"/>
      <p:bldP spid="38962" grpId="0" animBg="1"/>
      <p:bldP spid="38963" grpId="0"/>
      <p:bldP spid="38964" grpId="0"/>
      <p:bldP spid="38965" grpId="0"/>
      <p:bldP spid="38966" grpId="0"/>
      <p:bldP spid="38967" grpId="0"/>
      <p:bldP spid="38968" grpId="0"/>
      <p:bldP spid="38969" grpId="0"/>
      <p:bldP spid="38970" grpId="0" animBg="1"/>
      <p:bldP spid="38971" grpId="0"/>
      <p:bldP spid="38972" grpId="0"/>
      <p:bldP spid="38973" grpId="0" animBg="1"/>
      <p:bldP spid="38974" grpId="0"/>
      <p:bldP spid="38975" grpId="0" animBg="1"/>
      <p:bldP spid="38975" grpId="1" animBg="1"/>
      <p:bldP spid="38976" grpId="0"/>
      <p:bldP spid="38978" grpId="0" animBg="1"/>
      <p:bldP spid="38978" grpId="1" animBg="1"/>
      <p:bldP spid="38979" grpId="0" animBg="1"/>
      <p:bldP spid="3897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1316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1318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9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0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17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1835150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25558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76" name="Rectangle 17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18"/>
          <p:cNvSpPr txBox="1">
            <a:spLocks noChangeArrowheads="1"/>
          </p:cNvSpPr>
          <p:nvPr/>
        </p:nvSpPr>
        <p:spPr bwMode="auto">
          <a:xfrm>
            <a:off x="4535488" y="908050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78" name="Text Box 19"/>
          <p:cNvSpPr txBox="1">
            <a:spLocks noChangeArrowheads="1"/>
          </p:cNvSpPr>
          <p:nvPr/>
        </p:nvSpPr>
        <p:spPr bwMode="auto">
          <a:xfrm>
            <a:off x="5526088" y="908050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79" name="Line 20"/>
          <p:cNvSpPr>
            <a:spLocks noChangeShapeType="1"/>
          </p:cNvSpPr>
          <p:nvPr/>
        </p:nvSpPr>
        <p:spPr bwMode="auto">
          <a:xfrm>
            <a:off x="4572000" y="1268413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0" name="Text Box 21"/>
          <p:cNvSpPr txBox="1">
            <a:spLocks noChangeArrowheads="1"/>
          </p:cNvSpPr>
          <p:nvPr/>
        </p:nvSpPr>
        <p:spPr bwMode="auto">
          <a:xfrm>
            <a:off x="4540250" y="141287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4932363" y="1412875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2" name="Line 23"/>
          <p:cNvSpPr>
            <a:spLocks noChangeShapeType="1"/>
          </p:cNvSpPr>
          <p:nvPr/>
        </p:nvSpPr>
        <p:spPr bwMode="auto">
          <a:xfrm>
            <a:off x="5026025" y="17732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3" name="Text Box 24"/>
          <p:cNvSpPr txBox="1">
            <a:spLocks noChangeArrowheads="1"/>
          </p:cNvSpPr>
          <p:nvPr/>
        </p:nvSpPr>
        <p:spPr bwMode="auto">
          <a:xfrm>
            <a:off x="4932363" y="1916113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4" name="Text Box 25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5" name="Text Box 26"/>
          <p:cNvSpPr txBox="1">
            <a:spLocks noChangeArrowheads="1"/>
          </p:cNvSpPr>
          <p:nvPr/>
        </p:nvSpPr>
        <p:spPr bwMode="auto">
          <a:xfrm>
            <a:off x="5867400" y="19161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6" name="Text Box 27"/>
          <p:cNvSpPr txBox="1">
            <a:spLocks noChangeArrowheads="1"/>
          </p:cNvSpPr>
          <p:nvPr/>
        </p:nvSpPr>
        <p:spPr bwMode="auto">
          <a:xfrm>
            <a:off x="6278563" y="19161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7" name="Text Box 28"/>
          <p:cNvSpPr txBox="1">
            <a:spLocks noChangeArrowheads="1"/>
          </p:cNvSpPr>
          <p:nvPr/>
        </p:nvSpPr>
        <p:spPr bwMode="auto">
          <a:xfrm>
            <a:off x="4932363" y="2419350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8" name="Text Box 29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89" name="Text Box 30"/>
          <p:cNvSpPr txBox="1">
            <a:spLocks noChangeArrowheads="1"/>
          </p:cNvSpPr>
          <p:nvPr/>
        </p:nvSpPr>
        <p:spPr bwMode="auto">
          <a:xfrm>
            <a:off x="5867400" y="241935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90" name="Line 31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Text Box 32"/>
          <p:cNvSpPr txBox="1">
            <a:spLocks noChangeArrowheads="1"/>
          </p:cNvSpPr>
          <p:nvPr/>
        </p:nvSpPr>
        <p:spPr bwMode="auto">
          <a:xfrm>
            <a:off x="6443663" y="2420938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92" name="Text Box 33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93" name="Text Box 34"/>
          <p:cNvSpPr txBox="1">
            <a:spLocks noChangeArrowheads="1"/>
          </p:cNvSpPr>
          <p:nvPr/>
        </p:nvSpPr>
        <p:spPr bwMode="auto">
          <a:xfrm>
            <a:off x="5880100" y="2930525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94" name="Rectangle 35"/>
          <p:cNvSpPr>
            <a:spLocks noChangeArrowheads="1"/>
          </p:cNvSpPr>
          <p:nvPr/>
        </p:nvSpPr>
        <p:spPr bwMode="auto">
          <a:xfrm>
            <a:off x="5221288" y="29241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Line 36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Text Box 37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97" name="Text Box 38"/>
          <p:cNvSpPr txBox="1">
            <a:spLocks noChangeArrowheads="1"/>
          </p:cNvSpPr>
          <p:nvPr/>
        </p:nvSpPr>
        <p:spPr bwMode="auto">
          <a:xfrm>
            <a:off x="22415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3132138" y="4292600"/>
            <a:ext cx="21515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  <a:cs typeface="Times New Roman" pitchFamily="18" charset="0"/>
              </a:rPr>
              <a:t>Provera rešenja:</a:t>
            </a:r>
            <a:endParaRPr lang="en-US" sz="20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28" name="Oval 40"/>
          <p:cNvSpPr>
            <a:spLocks noChangeArrowheads="1"/>
          </p:cNvSpPr>
          <p:nvPr/>
        </p:nvSpPr>
        <p:spPr bwMode="auto">
          <a:xfrm>
            <a:off x="1144588" y="879475"/>
            <a:ext cx="14112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9" name="Oval 41"/>
          <p:cNvSpPr>
            <a:spLocks noChangeArrowheads="1"/>
          </p:cNvSpPr>
          <p:nvPr/>
        </p:nvSpPr>
        <p:spPr bwMode="auto">
          <a:xfrm>
            <a:off x="1835150" y="2205038"/>
            <a:ext cx="1223963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3205163" y="4797425"/>
            <a:ext cx="2355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(-4) - 2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31" name="Oval 43"/>
          <p:cNvSpPr>
            <a:spLocks noChangeArrowheads="1"/>
          </p:cNvSpPr>
          <p:nvPr/>
        </p:nvSpPr>
        <p:spPr bwMode="auto">
          <a:xfrm>
            <a:off x="5219700" y="2940050"/>
            <a:ext cx="1152525" cy="433388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2" name="Line 44"/>
          <p:cNvSpPr>
            <a:spLocks noChangeShapeType="1"/>
          </p:cNvSpPr>
          <p:nvPr/>
        </p:nvSpPr>
        <p:spPr bwMode="auto">
          <a:xfrm>
            <a:off x="4313238" y="5184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5508625" y="479742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34" name="Text Box 46"/>
          <p:cNvSpPr txBox="1">
            <a:spLocks noChangeArrowheads="1"/>
          </p:cNvSpPr>
          <p:nvPr/>
        </p:nvSpPr>
        <p:spPr bwMode="auto">
          <a:xfrm>
            <a:off x="5845175" y="4797425"/>
            <a:ext cx="538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6296025" y="479742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36" name="Text Box 48"/>
          <p:cNvSpPr txBox="1">
            <a:spLocks noChangeArrowheads="1"/>
          </p:cNvSpPr>
          <p:nvPr/>
        </p:nvSpPr>
        <p:spPr bwMode="auto">
          <a:xfrm>
            <a:off x="6554788" y="479742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937" name="Oval 49"/>
          <p:cNvSpPr>
            <a:spLocks noChangeArrowheads="1"/>
          </p:cNvSpPr>
          <p:nvPr/>
        </p:nvSpPr>
        <p:spPr bwMode="auto">
          <a:xfrm>
            <a:off x="2486025" y="865188"/>
            <a:ext cx="3571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8" name="Oval 50"/>
          <p:cNvSpPr>
            <a:spLocks noChangeArrowheads="1"/>
          </p:cNvSpPr>
          <p:nvPr/>
        </p:nvSpPr>
        <p:spPr bwMode="auto">
          <a:xfrm>
            <a:off x="6540500" y="4797425"/>
            <a:ext cx="45878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3333750" y="5186363"/>
            <a:ext cx="8778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4" name="Text Box 55"/>
          <p:cNvSpPr txBox="1">
            <a:spLocks noChangeArrowheads="1"/>
          </p:cNvSpPr>
          <p:nvPr/>
        </p:nvSpPr>
        <p:spPr bwMode="auto">
          <a:xfrm>
            <a:off x="6084888" y="3644900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11315" name="Text Box 56"/>
          <p:cNvSpPr txBox="1">
            <a:spLocks noChangeArrowheads="1"/>
          </p:cNvSpPr>
          <p:nvPr/>
        </p:nvSpPr>
        <p:spPr bwMode="auto">
          <a:xfrm>
            <a:off x="6516688" y="364490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-4, -1 )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7" grpId="0"/>
      <p:bldP spid="37928" grpId="0" animBg="1"/>
      <p:bldP spid="37928" grpId="1" animBg="1"/>
      <p:bldP spid="37929" grpId="0" animBg="1"/>
      <p:bldP spid="37929" grpId="1" animBg="1"/>
      <p:bldP spid="37930" grpId="0"/>
      <p:bldP spid="37931" grpId="0" animBg="1"/>
      <p:bldP spid="37931" grpId="1" animBg="1"/>
      <p:bldP spid="37932" grpId="0" animBg="1"/>
      <p:bldP spid="37933" grpId="0"/>
      <p:bldP spid="37934" grpId="0"/>
      <p:bldP spid="37935" grpId="0"/>
      <p:bldP spid="37936" grpId="0"/>
      <p:bldP spid="37937" grpId="0" animBg="1"/>
      <p:bldP spid="37937" grpId="1" animBg="1"/>
      <p:bldP spid="37938" grpId="0" animBg="1"/>
      <p:bldP spid="37938" grpId="1" animBg="1"/>
      <p:bldP spid="379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27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- 2y = 14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-7x + 2y = 26</a:t>
            </a:r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3003550" y="1012825"/>
            <a:ext cx="434975" cy="396875"/>
            <a:chOff x="1892" y="638"/>
            <a:chExt cx="274" cy="250"/>
          </a:xfrm>
        </p:grpSpPr>
        <p:grpSp>
          <p:nvGrpSpPr>
            <p:cNvPr id="12347" name="Group 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2349" name="Line 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0" name="Line 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1" name="Line 1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48" name="Text Box 1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1331913" y="1700213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-10x</a:t>
            </a:r>
          </a:p>
        </p:txBody>
      </p:sp>
      <p:sp>
        <p:nvSpPr>
          <p:cNvPr id="12296" name="Text Box 13"/>
          <p:cNvSpPr txBox="1">
            <a:spLocks noChangeArrowheads="1"/>
          </p:cNvSpPr>
          <p:nvPr/>
        </p:nvSpPr>
        <p:spPr bwMode="auto">
          <a:xfrm>
            <a:off x="2206625" y="17002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2528888" y="17002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40</a:t>
            </a:r>
          </a:p>
        </p:txBody>
      </p:sp>
      <p:sp>
        <p:nvSpPr>
          <p:cNvPr id="12298" name="Text Box 15"/>
          <p:cNvSpPr txBox="1">
            <a:spLocks noChangeArrowheads="1"/>
          </p:cNvSpPr>
          <p:nvPr/>
        </p:nvSpPr>
        <p:spPr bwMode="auto">
          <a:xfrm>
            <a:off x="1835150" y="22113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299" name="Text Box 16"/>
          <p:cNvSpPr txBox="1">
            <a:spLocks noChangeArrowheads="1"/>
          </p:cNvSpPr>
          <p:nvPr/>
        </p:nvSpPr>
        <p:spPr bwMode="auto">
          <a:xfrm>
            <a:off x="2555875" y="221138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0" name="Rectangle 17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Text Box 18"/>
          <p:cNvSpPr txBox="1">
            <a:spLocks noChangeArrowheads="1"/>
          </p:cNvSpPr>
          <p:nvPr/>
        </p:nvSpPr>
        <p:spPr bwMode="auto">
          <a:xfrm>
            <a:off x="4535488" y="908050"/>
            <a:ext cx="111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∙ (-4)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2" name="Text Box 19"/>
          <p:cNvSpPr txBox="1">
            <a:spLocks noChangeArrowheads="1"/>
          </p:cNvSpPr>
          <p:nvPr/>
        </p:nvSpPr>
        <p:spPr bwMode="auto">
          <a:xfrm>
            <a:off x="5526088" y="908050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3" name="Line 20"/>
          <p:cNvSpPr>
            <a:spLocks noChangeShapeType="1"/>
          </p:cNvSpPr>
          <p:nvPr/>
        </p:nvSpPr>
        <p:spPr bwMode="auto">
          <a:xfrm>
            <a:off x="4572000" y="1268413"/>
            <a:ext cx="1008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4" name="Text Box 21"/>
          <p:cNvSpPr txBox="1">
            <a:spLocks noChangeArrowheads="1"/>
          </p:cNvSpPr>
          <p:nvPr/>
        </p:nvSpPr>
        <p:spPr bwMode="auto">
          <a:xfrm>
            <a:off x="4540250" y="141287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5" name="Text Box 22"/>
          <p:cNvSpPr txBox="1">
            <a:spLocks noChangeArrowheads="1"/>
          </p:cNvSpPr>
          <p:nvPr/>
        </p:nvSpPr>
        <p:spPr bwMode="auto">
          <a:xfrm>
            <a:off x="4932363" y="1412875"/>
            <a:ext cx="120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6" name="Line 23"/>
          <p:cNvSpPr>
            <a:spLocks noChangeShapeType="1"/>
          </p:cNvSpPr>
          <p:nvPr/>
        </p:nvSpPr>
        <p:spPr bwMode="auto">
          <a:xfrm>
            <a:off x="5026025" y="17732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7" name="Text Box 24"/>
          <p:cNvSpPr txBox="1">
            <a:spLocks noChangeArrowheads="1"/>
          </p:cNvSpPr>
          <p:nvPr/>
        </p:nvSpPr>
        <p:spPr bwMode="auto">
          <a:xfrm>
            <a:off x="4932363" y="1916113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8" name="Text Box 25"/>
          <p:cNvSpPr txBox="1">
            <a:spLocks noChangeArrowheads="1"/>
          </p:cNvSpPr>
          <p:nvPr/>
        </p:nvSpPr>
        <p:spPr bwMode="auto">
          <a:xfrm>
            <a:off x="5553075" y="19161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09" name="Text Box 26"/>
          <p:cNvSpPr txBox="1">
            <a:spLocks noChangeArrowheads="1"/>
          </p:cNvSpPr>
          <p:nvPr/>
        </p:nvSpPr>
        <p:spPr bwMode="auto">
          <a:xfrm>
            <a:off x="5867400" y="191611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0" name="Text Box 27"/>
          <p:cNvSpPr txBox="1">
            <a:spLocks noChangeArrowheads="1"/>
          </p:cNvSpPr>
          <p:nvPr/>
        </p:nvSpPr>
        <p:spPr bwMode="auto">
          <a:xfrm>
            <a:off x="6278563" y="19161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1" name="Text Box 28"/>
          <p:cNvSpPr txBox="1">
            <a:spLocks noChangeArrowheads="1"/>
          </p:cNvSpPr>
          <p:nvPr/>
        </p:nvSpPr>
        <p:spPr bwMode="auto">
          <a:xfrm>
            <a:off x="4932363" y="2419350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2" name="Text Box 29"/>
          <p:cNvSpPr txBox="1">
            <a:spLocks noChangeArrowheads="1"/>
          </p:cNvSpPr>
          <p:nvPr/>
        </p:nvSpPr>
        <p:spPr bwMode="auto">
          <a:xfrm>
            <a:off x="5553075" y="24193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3" name="Text Box 30"/>
          <p:cNvSpPr txBox="1">
            <a:spLocks noChangeArrowheads="1"/>
          </p:cNvSpPr>
          <p:nvPr/>
        </p:nvSpPr>
        <p:spPr bwMode="auto">
          <a:xfrm>
            <a:off x="5867400" y="241935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4" name="Line 31"/>
          <p:cNvSpPr>
            <a:spLocks noChangeShapeType="1"/>
          </p:cNvSpPr>
          <p:nvPr/>
        </p:nvSpPr>
        <p:spPr bwMode="auto">
          <a:xfrm flipH="1">
            <a:off x="6365875" y="2347913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5" name="Text Box 32"/>
          <p:cNvSpPr txBox="1">
            <a:spLocks noChangeArrowheads="1"/>
          </p:cNvSpPr>
          <p:nvPr/>
        </p:nvSpPr>
        <p:spPr bwMode="auto">
          <a:xfrm>
            <a:off x="6443663" y="2420938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6" name="Text Box 33"/>
          <p:cNvSpPr txBox="1">
            <a:spLocks noChangeArrowheads="1"/>
          </p:cNvSpPr>
          <p:nvPr/>
        </p:nvSpPr>
        <p:spPr bwMode="auto">
          <a:xfrm>
            <a:off x="5299075" y="2930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7" name="Text Box 34"/>
          <p:cNvSpPr txBox="1">
            <a:spLocks noChangeArrowheads="1"/>
          </p:cNvSpPr>
          <p:nvPr/>
        </p:nvSpPr>
        <p:spPr bwMode="auto">
          <a:xfrm>
            <a:off x="5880100" y="2930525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8" name="Rectangle 35"/>
          <p:cNvSpPr>
            <a:spLocks noChangeArrowheads="1"/>
          </p:cNvSpPr>
          <p:nvPr/>
        </p:nvSpPr>
        <p:spPr bwMode="auto">
          <a:xfrm>
            <a:off x="5221288" y="29241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Line 36"/>
          <p:cNvSpPr>
            <a:spLocks noChangeShapeType="1"/>
          </p:cNvSpPr>
          <p:nvPr/>
        </p:nvSpPr>
        <p:spPr bwMode="auto">
          <a:xfrm flipH="1">
            <a:off x="3203575" y="16287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0" name="Text Box 37"/>
          <p:cNvSpPr txBox="1">
            <a:spLocks noChangeArrowheads="1"/>
          </p:cNvSpPr>
          <p:nvPr/>
        </p:nvSpPr>
        <p:spPr bwMode="auto">
          <a:xfrm>
            <a:off x="3281363" y="1701800"/>
            <a:ext cx="900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(-10)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1" name="Text Box 38"/>
          <p:cNvSpPr txBox="1">
            <a:spLocks noChangeArrowheads="1"/>
          </p:cNvSpPr>
          <p:nvPr/>
        </p:nvSpPr>
        <p:spPr bwMode="auto">
          <a:xfrm>
            <a:off x="2241550" y="22050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2" name="Text Box 42"/>
          <p:cNvSpPr txBox="1">
            <a:spLocks noChangeArrowheads="1"/>
          </p:cNvSpPr>
          <p:nvPr/>
        </p:nvSpPr>
        <p:spPr bwMode="auto">
          <a:xfrm>
            <a:off x="3205163" y="4797425"/>
            <a:ext cx="2355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(-4) - 2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3" name="Line 44"/>
          <p:cNvSpPr>
            <a:spLocks noChangeShapeType="1"/>
          </p:cNvSpPr>
          <p:nvPr/>
        </p:nvSpPr>
        <p:spPr bwMode="auto">
          <a:xfrm>
            <a:off x="4313238" y="5184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4" name="Text Box 45"/>
          <p:cNvSpPr txBox="1">
            <a:spLocks noChangeArrowheads="1"/>
          </p:cNvSpPr>
          <p:nvPr/>
        </p:nvSpPr>
        <p:spPr bwMode="auto">
          <a:xfrm>
            <a:off x="5508625" y="479742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5" name="Text Box 46"/>
          <p:cNvSpPr txBox="1">
            <a:spLocks noChangeArrowheads="1"/>
          </p:cNvSpPr>
          <p:nvPr/>
        </p:nvSpPr>
        <p:spPr bwMode="auto">
          <a:xfrm>
            <a:off x="5845175" y="4797425"/>
            <a:ext cx="538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6" name="Text Box 47"/>
          <p:cNvSpPr txBox="1">
            <a:spLocks noChangeArrowheads="1"/>
          </p:cNvSpPr>
          <p:nvPr/>
        </p:nvSpPr>
        <p:spPr bwMode="auto">
          <a:xfrm>
            <a:off x="6296025" y="479742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7" name="Text Box 48"/>
          <p:cNvSpPr txBox="1">
            <a:spLocks noChangeArrowheads="1"/>
          </p:cNvSpPr>
          <p:nvPr/>
        </p:nvSpPr>
        <p:spPr bwMode="auto">
          <a:xfrm>
            <a:off x="6554788" y="4797425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28" name="Line 54"/>
          <p:cNvSpPr>
            <a:spLocks noChangeShapeType="1"/>
          </p:cNvSpPr>
          <p:nvPr/>
        </p:nvSpPr>
        <p:spPr bwMode="auto">
          <a:xfrm>
            <a:off x="3333750" y="5186363"/>
            <a:ext cx="8778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9" name="Text Box 55"/>
          <p:cNvSpPr txBox="1">
            <a:spLocks noChangeArrowheads="1"/>
          </p:cNvSpPr>
          <p:nvPr/>
        </p:nvSpPr>
        <p:spPr bwMode="auto">
          <a:xfrm>
            <a:off x="6084888" y="3644900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12330" name="Text Box 56"/>
          <p:cNvSpPr txBox="1">
            <a:spLocks noChangeArrowheads="1"/>
          </p:cNvSpPr>
          <p:nvPr/>
        </p:nvSpPr>
        <p:spPr bwMode="auto">
          <a:xfrm>
            <a:off x="6516688" y="3717925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-4, -1 )</a:t>
            </a:r>
          </a:p>
        </p:txBody>
      </p:sp>
      <p:sp>
        <p:nvSpPr>
          <p:cNvPr id="39993" name="Oval 57"/>
          <p:cNvSpPr>
            <a:spLocks noChangeArrowheads="1"/>
          </p:cNvSpPr>
          <p:nvPr/>
        </p:nvSpPr>
        <p:spPr bwMode="auto">
          <a:xfrm>
            <a:off x="1192213" y="1196975"/>
            <a:ext cx="1339850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94" name="Oval 58"/>
          <p:cNvSpPr>
            <a:spLocks noChangeArrowheads="1"/>
          </p:cNvSpPr>
          <p:nvPr/>
        </p:nvSpPr>
        <p:spPr bwMode="auto">
          <a:xfrm>
            <a:off x="1763713" y="2205038"/>
            <a:ext cx="1368425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95" name="Text Box 59"/>
          <p:cNvSpPr txBox="1">
            <a:spLocks noChangeArrowheads="1"/>
          </p:cNvSpPr>
          <p:nvPr/>
        </p:nvSpPr>
        <p:spPr bwMode="auto">
          <a:xfrm>
            <a:off x="3205163" y="5302250"/>
            <a:ext cx="2371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-7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(-4) + 2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9996" name="Oval 60"/>
          <p:cNvSpPr>
            <a:spLocks noChangeArrowheads="1"/>
          </p:cNvSpPr>
          <p:nvPr/>
        </p:nvSpPr>
        <p:spPr bwMode="auto">
          <a:xfrm>
            <a:off x="5219700" y="2924175"/>
            <a:ext cx="1223963" cy="433388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97" name="Line 61"/>
          <p:cNvSpPr>
            <a:spLocks noChangeShapeType="1"/>
          </p:cNvSpPr>
          <p:nvPr/>
        </p:nvSpPr>
        <p:spPr bwMode="auto">
          <a:xfrm>
            <a:off x="4427538" y="568960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8" name="Text Box 62"/>
          <p:cNvSpPr txBox="1">
            <a:spLocks noChangeArrowheads="1"/>
          </p:cNvSpPr>
          <p:nvPr/>
        </p:nvSpPr>
        <p:spPr bwMode="auto">
          <a:xfrm>
            <a:off x="5580063" y="5302250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9999" name="Text Box 63"/>
          <p:cNvSpPr txBox="1">
            <a:spLocks noChangeArrowheads="1"/>
          </p:cNvSpPr>
          <p:nvPr/>
        </p:nvSpPr>
        <p:spPr bwMode="auto">
          <a:xfrm>
            <a:off x="5994400" y="5302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0000" name="Text Box 64"/>
          <p:cNvSpPr txBox="1">
            <a:spLocks noChangeArrowheads="1"/>
          </p:cNvSpPr>
          <p:nvPr/>
        </p:nvSpPr>
        <p:spPr bwMode="auto">
          <a:xfrm>
            <a:off x="6445250" y="53022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0001" name="Text Box 65"/>
          <p:cNvSpPr txBox="1">
            <a:spLocks noChangeArrowheads="1"/>
          </p:cNvSpPr>
          <p:nvPr/>
        </p:nvSpPr>
        <p:spPr bwMode="auto">
          <a:xfrm>
            <a:off x="6732588" y="5302250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26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0002" name="Oval 66"/>
          <p:cNvSpPr>
            <a:spLocks noChangeArrowheads="1"/>
          </p:cNvSpPr>
          <p:nvPr/>
        </p:nvSpPr>
        <p:spPr bwMode="auto">
          <a:xfrm>
            <a:off x="2503488" y="1125538"/>
            <a:ext cx="460375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003" name="Oval 67"/>
          <p:cNvSpPr>
            <a:spLocks noChangeArrowheads="1"/>
          </p:cNvSpPr>
          <p:nvPr/>
        </p:nvSpPr>
        <p:spPr bwMode="auto">
          <a:xfrm>
            <a:off x="6734175" y="5272088"/>
            <a:ext cx="503238" cy="4333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004" name="Line 68"/>
          <p:cNvSpPr>
            <a:spLocks noChangeShapeType="1"/>
          </p:cNvSpPr>
          <p:nvPr/>
        </p:nvSpPr>
        <p:spPr bwMode="auto">
          <a:xfrm>
            <a:off x="3305175" y="5691188"/>
            <a:ext cx="1022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006" name="Text Box 70"/>
          <p:cNvSpPr txBox="1">
            <a:spLocks noChangeArrowheads="1"/>
          </p:cNvSpPr>
          <p:nvPr/>
        </p:nvSpPr>
        <p:spPr bwMode="auto">
          <a:xfrm>
            <a:off x="7100888" y="5581650"/>
            <a:ext cx="423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</a:t>
            </a:r>
          </a:p>
        </p:txBody>
      </p:sp>
      <p:sp>
        <p:nvSpPr>
          <p:cNvPr id="12346" name="Text Box 72"/>
          <p:cNvSpPr txBox="1">
            <a:spLocks noChangeArrowheads="1"/>
          </p:cNvSpPr>
          <p:nvPr/>
        </p:nvSpPr>
        <p:spPr bwMode="auto">
          <a:xfrm>
            <a:off x="3132138" y="4292600"/>
            <a:ext cx="21515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  <a:cs typeface="Times New Roman" pitchFamily="18" charset="0"/>
              </a:rPr>
              <a:t>Provera rešenja:</a:t>
            </a:r>
            <a:endParaRPr lang="en-US" sz="2000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3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39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3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3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4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4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40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40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4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93" grpId="0" animBg="1"/>
      <p:bldP spid="39993" grpId="1" animBg="1"/>
      <p:bldP spid="39994" grpId="0" animBg="1"/>
      <p:bldP spid="39994" grpId="1" animBg="1"/>
      <p:bldP spid="39995" grpId="0"/>
      <p:bldP spid="39996" grpId="0" animBg="1"/>
      <p:bldP spid="39996" grpId="1" animBg="1"/>
      <p:bldP spid="39997" grpId="0" animBg="1"/>
      <p:bldP spid="39998" grpId="0"/>
      <p:bldP spid="39999" grpId="0"/>
      <p:bldP spid="40000" grpId="0"/>
      <p:bldP spid="40001" grpId="0"/>
      <p:bldP spid="40002" grpId="0" animBg="1"/>
      <p:bldP spid="40002" grpId="1" animBg="1"/>
      <p:bldP spid="40003" grpId="0" animBg="1"/>
      <p:bldP spid="40003" grpId="1" animBg="1"/>
      <p:bldP spid="4000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</TotalTime>
  <Words>1288</Words>
  <Application>Microsoft Office PowerPoint</Application>
  <PresentationFormat>On-screen Show (4:3)</PresentationFormat>
  <Paragraphs>381</Paragraphs>
  <Slides>19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Book Antiqua</vt:lpstr>
      <vt:lpstr>Calibri</vt:lpstr>
      <vt:lpstr>Comic Sans MS</vt:lpstr>
      <vt:lpstr>Garamond</vt:lpstr>
      <vt:lpstr>Lucida Sans</vt:lpstr>
      <vt:lpstr>Times New Roman</vt:lpstr>
      <vt:lpstr>Wingdings</vt:lpstr>
      <vt:lpstr>Wingdings 2</vt:lpstr>
      <vt:lpstr>Wingdings 3</vt:lpstr>
      <vt:lpstr>Apex</vt:lpstr>
      <vt:lpstr>Metoda  suprotnih koeficijenata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 suprotnih koeficijenata</dc:title>
  <dc:creator>Korisnik</dc:creator>
  <cp:lastModifiedBy>KORISNIK</cp:lastModifiedBy>
  <cp:revision>1</cp:revision>
  <dcterms:created xsi:type="dcterms:W3CDTF">2016-03-15T08:12:01Z</dcterms:created>
  <dcterms:modified xsi:type="dcterms:W3CDTF">2020-03-17T07:31:51Z</dcterms:modified>
</cp:coreProperties>
</file>