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9" r:id="rId3"/>
    <p:sldId id="260" r:id="rId4"/>
    <p:sldId id="264" r:id="rId5"/>
    <p:sldId id="263" r:id="rId6"/>
    <p:sldId id="270" r:id="rId7"/>
    <p:sldId id="266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8" r:id="rId28"/>
    <p:sldId id="289" r:id="rId29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51" d="100"/>
          <a:sy n="51" d="100"/>
        </p:scale>
        <p:origin x="1397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DA28FBF-B030-4A02-8DC5-46E622042A6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700213"/>
            <a:ext cx="7772400" cy="19208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hr-HR" altLang="sr-Latn-RS"/>
              <a:t>Metoda  suprotnih koeficijenata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hr-HR" altLang="sr-Latn-RS" dirty="0"/>
              <a:t>2. deo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331913" y="4987925"/>
            <a:ext cx="6624637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1pPr>
            <a:lvl2pPr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hr-HR" altLang="sr-Latn-RS" sz="2800" dirty="0"/>
              <a:t>(nameštanje suprotnih koeficijenata)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 build="p"/>
      <p:bldP spid="205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750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804988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+ 16y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852738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52" name="Text Box 17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4353" name="Line 18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4354" name="Group 19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4400" name="Group 2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4402" name="Line 2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2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Line 2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01" name="Text Box 2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4355" name="Text Box 25"/>
          <p:cNvSpPr txBox="1">
            <a:spLocks noChangeArrowheads="1"/>
          </p:cNvSpPr>
          <p:nvPr/>
        </p:nvSpPr>
        <p:spPr bwMode="auto">
          <a:xfrm>
            <a:off x="1947863" y="2563813"/>
            <a:ext cx="585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31y</a:t>
            </a:r>
          </a:p>
        </p:txBody>
      </p:sp>
      <p:sp>
        <p:nvSpPr>
          <p:cNvPr id="14356" name="Text Box 26"/>
          <p:cNvSpPr txBox="1">
            <a:spLocks noChangeArrowheads="1"/>
          </p:cNvSpPr>
          <p:nvPr/>
        </p:nvSpPr>
        <p:spPr bwMode="auto">
          <a:xfrm>
            <a:off x="25558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4357" name="Text Box 27"/>
          <p:cNvSpPr txBox="1">
            <a:spLocks noChangeArrowheads="1"/>
          </p:cNvSpPr>
          <p:nvPr/>
        </p:nvSpPr>
        <p:spPr bwMode="auto">
          <a:xfrm>
            <a:off x="2843213" y="2563813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-31</a:t>
            </a:r>
          </a:p>
        </p:txBody>
      </p:sp>
      <p:sp>
        <p:nvSpPr>
          <p:cNvPr id="14358" name="Line 28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9" name="Text Box 29"/>
          <p:cNvSpPr txBox="1">
            <a:spLocks noChangeArrowheads="1"/>
          </p:cNvSpPr>
          <p:nvPr/>
        </p:nvSpPr>
        <p:spPr bwMode="auto">
          <a:xfrm>
            <a:off x="3708400" y="2565400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31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0" name="Text Box 30"/>
          <p:cNvSpPr txBox="1">
            <a:spLocks noChangeArrowheads="1"/>
          </p:cNvSpPr>
          <p:nvPr/>
        </p:nvSpPr>
        <p:spPr bwMode="auto">
          <a:xfrm>
            <a:off x="2268538" y="314801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1" name="Text Box 31"/>
          <p:cNvSpPr txBox="1">
            <a:spLocks noChangeArrowheads="1"/>
          </p:cNvSpPr>
          <p:nvPr/>
        </p:nvSpPr>
        <p:spPr bwMode="auto">
          <a:xfrm>
            <a:off x="2916238" y="31480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2" name="Rectangle 32"/>
          <p:cNvSpPr>
            <a:spLocks noChangeArrowheads="1"/>
          </p:cNvSpPr>
          <p:nvPr/>
        </p:nvSpPr>
        <p:spPr bwMode="auto">
          <a:xfrm>
            <a:off x="21240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Text Box 33"/>
          <p:cNvSpPr txBox="1">
            <a:spLocks noChangeArrowheads="1"/>
          </p:cNvSpPr>
          <p:nvPr/>
        </p:nvSpPr>
        <p:spPr bwMode="auto">
          <a:xfrm>
            <a:off x="26019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4" name="Text Box 34"/>
          <p:cNvSpPr txBox="1">
            <a:spLocks noChangeArrowheads="1"/>
          </p:cNvSpPr>
          <p:nvPr/>
        </p:nvSpPr>
        <p:spPr bwMode="auto">
          <a:xfrm>
            <a:off x="4551363" y="798513"/>
            <a:ext cx="1573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 + 4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5" name="Text Box 35"/>
          <p:cNvSpPr txBox="1">
            <a:spLocks noChangeArrowheads="1"/>
          </p:cNvSpPr>
          <p:nvPr/>
        </p:nvSpPr>
        <p:spPr bwMode="auto">
          <a:xfrm>
            <a:off x="6078538" y="7985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6" name="Line 36"/>
          <p:cNvSpPr>
            <a:spLocks noChangeShapeType="1"/>
          </p:cNvSpPr>
          <p:nvPr/>
        </p:nvSpPr>
        <p:spPr bwMode="auto">
          <a:xfrm>
            <a:off x="5091113" y="11588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7" name="Text Box 37"/>
          <p:cNvSpPr txBox="1">
            <a:spLocks noChangeArrowheads="1"/>
          </p:cNvSpPr>
          <p:nvPr/>
        </p:nvSpPr>
        <p:spPr bwMode="auto">
          <a:xfrm>
            <a:off x="4629150" y="1303338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8" name="Text Box 38"/>
          <p:cNvSpPr txBox="1">
            <a:spLocks noChangeArrowheads="1"/>
          </p:cNvSpPr>
          <p:nvPr/>
        </p:nvSpPr>
        <p:spPr bwMode="auto">
          <a:xfrm>
            <a:off x="5148263" y="1303338"/>
            <a:ext cx="674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 4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69" name="Line 39"/>
          <p:cNvSpPr>
            <a:spLocks noChangeShapeType="1"/>
          </p:cNvSpPr>
          <p:nvPr/>
        </p:nvSpPr>
        <p:spPr bwMode="auto">
          <a:xfrm>
            <a:off x="4716463" y="1663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70" name="Text Box 40"/>
          <p:cNvSpPr txBox="1">
            <a:spLocks noChangeArrowheads="1"/>
          </p:cNvSpPr>
          <p:nvPr/>
        </p:nvSpPr>
        <p:spPr bwMode="auto">
          <a:xfrm>
            <a:off x="4859338" y="17732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1" name="Text Box 41"/>
          <p:cNvSpPr txBox="1">
            <a:spLocks noChangeArrowheads="1"/>
          </p:cNvSpPr>
          <p:nvPr/>
        </p:nvSpPr>
        <p:spPr bwMode="auto">
          <a:xfrm>
            <a:off x="5424488" y="17732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2" name="Text Box 42"/>
          <p:cNvSpPr txBox="1">
            <a:spLocks noChangeArrowheads="1"/>
          </p:cNvSpPr>
          <p:nvPr/>
        </p:nvSpPr>
        <p:spPr bwMode="auto">
          <a:xfrm>
            <a:off x="5705475" y="17732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3" name="Text Box 43"/>
          <p:cNvSpPr txBox="1">
            <a:spLocks noChangeArrowheads="1"/>
          </p:cNvSpPr>
          <p:nvPr/>
        </p:nvSpPr>
        <p:spPr bwMode="auto">
          <a:xfrm>
            <a:off x="5978525" y="1773238"/>
            <a:ext cx="538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4" name="Text Box 44"/>
          <p:cNvSpPr txBox="1">
            <a:spLocks noChangeArrowheads="1"/>
          </p:cNvSpPr>
          <p:nvPr/>
        </p:nvSpPr>
        <p:spPr bwMode="auto">
          <a:xfrm>
            <a:off x="5243513" y="2894013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5" name="Text Box 45"/>
          <p:cNvSpPr txBox="1">
            <a:spLocks noChangeArrowheads="1"/>
          </p:cNvSpPr>
          <p:nvPr/>
        </p:nvSpPr>
        <p:spPr bwMode="auto">
          <a:xfrm>
            <a:off x="5824538" y="2894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6" name="Rectangle 46"/>
          <p:cNvSpPr>
            <a:spLocks noChangeArrowheads="1"/>
          </p:cNvSpPr>
          <p:nvPr/>
        </p:nvSpPr>
        <p:spPr bwMode="auto">
          <a:xfrm>
            <a:off x="5165725" y="28876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Text Box 47"/>
          <p:cNvSpPr txBox="1">
            <a:spLocks noChangeArrowheads="1"/>
          </p:cNvSpPr>
          <p:nvPr/>
        </p:nvSpPr>
        <p:spPr bwMode="auto">
          <a:xfrm>
            <a:off x="5765800" y="13033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8" name="Text Box 48"/>
          <p:cNvSpPr txBox="1">
            <a:spLocks noChangeArrowheads="1"/>
          </p:cNvSpPr>
          <p:nvPr/>
        </p:nvSpPr>
        <p:spPr bwMode="auto">
          <a:xfrm>
            <a:off x="6084888" y="13033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79" name="Text Box 49"/>
          <p:cNvSpPr txBox="1">
            <a:spLocks noChangeArrowheads="1"/>
          </p:cNvSpPr>
          <p:nvPr/>
        </p:nvSpPr>
        <p:spPr bwMode="auto">
          <a:xfrm>
            <a:off x="4859338" y="231298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80" name="Text Box 50"/>
          <p:cNvSpPr txBox="1">
            <a:spLocks noChangeArrowheads="1"/>
          </p:cNvSpPr>
          <p:nvPr/>
        </p:nvSpPr>
        <p:spPr bwMode="auto">
          <a:xfrm>
            <a:off x="5424488" y="23129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81" name="Text Box 51"/>
          <p:cNvSpPr txBox="1">
            <a:spLocks noChangeArrowheads="1"/>
          </p:cNvSpPr>
          <p:nvPr/>
        </p:nvSpPr>
        <p:spPr bwMode="auto">
          <a:xfrm>
            <a:off x="5702300" y="231298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82" name="Line 52"/>
          <p:cNvSpPr>
            <a:spLocks noChangeShapeType="1"/>
          </p:cNvSpPr>
          <p:nvPr/>
        </p:nvSpPr>
        <p:spPr bwMode="auto">
          <a:xfrm flipH="1">
            <a:off x="6300788" y="22050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3" name="Text Box 53"/>
          <p:cNvSpPr txBox="1">
            <a:spLocks noChangeArrowheads="1"/>
          </p:cNvSpPr>
          <p:nvPr/>
        </p:nvSpPr>
        <p:spPr bwMode="auto">
          <a:xfrm>
            <a:off x="6378575" y="2278063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(-6)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84" name="Text Box 54"/>
          <p:cNvSpPr txBox="1">
            <a:spLocks noChangeArrowheads="1"/>
          </p:cNvSpPr>
          <p:nvPr/>
        </p:nvSpPr>
        <p:spPr bwMode="auto">
          <a:xfrm>
            <a:off x="6948488" y="3357563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14385" name="Text Box 55"/>
          <p:cNvSpPr txBox="1">
            <a:spLocks noChangeArrowheads="1"/>
          </p:cNvSpPr>
          <p:nvPr/>
        </p:nvSpPr>
        <p:spPr bwMode="auto">
          <a:xfrm>
            <a:off x="7380288" y="33575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-2, -1 )</a:t>
            </a:r>
          </a:p>
        </p:txBody>
      </p:sp>
      <p:sp>
        <p:nvSpPr>
          <p:cNvPr id="65601" name="Oval 65"/>
          <p:cNvSpPr>
            <a:spLocks noChangeArrowheads="1"/>
          </p:cNvSpPr>
          <p:nvPr/>
        </p:nvSpPr>
        <p:spPr bwMode="auto">
          <a:xfrm>
            <a:off x="971550" y="820738"/>
            <a:ext cx="2952750" cy="3762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02" name="Oval 66"/>
          <p:cNvSpPr>
            <a:spLocks noChangeArrowheads="1"/>
          </p:cNvSpPr>
          <p:nvPr/>
        </p:nvSpPr>
        <p:spPr bwMode="auto">
          <a:xfrm>
            <a:off x="987425" y="1196975"/>
            <a:ext cx="2952750" cy="3857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04" name="Oval 68"/>
          <p:cNvSpPr>
            <a:spLocks noChangeArrowheads="1"/>
          </p:cNvSpPr>
          <p:nvPr/>
        </p:nvSpPr>
        <p:spPr bwMode="auto">
          <a:xfrm>
            <a:off x="1003300" y="1557338"/>
            <a:ext cx="2592388" cy="8636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09" name="Line 73"/>
          <p:cNvSpPr>
            <a:spLocks noChangeShapeType="1"/>
          </p:cNvSpPr>
          <p:nvPr/>
        </p:nvSpPr>
        <p:spPr bwMode="auto">
          <a:xfrm>
            <a:off x="539750" y="5084763"/>
            <a:ext cx="8137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6" name="Text Box 74"/>
          <p:cNvSpPr txBox="1">
            <a:spLocks noChangeArrowheads="1"/>
          </p:cNvSpPr>
          <p:nvPr/>
        </p:nvSpPr>
        <p:spPr bwMode="auto">
          <a:xfrm>
            <a:off x="1820863" y="1987550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5611" name="Oval 75"/>
          <p:cNvSpPr>
            <a:spLocks noChangeArrowheads="1"/>
          </p:cNvSpPr>
          <p:nvPr/>
        </p:nvSpPr>
        <p:spPr bwMode="auto">
          <a:xfrm>
            <a:off x="1235075" y="1598613"/>
            <a:ext cx="760413" cy="79057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12" name="Oval 76"/>
          <p:cNvSpPr>
            <a:spLocks noChangeArrowheads="1"/>
          </p:cNvSpPr>
          <p:nvPr/>
        </p:nvSpPr>
        <p:spPr bwMode="auto">
          <a:xfrm>
            <a:off x="6804025" y="3284538"/>
            <a:ext cx="1871663" cy="5762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613" name="Text Box 77"/>
          <p:cNvSpPr txBox="1">
            <a:spLocks noChangeArrowheads="1"/>
          </p:cNvSpPr>
          <p:nvPr/>
        </p:nvSpPr>
        <p:spPr bwMode="auto">
          <a:xfrm>
            <a:off x="6156325" y="320992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320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...</a:t>
            </a:r>
            <a:endParaRPr lang="en-US" sz="320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65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5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65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65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01" grpId="0" animBg="1"/>
      <p:bldP spid="65601" grpId="1" animBg="1"/>
      <p:bldP spid="65602" grpId="0" animBg="1"/>
      <p:bldP spid="65602" grpId="1" animBg="1"/>
      <p:bldP spid="65604" grpId="0" animBg="1"/>
      <p:bldP spid="65604" grpId="1" animBg="1"/>
      <p:bldP spid="65609" grpId="0" animBg="1"/>
      <p:bldP spid="65611" grpId="0" animBg="1"/>
      <p:bldP spid="65611" grpId="1" animBg="1"/>
      <p:bldP spid="65612" grpId="0" animBg="1"/>
      <p:bldP spid="65612" grpId="1" animBg="1"/>
      <p:bldP spid="656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67603" name="Oval 19"/>
          <p:cNvSpPr>
            <a:spLocks noChangeArrowheads="1"/>
          </p:cNvSpPr>
          <p:nvPr/>
        </p:nvSpPr>
        <p:spPr bwMode="auto">
          <a:xfrm>
            <a:off x="1727200" y="865188"/>
            <a:ext cx="4222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4" name="Oval 20"/>
          <p:cNvSpPr>
            <a:spLocks noChangeArrowheads="1"/>
          </p:cNvSpPr>
          <p:nvPr/>
        </p:nvSpPr>
        <p:spPr bwMode="auto">
          <a:xfrm>
            <a:off x="1692275" y="1174750"/>
            <a:ext cx="50323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13" name="Line 29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5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7617" name="Line 33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8" name="Text Box 34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9" grpId="0"/>
      <p:bldP spid="67603" grpId="0" animBg="1"/>
      <p:bldP spid="67604" grpId="0" animBg="1"/>
      <p:bldP spid="67613" grpId="0" animBg="1"/>
      <p:bldP spid="67614" grpId="0"/>
      <p:bldP spid="67617" grpId="0" animBg="1"/>
      <p:bldP spid="676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5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8619" name="Oval 11"/>
          <p:cNvSpPr>
            <a:spLocks noChangeArrowheads="1"/>
          </p:cNvSpPr>
          <p:nvPr/>
        </p:nvSpPr>
        <p:spPr bwMode="auto">
          <a:xfrm>
            <a:off x="17065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Oval 12"/>
          <p:cNvSpPr>
            <a:spLocks noChangeArrowheads="1"/>
          </p:cNvSpPr>
          <p:nvPr/>
        </p:nvSpPr>
        <p:spPr bwMode="auto">
          <a:xfrm>
            <a:off x="3203575" y="836613"/>
            <a:ext cx="7207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3" name="Oval 15"/>
          <p:cNvSpPr>
            <a:spLocks noChangeArrowheads="1"/>
          </p:cNvSpPr>
          <p:nvPr/>
        </p:nvSpPr>
        <p:spPr bwMode="auto">
          <a:xfrm>
            <a:off x="1731963" y="1168400"/>
            <a:ext cx="5762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Oval 16"/>
          <p:cNvSpPr>
            <a:spLocks noChangeArrowheads="1"/>
          </p:cNvSpPr>
          <p:nvPr/>
        </p:nvSpPr>
        <p:spPr bwMode="auto">
          <a:xfrm>
            <a:off x="3203575" y="1136650"/>
            <a:ext cx="7778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3309938" y="839788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/>
      <p:bldP spid="68619" grpId="0" animBg="1"/>
      <p:bldP spid="68619" grpId="1" animBg="1"/>
      <p:bldP spid="68620" grpId="0" animBg="1"/>
      <p:bldP spid="68620" grpId="1" animBg="1"/>
      <p:bldP spid="68623" grpId="0" animBg="1"/>
      <p:bldP spid="68623" grpId="1" animBg="1"/>
      <p:bldP spid="68624" grpId="0" animBg="1"/>
      <p:bldP spid="68624" grpId="1" animBg="1"/>
      <p:bldP spid="686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9643" name="Oval 11"/>
          <p:cNvSpPr>
            <a:spLocks noChangeArrowheads="1"/>
          </p:cNvSpPr>
          <p:nvPr/>
        </p:nvSpPr>
        <p:spPr bwMode="auto">
          <a:xfrm>
            <a:off x="17065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Oval 12"/>
          <p:cNvSpPr>
            <a:spLocks noChangeArrowheads="1"/>
          </p:cNvSpPr>
          <p:nvPr/>
        </p:nvSpPr>
        <p:spPr bwMode="auto">
          <a:xfrm>
            <a:off x="3235325" y="852488"/>
            <a:ext cx="86360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7" name="Oval 15"/>
          <p:cNvSpPr>
            <a:spLocks noChangeArrowheads="1"/>
          </p:cNvSpPr>
          <p:nvPr/>
        </p:nvSpPr>
        <p:spPr bwMode="auto">
          <a:xfrm>
            <a:off x="1731963" y="1168400"/>
            <a:ext cx="5762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Oval 16"/>
          <p:cNvSpPr>
            <a:spLocks noChangeArrowheads="1"/>
          </p:cNvSpPr>
          <p:nvPr/>
        </p:nvSpPr>
        <p:spPr bwMode="auto">
          <a:xfrm>
            <a:off x="3203575" y="1136650"/>
            <a:ext cx="7778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Text Box 25"/>
          <p:cNvSpPr txBox="1">
            <a:spLocks noChangeArrowheads="1"/>
          </p:cNvSpPr>
          <p:nvPr/>
        </p:nvSpPr>
        <p:spPr bwMode="auto">
          <a:xfrm>
            <a:off x="3309938" y="839788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3" grpId="0" animBg="1"/>
      <p:bldP spid="69643" grpId="1" animBg="1"/>
      <p:bldP spid="69644" grpId="0" animBg="1"/>
      <p:bldP spid="69644" grpId="1" animBg="1"/>
      <p:bldP spid="69647" grpId="0" animBg="1"/>
      <p:bldP spid="69647" grpId="1" animBg="1"/>
      <p:bldP spid="69648" grpId="0" animBg="1"/>
      <p:bldP spid="6964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1042988" y="820738"/>
            <a:ext cx="31686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Oval 12"/>
          <p:cNvSpPr>
            <a:spLocks noChangeArrowheads="1"/>
          </p:cNvSpPr>
          <p:nvPr/>
        </p:nvSpPr>
        <p:spPr bwMode="auto">
          <a:xfrm>
            <a:off x="11477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Oval 13"/>
          <p:cNvSpPr>
            <a:spLocks noChangeArrowheads="1"/>
          </p:cNvSpPr>
          <p:nvPr/>
        </p:nvSpPr>
        <p:spPr bwMode="auto">
          <a:xfrm>
            <a:off x="3116263" y="836613"/>
            <a:ext cx="10239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1335088" y="1628775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30x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71" name="Oval 15"/>
          <p:cNvSpPr>
            <a:spLocks noChangeArrowheads="1"/>
          </p:cNvSpPr>
          <p:nvPr/>
        </p:nvSpPr>
        <p:spPr bwMode="auto">
          <a:xfrm>
            <a:off x="1666875" y="836613"/>
            <a:ext cx="633413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1804988" y="1628775"/>
            <a:ext cx="885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- 20y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73" name="Oval 17"/>
          <p:cNvSpPr>
            <a:spLocks noChangeArrowheads="1"/>
          </p:cNvSpPr>
          <p:nvPr/>
        </p:nvSpPr>
        <p:spPr bwMode="auto">
          <a:xfrm>
            <a:off x="2193925" y="8651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2484438" y="865188"/>
            <a:ext cx="3905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2852738" y="1628775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-40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987425" y="1150938"/>
            <a:ext cx="29527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79" name="Oval 23"/>
          <p:cNvSpPr>
            <a:spLocks noChangeArrowheads="1"/>
          </p:cNvSpPr>
          <p:nvPr/>
        </p:nvSpPr>
        <p:spPr bwMode="auto">
          <a:xfrm>
            <a:off x="1163638" y="11985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0" name="Oval 24"/>
          <p:cNvSpPr>
            <a:spLocks noChangeArrowheads="1"/>
          </p:cNvSpPr>
          <p:nvPr/>
        </p:nvSpPr>
        <p:spPr bwMode="auto">
          <a:xfrm>
            <a:off x="3074988" y="1166813"/>
            <a:ext cx="8651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82" name="Oval 26"/>
          <p:cNvSpPr>
            <a:spLocks noChangeArrowheads="1"/>
          </p:cNvSpPr>
          <p:nvPr/>
        </p:nvSpPr>
        <p:spPr bwMode="auto">
          <a:xfrm>
            <a:off x="1682750" y="1166813"/>
            <a:ext cx="633413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1820863" y="1987550"/>
            <a:ext cx="90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+ 20y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84" name="Oval 28"/>
          <p:cNvSpPr>
            <a:spLocks noChangeArrowheads="1"/>
          </p:cNvSpPr>
          <p:nvPr/>
        </p:nvSpPr>
        <p:spPr bwMode="auto">
          <a:xfrm>
            <a:off x="2209800" y="11953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86" name="Oval 30"/>
          <p:cNvSpPr>
            <a:spLocks noChangeArrowheads="1"/>
          </p:cNvSpPr>
          <p:nvPr/>
        </p:nvSpPr>
        <p:spPr bwMode="auto">
          <a:xfrm>
            <a:off x="2516188" y="1179513"/>
            <a:ext cx="415925" cy="3619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-84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0689" name="Line 33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1" name="Oval 35"/>
          <p:cNvSpPr>
            <a:spLocks noChangeArrowheads="1"/>
          </p:cNvSpPr>
          <p:nvPr/>
        </p:nvSpPr>
        <p:spPr bwMode="auto">
          <a:xfrm>
            <a:off x="1908175" y="1597025"/>
            <a:ext cx="792163" cy="8953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93" name="Group 37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8482" name="Group 38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8484" name="Line 39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5" name="Line 40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86" name="Line 41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83" name="Text Box 42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70700" name="Text Box 44"/>
          <p:cNvSpPr txBox="1">
            <a:spLocks noChangeArrowheads="1"/>
          </p:cNvSpPr>
          <p:nvPr/>
        </p:nvSpPr>
        <p:spPr bwMode="auto">
          <a:xfrm>
            <a:off x="1550988" y="2563813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62x</a:t>
            </a:r>
          </a:p>
        </p:txBody>
      </p:sp>
      <p:sp>
        <p:nvSpPr>
          <p:cNvPr id="70701" name="Text Box 45"/>
          <p:cNvSpPr txBox="1">
            <a:spLocks noChangeArrowheads="1"/>
          </p:cNvSpPr>
          <p:nvPr/>
        </p:nvSpPr>
        <p:spPr bwMode="auto">
          <a:xfrm>
            <a:off x="23399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70702" name="Text Box 46"/>
          <p:cNvSpPr txBox="1">
            <a:spLocks noChangeArrowheads="1"/>
          </p:cNvSpPr>
          <p:nvPr/>
        </p:nvSpPr>
        <p:spPr bwMode="auto">
          <a:xfrm>
            <a:off x="2843213" y="2563813"/>
            <a:ext cx="715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-124</a:t>
            </a:r>
          </a:p>
        </p:txBody>
      </p:sp>
      <p:sp>
        <p:nvSpPr>
          <p:cNvPr id="70703" name="Line 47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704" name="Text Box 48"/>
          <p:cNvSpPr txBox="1">
            <a:spLocks noChangeArrowheads="1"/>
          </p:cNvSpPr>
          <p:nvPr/>
        </p:nvSpPr>
        <p:spPr bwMode="auto">
          <a:xfrm>
            <a:off x="3708400" y="2565400"/>
            <a:ext cx="647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62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0705" name="Text Box 49"/>
          <p:cNvSpPr txBox="1">
            <a:spLocks noChangeArrowheads="1"/>
          </p:cNvSpPr>
          <p:nvPr/>
        </p:nvSpPr>
        <p:spPr bwMode="auto">
          <a:xfrm>
            <a:off x="2052638" y="3148013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0706" name="Text Box 50"/>
          <p:cNvSpPr txBox="1">
            <a:spLocks noChangeArrowheads="1"/>
          </p:cNvSpPr>
          <p:nvPr/>
        </p:nvSpPr>
        <p:spPr bwMode="auto">
          <a:xfrm>
            <a:off x="2700338" y="3148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0707" name="Rectangle 51"/>
          <p:cNvSpPr>
            <a:spLocks noChangeArrowheads="1"/>
          </p:cNvSpPr>
          <p:nvPr/>
        </p:nvSpPr>
        <p:spPr bwMode="auto">
          <a:xfrm>
            <a:off x="19081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08" name="Text Box 52"/>
          <p:cNvSpPr txBox="1">
            <a:spLocks noChangeArrowheads="1"/>
          </p:cNvSpPr>
          <p:nvPr/>
        </p:nvSpPr>
        <p:spPr bwMode="auto">
          <a:xfrm>
            <a:off x="23860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7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10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10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1" dur="1000"/>
                                        <p:tgtEl>
                                          <p:spTgt spid="70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1000"/>
                                        <p:tgtEl>
                                          <p:spTgt spid="7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1" dur="1000"/>
                                        <p:tgtEl>
                                          <p:spTgt spid="7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0" dur="1000"/>
                                        <p:tgtEl>
                                          <p:spTgt spid="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5" dur="1000"/>
                                        <p:tgtEl>
                                          <p:spTgt spid="7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1000"/>
                                        <p:tgtEl>
                                          <p:spTgt spid="7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1000"/>
                                        <p:tgtEl>
                                          <p:spTgt spid="7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" grpId="0" animBg="1"/>
      <p:bldP spid="70666" grpId="1" animBg="1"/>
      <p:bldP spid="70668" grpId="0" animBg="1"/>
      <p:bldP spid="70668" grpId="1" animBg="1"/>
      <p:bldP spid="70669" grpId="0" animBg="1"/>
      <p:bldP spid="70669" grpId="1" animBg="1"/>
      <p:bldP spid="70670" grpId="0"/>
      <p:bldP spid="70671" grpId="0" animBg="1"/>
      <p:bldP spid="70671" grpId="1" animBg="1"/>
      <p:bldP spid="70672" grpId="0"/>
      <p:bldP spid="70673" grpId="0" animBg="1"/>
      <p:bldP spid="70673" grpId="1" animBg="1"/>
      <p:bldP spid="70674" grpId="0"/>
      <p:bldP spid="70675" grpId="0" animBg="1"/>
      <p:bldP spid="70675" grpId="1" animBg="1"/>
      <p:bldP spid="70676" grpId="0"/>
      <p:bldP spid="70677" grpId="0" animBg="1"/>
      <p:bldP spid="70677" grpId="1" animBg="1"/>
      <p:bldP spid="70679" grpId="0" animBg="1"/>
      <p:bldP spid="70679" grpId="1" animBg="1"/>
      <p:bldP spid="70680" grpId="0" animBg="1"/>
      <p:bldP spid="70680" grpId="1" animBg="1"/>
      <p:bldP spid="70681" grpId="0"/>
      <p:bldP spid="70682" grpId="0" animBg="1"/>
      <p:bldP spid="70682" grpId="1" animBg="1"/>
      <p:bldP spid="70683" grpId="0"/>
      <p:bldP spid="70684" grpId="0" animBg="1"/>
      <p:bldP spid="70684" grpId="1" animBg="1"/>
      <p:bldP spid="70685" grpId="0"/>
      <p:bldP spid="70686" grpId="0" animBg="1"/>
      <p:bldP spid="70686" grpId="1" animBg="1"/>
      <p:bldP spid="70687" grpId="0"/>
      <p:bldP spid="70689" grpId="0" animBg="1"/>
      <p:bldP spid="70691" grpId="0" animBg="1"/>
      <p:bldP spid="70691" grpId="1" animBg="1"/>
      <p:bldP spid="70700" grpId="0"/>
      <p:bldP spid="70701" grpId="0"/>
      <p:bldP spid="70702" grpId="0"/>
      <p:bldP spid="70703" grpId="0" animBg="1"/>
      <p:bldP spid="70704" grpId="0"/>
      <p:bldP spid="70705" grpId="0"/>
      <p:bldP spid="70706" grpId="0"/>
      <p:bldP spid="70707" grpId="0" animBg="1"/>
      <p:bldP spid="707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b)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13" name="Oval 33"/>
          <p:cNvSpPr>
            <a:spLocks noChangeArrowheads="1"/>
          </p:cNvSpPr>
          <p:nvPr/>
        </p:nvSpPr>
        <p:spPr bwMode="auto">
          <a:xfrm>
            <a:off x="1085850" y="827088"/>
            <a:ext cx="677863" cy="4714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4" name="Oval 34"/>
          <p:cNvSpPr>
            <a:spLocks noChangeArrowheads="1"/>
          </p:cNvSpPr>
          <p:nvPr/>
        </p:nvSpPr>
        <p:spPr bwMode="auto">
          <a:xfrm>
            <a:off x="1908175" y="3141663"/>
            <a:ext cx="1368425" cy="4333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4551363" y="798513"/>
            <a:ext cx="1035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16" name="Oval 36"/>
          <p:cNvSpPr>
            <a:spLocks noChangeArrowheads="1"/>
          </p:cNvSpPr>
          <p:nvPr/>
        </p:nvSpPr>
        <p:spPr bwMode="auto">
          <a:xfrm>
            <a:off x="1619250" y="855663"/>
            <a:ext cx="12271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7" name="Text Box 37"/>
          <p:cNvSpPr txBox="1">
            <a:spLocks noChangeArrowheads="1"/>
          </p:cNvSpPr>
          <p:nvPr/>
        </p:nvSpPr>
        <p:spPr bwMode="auto">
          <a:xfrm>
            <a:off x="5480050" y="798513"/>
            <a:ext cx="1108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+ 4y = 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18" name="Line 38"/>
          <p:cNvSpPr>
            <a:spLocks noChangeShapeType="1"/>
          </p:cNvSpPr>
          <p:nvPr/>
        </p:nvSpPr>
        <p:spPr bwMode="auto">
          <a:xfrm>
            <a:off x="4643438" y="1158875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9" name="Text Box 39"/>
          <p:cNvSpPr txBox="1">
            <a:spLocks noChangeArrowheads="1"/>
          </p:cNvSpPr>
          <p:nvPr/>
        </p:nvSpPr>
        <p:spPr bwMode="auto">
          <a:xfrm>
            <a:off x="4629150" y="130333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0" name="Text Box 40"/>
          <p:cNvSpPr txBox="1">
            <a:spLocks noChangeArrowheads="1"/>
          </p:cNvSpPr>
          <p:nvPr/>
        </p:nvSpPr>
        <p:spPr bwMode="auto">
          <a:xfrm>
            <a:off x="5076825" y="1303338"/>
            <a:ext cx="669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+ 4y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1" name="Line 41"/>
          <p:cNvSpPr>
            <a:spLocks noChangeShapeType="1"/>
          </p:cNvSpPr>
          <p:nvPr/>
        </p:nvSpPr>
        <p:spPr bwMode="auto">
          <a:xfrm>
            <a:off x="5076825" y="1663700"/>
            <a:ext cx="574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2" name="Text Box 42"/>
          <p:cNvSpPr txBox="1">
            <a:spLocks noChangeArrowheads="1"/>
          </p:cNvSpPr>
          <p:nvPr/>
        </p:nvSpPr>
        <p:spPr bwMode="auto">
          <a:xfrm>
            <a:off x="5257800" y="1773238"/>
            <a:ext cx="471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4y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3" name="Text Box 43"/>
          <p:cNvSpPr txBox="1">
            <a:spLocks noChangeArrowheads="1"/>
          </p:cNvSpPr>
          <p:nvPr/>
        </p:nvSpPr>
        <p:spPr bwMode="auto">
          <a:xfrm>
            <a:off x="5718175" y="17732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4" name="Text Box 44"/>
          <p:cNvSpPr txBox="1">
            <a:spLocks noChangeArrowheads="1"/>
          </p:cNvSpPr>
          <p:nvPr/>
        </p:nvSpPr>
        <p:spPr bwMode="auto">
          <a:xfrm>
            <a:off x="5999163" y="17732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5" name="Text Box 45"/>
          <p:cNvSpPr txBox="1">
            <a:spLocks noChangeArrowheads="1"/>
          </p:cNvSpPr>
          <p:nvPr/>
        </p:nvSpPr>
        <p:spPr bwMode="auto">
          <a:xfrm>
            <a:off x="6272213" y="1773238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6" name="Text Box 46"/>
          <p:cNvSpPr txBox="1">
            <a:spLocks noChangeArrowheads="1"/>
          </p:cNvSpPr>
          <p:nvPr/>
        </p:nvSpPr>
        <p:spPr bwMode="auto">
          <a:xfrm>
            <a:off x="5443538" y="2894013"/>
            <a:ext cx="598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7" name="Text Box 47"/>
          <p:cNvSpPr txBox="1">
            <a:spLocks noChangeArrowheads="1"/>
          </p:cNvSpPr>
          <p:nvPr/>
        </p:nvSpPr>
        <p:spPr bwMode="auto">
          <a:xfrm>
            <a:off x="6024563" y="28940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28" name="Rectangle 48"/>
          <p:cNvSpPr>
            <a:spLocks noChangeArrowheads="1"/>
          </p:cNvSpPr>
          <p:nvPr/>
        </p:nvSpPr>
        <p:spPr bwMode="auto">
          <a:xfrm>
            <a:off x="5365750" y="28876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29" name="Text Box 49"/>
          <p:cNvSpPr txBox="1">
            <a:spLocks noChangeArrowheads="1"/>
          </p:cNvSpPr>
          <p:nvPr/>
        </p:nvSpPr>
        <p:spPr bwMode="auto">
          <a:xfrm>
            <a:off x="6948488" y="3357563"/>
            <a:ext cx="58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Rj. </a:t>
            </a:r>
          </a:p>
        </p:txBody>
      </p:sp>
      <p:sp>
        <p:nvSpPr>
          <p:cNvPr id="71730" name="Text Box 50"/>
          <p:cNvSpPr txBox="1">
            <a:spLocks noChangeArrowheads="1"/>
          </p:cNvSpPr>
          <p:nvPr/>
        </p:nvSpPr>
        <p:spPr bwMode="auto">
          <a:xfrm>
            <a:off x="7380288" y="33575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-2, -1 )</a:t>
            </a:r>
          </a:p>
        </p:txBody>
      </p:sp>
      <p:sp>
        <p:nvSpPr>
          <p:cNvPr id="71731" name="Text Box 51"/>
          <p:cNvSpPr txBox="1">
            <a:spLocks noChangeArrowheads="1"/>
          </p:cNvSpPr>
          <p:nvPr/>
        </p:nvSpPr>
        <p:spPr bwMode="auto">
          <a:xfrm>
            <a:off x="5765800" y="13033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32" name="Text Box 52"/>
          <p:cNvSpPr txBox="1">
            <a:spLocks noChangeArrowheads="1"/>
          </p:cNvSpPr>
          <p:nvPr/>
        </p:nvSpPr>
        <p:spPr bwMode="auto">
          <a:xfrm>
            <a:off x="6032500" y="13033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33" name="Text Box 53"/>
          <p:cNvSpPr txBox="1">
            <a:spLocks noChangeArrowheads="1"/>
          </p:cNvSpPr>
          <p:nvPr/>
        </p:nvSpPr>
        <p:spPr bwMode="auto">
          <a:xfrm>
            <a:off x="5257800" y="2312988"/>
            <a:ext cx="471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4y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34" name="Text Box 54"/>
          <p:cNvSpPr txBox="1">
            <a:spLocks noChangeArrowheads="1"/>
          </p:cNvSpPr>
          <p:nvPr/>
        </p:nvSpPr>
        <p:spPr bwMode="auto">
          <a:xfrm>
            <a:off x="5718175" y="23129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35" name="Text Box 55"/>
          <p:cNvSpPr txBox="1">
            <a:spLocks noChangeArrowheads="1"/>
          </p:cNvSpPr>
          <p:nvPr/>
        </p:nvSpPr>
        <p:spPr bwMode="auto">
          <a:xfrm>
            <a:off x="5995988" y="2312988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1736" name="Line 56"/>
          <p:cNvSpPr>
            <a:spLocks noChangeShapeType="1"/>
          </p:cNvSpPr>
          <p:nvPr/>
        </p:nvSpPr>
        <p:spPr bwMode="auto">
          <a:xfrm flipH="1">
            <a:off x="6594475" y="2205038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7" name="Text Box 57"/>
          <p:cNvSpPr txBox="1">
            <a:spLocks noChangeArrowheads="1"/>
          </p:cNvSpPr>
          <p:nvPr/>
        </p:nvSpPr>
        <p:spPr bwMode="auto">
          <a:xfrm>
            <a:off x="6672263" y="2278063"/>
            <a:ext cx="49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492" name="Text Box 60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493" name="Text Box 61"/>
          <p:cNvSpPr txBox="1">
            <a:spLocks noChangeArrowheads="1"/>
          </p:cNvSpPr>
          <p:nvPr/>
        </p:nvSpPr>
        <p:spPr bwMode="auto">
          <a:xfrm>
            <a:off x="1820863" y="1987550"/>
            <a:ext cx="90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+ 20y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494" name="Text Box 62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495" name="Text Box 63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-84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496" name="Line 64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497" name="Group 65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9512" name="Group 66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9514" name="Line 67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5" name="Line 68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6" name="Line 69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13" name="Text Box 70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9498" name="Text Box 71"/>
          <p:cNvSpPr txBox="1">
            <a:spLocks noChangeArrowheads="1"/>
          </p:cNvSpPr>
          <p:nvPr/>
        </p:nvSpPr>
        <p:spPr bwMode="auto">
          <a:xfrm>
            <a:off x="1550988" y="2563813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62x</a:t>
            </a:r>
          </a:p>
        </p:txBody>
      </p:sp>
      <p:sp>
        <p:nvSpPr>
          <p:cNvPr id="19499" name="Text Box 72"/>
          <p:cNvSpPr txBox="1">
            <a:spLocks noChangeArrowheads="1"/>
          </p:cNvSpPr>
          <p:nvPr/>
        </p:nvSpPr>
        <p:spPr bwMode="auto">
          <a:xfrm>
            <a:off x="23399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9500" name="Text Box 73"/>
          <p:cNvSpPr txBox="1">
            <a:spLocks noChangeArrowheads="1"/>
          </p:cNvSpPr>
          <p:nvPr/>
        </p:nvSpPr>
        <p:spPr bwMode="auto">
          <a:xfrm>
            <a:off x="2843213" y="2563813"/>
            <a:ext cx="715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-124</a:t>
            </a:r>
          </a:p>
        </p:txBody>
      </p:sp>
      <p:sp>
        <p:nvSpPr>
          <p:cNvPr id="19501" name="Line 74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02" name="Text Box 75"/>
          <p:cNvSpPr txBox="1">
            <a:spLocks noChangeArrowheads="1"/>
          </p:cNvSpPr>
          <p:nvPr/>
        </p:nvSpPr>
        <p:spPr bwMode="auto">
          <a:xfrm>
            <a:off x="3708400" y="2565400"/>
            <a:ext cx="647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62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503" name="Text Box 80"/>
          <p:cNvSpPr txBox="1">
            <a:spLocks noChangeArrowheads="1"/>
          </p:cNvSpPr>
          <p:nvPr/>
        </p:nvSpPr>
        <p:spPr bwMode="auto">
          <a:xfrm>
            <a:off x="1335088" y="1628775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30x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504" name="Text Box 81"/>
          <p:cNvSpPr txBox="1">
            <a:spLocks noChangeArrowheads="1"/>
          </p:cNvSpPr>
          <p:nvPr/>
        </p:nvSpPr>
        <p:spPr bwMode="auto">
          <a:xfrm>
            <a:off x="1804988" y="1628775"/>
            <a:ext cx="885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- 20y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505" name="Text Box 82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9506" name="Text Box 83"/>
          <p:cNvSpPr txBox="1">
            <a:spLocks noChangeArrowheads="1"/>
          </p:cNvSpPr>
          <p:nvPr/>
        </p:nvSpPr>
        <p:spPr bwMode="auto">
          <a:xfrm>
            <a:off x="2852738" y="1628775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-40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1764" name="Text Box 84"/>
          <p:cNvSpPr txBox="1">
            <a:spLocks noChangeArrowheads="1"/>
          </p:cNvSpPr>
          <p:nvPr/>
        </p:nvSpPr>
        <p:spPr bwMode="auto">
          <a:xfrm>
            <a:off x="4643438" y="5084763"/>
            <a:ext cx="42178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Dakle, svejedno je uz koju nepoznatu </a:t>
            </a:r>
          </a:p>
          <a:p>
            <a:r>
              <a:rPr lang="hr-HR" dirty="0">
                <a:latin typeface="Comic Sans MS" pitchFamily="66" charset="0"/>
                <a:cs typeface="Times New Roman" pitchFamily="18" charset="0"/>
              </a:rPr>
              <a:t>nameštamo suprotne koeficijente.</a:t>
            </a:r>
            <a:endParaRPr lang="en-US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508" name="Text Box 85"/>
          <p:cNvSpPr txBox="1">
            <a:spLocks noChangeArrowheads="1"/>
          </p:cNvSpPr>
          <p:nvPr/>
        </p:nvSpPr>
        <p:spPr bwMode="auto">
          <a:xfrm>
            <a:off x="2052638" y="3148013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509" name="Text Box 86"/>
          <p:cNvSpPr txBox="1">
            <a:spLocks noChangeArrowheads="1"/>
          </p:cNvSpPr>
          <p:nvPr/>
        </p:nvSpPr>
        <p:spPr bwMode="auto">
          <a:xfrm>
            <a:off x="2700338" y="3148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510" name="Rectangle 87"/>
          <p:cNvSpPr>
            <a:spLocks noChangeArrowheads="1"/>
          </p:cNvSpPr>
          <p:nvPr/>
        </p:nvSpPr>
        <p:spPr bwMode="auto">
          <a:xfrm>
            <a:off x="19081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11" name="Text Box 88"/>
          <p:cNvSpPr txBox="1">
            <a:spLocks noChangeArrowheads="1"/>
          </p:cNvSpPr>
          <p:nvPr/>
        </p:nvSpPr>
        <p:spPr bwMode="auto">
          <a:xfrm>
            <a:off x="23860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7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71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1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7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71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7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7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7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71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71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7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1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1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1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1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1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1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1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1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71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1000"/>
                                        <p:tgtEl>
                                          <p:spTgt spid="71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3" dur="1000"/>
                                        <p:tgtEl>
                                          <p:spTgt spid="71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8" dur="1000"/>
                                        <p:tgtEl>
                                          <p:spTgt spid="7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3" dur="1000"/>
                                        <p:tgtEl>
                                          <p:spTgt spid="7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3" grpId="0" animBg="1"/>
      <p:bldP spid="71713" grpId="1" animBg="1"/>
      <p:bldP spid="71714" grpId="0" animBg="1"/>
      <p:bldP spid="71714" grpId="1" animBg="1"/>
      <p:bldP spid="71715" grpId="0"/>
      <p:bldP spid="71716" grpId="0" animBg="1"/>
      <p:bldP spid="71716" grpId="1" animBg="1"/>
      <p:bldP spid="71717" grpId="0"/>
      <p:bldP spid="71718" grpId="0" animBg="1"/>
      <p:bldP spid="71721" grpId="0" animBg="1"/>
      <p:bldP spid="71722" grpId="0"/>
      <p:bldP spid="71723" grpId="0"/>
      <p:bldP spid="71724" grpId="0"/>
      <p:bldP spid="71725" grpId="0"/>
      <p:bldP spid="71726" grpId="0"/>
      <p:bldP spid="71727" grpId="0"/>
      <p:bldP spid="71728" grpId="0" animBg="1"/>
      <p:bldP spid="71729" grpId="0"/>
      <p:bldP spid="71730" grpId="0"/>
      <p:bldP spid="71731" grpId="0"/>
      <p:bldP spid="71732" grpId="0"/>
      <p:bldP spid="71733" grpId="0"/>
      <p:bldP spid="71734" grpId="0"/>
      <p:bldP spid="71735" grpId="0"/>
      <p:bldP spid="71736" grpId="0" animBg="1"/>
      <p:bldP spid="71737" grpId="0"/>
      <p:bldP spid="717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1146175" y="865188"/>
            <a:ext cx="2714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1563688" y="865188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1160463" y="1174750"/>
            <a:ext cx="2428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1579563" y="1174750"/>
            <a:ext cx="4222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  <p:bldP spid="73733" grpId="0"/>
      <p:bldP spid="73735" grpId="0" animBg="1"/>
      <p:bldP spid="73735" grpId="1" animBg="1"/>
      <p:bldP spid="73736" grpId="0" animBg="1"/>
      <p:bldP spid="73736" grpId="1" animBg="1"/>
      <p:bldP spid="73737" grpId="0" animBg="1"/>
      <p:bldP spid="73737" grpId="1" animBg="1"/>
      <p:bldP spid="73738" grpId="0" animBg="1"/>
      <p:bldP spid="7373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74771" name="Oval 19"/>
          <p:cNvSpPr>
            <a:spLocks noChangeArrowheads="1"/>
          </p:cNvSpPr>
          <p:nvPr/>
        </p:nvSpPr>
        <p:spPr bwMode="auto">
          <a:xfrm>
            <a:off x="1141413" y="865188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Oval 20"/>
          <p:cNvSpPr>
            <a:spLocks noChangeArrowheads="1"/>
          </p:cNvSpPr>
          <p:nvPr/>
        </p:nvSpPr>
        <p:spPr bwMode="auto">
          <a:xfrm>
            <a:off x="1187450" y="1174750"/>
            <a:ext cx="23653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81" name="Line 29"/>
          <p:cNvSpPr>
            <a:spLocks noChangeShapeType="1"/>
          </p:cNvSpPr>
          <p:nvPr/>
        </p:nvSpPr>
        <p:spPr bwMode="auto">
          <a:xfrm flipH="1">
            <a:off x="31210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3157538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4785" name="Line 33"/>
          <p:cNvSpPr>
            <a:spLocks noChangeShapeType="1"/>
          </p:cNvSpPr>
          <p:nvPr/>
        </p:nvSpPr>
        <p:spPr bwMode="auto">
          <a:xfrm flipH="1">
            <a:off x="3122613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6" name="Text Box 34"/>
          <p:cNvSpPr txBox="1">
            <a:spLocks noChangeArrowheads="1"/>
          </p:cNvSpPr>
          <p:nvPr/>
        </p:nvSpPr>
        <p:spPr bwMode="auto">
          <a:xfrm>
            <a:off x="3138488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1" grpId="0" animBg="1"/>
      <p:bldP spid="74772" grpId="0" animBg="1"/>
      <p:bldP spid="74781" grpId="0" animBg="1"/>
      <p:bldP spid="74782" grpId="0"/>
      <p:bldP spid="74785" grpId="0" animBg="1"/>
      <p:bldP spid="7478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22534" name="Line 16"/>
          <p:cNvSpPr>
            <a:spLocks noChangeShapeType="1"/>
          </p:cNvSpPr>
          <p:nvPr/>
        </p:nvSpPr>
        <p:spPr bwMode="auto">
          <a:xfrm flipH="1">
            <a:off x="31210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5" name="Text Box 17"/>
          <p:cNvSpPr txBox="1">
            <a:spLocks noChangeArrowheads="1"/>
          </p:cNvSpPr>
          <p:nvPr/>
        </p:nvSpPr>
        <p:spPr bwMode="auto">
          <a:xfrm>
            <a:off x="3157538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2536" name="Line 20"/>
          <p:cNvSpPr>
            <a:spLocks noChangeShapeType="1"/>
          </p:cNvSpPr>
          <p:nvPr/>
        </p:nvSpPr>
        <p:spPr bwMode="auto">
          <a:xfrm flipH="1">
            <a:off x="3122613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3138488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5801" name="Oval 25"/>
          <p:cNvSpPr>
            <a:spLocks noChangeArrowheads="1"/>
          </p:cNvSpPr>
          <p:nvPr/>
        </p:nvSpPr>
        <p:spPr bwMode="auto">
          <a:xfrm>
            <a:off x="1057275" y="868363"/>
            <a:ext cx="5762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2" name="Oval 26"/>
          <p:cNvSpPr>
            <a:spLocks noChangeArrowheads="1"/>
          </p:cNvSpPr>
          <p:nvPr/>
        </p:nvSpPr>
        <p:spPr bwMode="auto">
          <a:xfrm>
            <a:off x="3001963" y="836613"/>
            <a:ext cx="7207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auto">
          <a:xfrm>
            <a:off x="1082675" y="1168400"/>
            <a:ext cx="57626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auto">
          <a:xfrm>
            <a:off x="3001963" y="1136650"/>
            <a:ext cx="7778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3132138" y="116046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7" grpId="0"/>
      <p:bldP spid="75801" grpId="0" animBg="1"/>
      <p:bldP spid="75801" grpId="1" animBg="1"/>
      <p:bldP spid="75802" grpId="0" animBg="1"/>
      <p:bldP spid="75802" grpId="1" animBg="1"/>
      <p:bldP spid="75805" grpId="0" animBg="1"/>
      <p:bldP spid="75805" grpId="1" animBg="1"/>
      <p:bldP spid="75806" grpId="0" animBg="1"/>
      <p:bldP spid="75806" grpId="1" animBg="1"/>
      <p:bldP spid="758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31210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157538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122613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1" name="Text Box 24"/>
          <p:cNvSpPr txBox="1">
            <a:spLocks noChangeArrowheads="1"/>
          </p:cNvSpPr>
          <p:nvPr/>
        </p:nvSpPr>
        <p:spPr bwMode="auto">
          <a:xfrm>
            <a:off x="3132138" y="116046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6826" name="Oval 26"/>
          <p:cNvSpPr>
            <a:spLocks noChangeArrowheads="1"/>
          </p:cNvSpPr>
          <p:nvPr/>
        </p:nvSpPr>
        <p:spPr bwMode="auto">
          <a:xfrm>
            <a:off x="10715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27" name="Oval 27"/>
          <p:cNvSpPr>
            <a:spLocks noChangeArrowheads="1"/>
          </p:cNvSpPr>
          <p:nvPr/>
        </p:nvSpPr>
        <p:spPr bwMode="auto">
          <a:xfrm>
            <a:off x="3059113" y="852488"/>
            <a:ext cx="6159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30" name="Oval 30"/>
          <p:cNvSpPr>
            <a:spLocks noChangeArrowheads="1"/>
          </p:cNvSpPr>
          <p:nvPr/>
        </p:nvSpPr>
        <p:spPr bwMode="auto">
          <a:xfrm>
            <a:off x="1136650" y="1168400"/>
            <a:ext cx="450850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31" name="Oval 31"/>
          <p:cNvSpPr>
            <a:spLocks noChangeArrowheads="1"/>
          </p:cNvSpPr>
          <p:nvPr/>
        </p:nvSpPr>
        <p:spPr bwMode="auto">
          <a:xfrm>
            <a:off x="3059113" y="1179513"/>
            <a:ext cx="10810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76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6" grpId="0" animBg="1"/>
      <p:bldP spid="76826" grpId="1" animBg="1"/>
      <p:bldP spid="76827" grpId="0" animBg="1"/>
      <p:bldP spid="76827" grpId="1" animBg="1"/>
      <p:bldP spid="76830" grpId="0" animBg="1"/>
      <p:bldP spid="76830" grpId="1" animBg="1"/>
      <p:bldP spid="76831" grpId="0" animBg="1"/>
      <p:bldP spid="7683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31785" name="Oval 41"/>
          <p:cNvSpPr>
            <a:spLocks noChangeArrowheads="1"/>
          </p:cNvSpPr>
          <p:nvPr/>
        </p:nvSpPr>
        <p:spPr bwMode="auto">
          <a:xfrm>
            <a:off x="1211263" y="865188"/>
            <a:ext cx="3270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6" name="Oval 42"/>
          <p:cNvSpPr>
            <a:spLocks noChangeArrowheads="1"/>
          </p:cNvSpPr>
          <p:nvPr/>
        </p:nvSpPr>
        <p:spPr bwMode="auto">
          <a:xfrm>
            <a:off x="1714500" y="865188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7" name="Oval 43"/>
          <p:cNvSpPr>
            <a:spLocks noChangeArrowheads="1"/>
          </p:cNvSpPr>
          <p:nvPr/>
        </p:nvSpPr>
        <p:spPr bwMode="auto">
          <a:xfrm>
            <a:off x="1239838" y="11747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8" name="Oval 44"/>
          <p:cNvSpPr>
            <a:spLocks noChangeArrowheads="1"/>
          </p:cNvSpPr>
          <p:nvPr/>
        </p:nvSpPr>
        <p:spPr bwMode="auto">
          <a:xfrm>
            <a:off x="1730375" y="1174750"/>
            <a:ext cx="4222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9" name="Text Box 45"/>
          <p:cNvSpPr txBox="1">
            <a:spLocks noChangeArrowheads="1"/>
          </p:cNvSpPr>
          <p:nvPr/>
        </p:nvSpPr>
        <p:spPr bwMode="auto">
          <a:xfrm>
            <a:off x="539750" y="2270125"/>
            <a:ext cx="207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>
                <a:latin typeface="Comic Sans MS" pitchFamily="66" charset="0"/>
                <a:cs typeface="Times New Roman" pitchFamily="18" charset="0"/>
              </a:rPr>
              <a:t>To su: -6, 4, 8 i 5.</a:t>
            </a:r>
            <a:endParaRPr lang="en-US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31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31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1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1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31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48" grpId="0"/>
      <p:bldP spid="31749" grpId="0"/>
      <p:bldP spid="31785" grpId="0" animBg="1"/>
      <p:bldP spid="31785" grpId="1" animBg="1"/>
      <p:bldP spid="31786" grpId="0" animBg="1"/>
      <p:bldP spid="31786" grpId="1" animBg="1"/>
      <p:bldP spid="31787" grpId="0" animBg="1"/>
      <p:bldP spid="31787" grpId="1" animBg="1"/>
      <p:bldP spid="31788" grpId="0" animBg="1"/>
      <p:bldP spid="31788" grpId="1" animBg="1"/>
      <p:bldP spid="3178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 flipH="1">
            <a:off x="31210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157538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3122613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5" name="Text Box 10"/>
          <p:cNvSpPr txBox="1">
            <a:spLocks noChangeArrowheads="1"/>
          </p:cNvSpPr>
          <p:nvPr/>
        </p:nvSpPr>
        <p:spPr bwMode="auto">
          <a:xfrm>
            <a:off x="3132138" y="116046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7848" name="Oval 24"/>
          <p:cNvSpPr>
            <a:spLocks noChangeArrowheads="1"/>
          </p:cNvSpPr>
          <p:nvPr/>
        </p:nvSpPr>
        <p:spPr bwMode="auto">
          <a:xfrm>
            <a:off x="1147763" y="868363"/>
            <a:ext cx="4714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9" name="Oval 25"/>
          <p:cNvSpPr>
            <a:spLocks noChangeArrowheads="1"/>
          </p:cNvSpPr>
          <p:nvPr/>
        </p:nvSpPr>
        <p:spPr bwMode="auto">
          <a:xfrm>
            <a:off x="2987675" y="836613"/>
            <a:ext cx="7921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1057275" y="1628775"/>
            <a:ext cx="603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18x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51" name="Oval 27"/>
          <p:cNvSpPr>
            <a:spLocks noChangeArrowheads="1"/>
          </p:cNvSpPr>
          <p:nvPr/>
        </p:nvSpPr>
        <p:spPr bwMode="auto">
          <a:xfrm>
            <a:off x="1576388" y="836613"/>
            <a:ext cx="6286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1527175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53" name="Oval 29"/>
          <p:cNvSpPr>
            <a:spLocks noChangeArrowheads="1"/>
          </p:cNvSpPr>
          <p:nvPr/>
        </p:nvSpPr>
        <p:spPr bwMode="auto">
          <a:xfrm>
            <a:off x="2108200" y="8651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2309813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55" name="Oval 31"/>
          <p:cNvSpPr>
            <a:spLocks noChangeArrowheads="1"/>
          </p:cNvSpPr>
          <p:nvPr/>
        </p:nvSpPr>
        <p:spPr bwMode="auto">
          <a:xfrm>
            <a:off x="2311400" y="865188"/>
            <a:ext cx="3905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6" name="Text Box 32"/>
          <p:cNvSpPr txBox="1">
            <a:spLocks noChangeArrowheads="1"/>
          </p:cNvSpPr>
          <p:nvPr/>
        </p:nvSpPr>
        <p:spPr bwMode="auto">
          <a:xfrm>
            <a:off x="2574925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58" name="Oval 34"/>
          <p:cNvSpPr>
            <a:spLocks noChangeArrowheads="1"/>
          </p:cNvSpPr>
          <p:nvPr/>
        </p:nvSpPr>
        <p:spPr bwMode="auto">
          <a:xfrm>
            <a:off x="1135063" y="1198563"/>
            <a:ext cx="45561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59" name="Oval 35"/>
          <p:cNvSpPr>
            <a:spLocks noChangeArrowheads="1"/>
          </p:cNvSpPr>
          <p:nvPr/>
        </p:nvSpPr>
        <p:spPr bwMode="auto">
          <a:xfrm>
            <a:off x="3003550" y="1138238"/>
            <a:ext cx="992188" cy="4619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992188" y="1987550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-18x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61" name="Oval 37"/>
          <p:cNvSpPr>
            <a:spLocks noChangeArrowheads="1"/>
          </p:cNvSpPr>
          <p:nvPr/>
        </p:nvSpPr>
        <p:spPr bwMode="auto">
          <a:xfrm>
            <a:off x="1547813" y="1166813"/>
            <a:ext cx="633412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2" name="Text Box 38"/>
          <p:cNvSpPr txBox="1">
            <a:spLocks noChangeArrowheads="1"/>
          </p:cNvSpPr>
          <p:nvPr/>
        </p:nvSpPr>
        <p:spPr bwMode="auto">
          <a:xfrm>
            <a:off x="1543050" y="1987550"/>
            <a:ext cx="73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- 4y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63" name="Oval 39"/>
          <p:cNvSpPr>
            <a:spLocks noChangeArrowheads="1"/>
          </p:cNvSpPr>
          <p:nvPr/>
        </p:nvSpPr>
        <p:spPr bwMode="auto">
          <a:xfrm>
            <a:off x="2036763" y="11953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4" name="Text Box 40"/>
          <p:cNvSpPr txBox="1">
            <a:spLocks noChangeArrowheads="1"/>
          </p:cNvSpPr>
          <p:nvPr/>
        </p:nvSpPr>
        <p:spPr bwMode="auto">
          <a:xfrm>
            <a:off x="2325688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65" name="Oval 41"/>
          <p:cNvSpPr>
            <a:spLocks noChangeArrowheads="1"/>
          </p:cNvSpPr>
          <p:nvPr/>
        </p:nvSpPr>
        <p:spPr bwMode="auto">
          <a:xfrm>
            <a:off x="2284413" y="1179513"/>
            <a:ext cx="415925" cy="3619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66" name="Text Box 42"/>
          <p:cNvSpPr txBox="1">
            <a:spLocks noChangeArrowheads="1"/>
          </p:cNvSpPr>
          <p:nvPr/>
        </p:nvSpPr>
        <p:spPr bwMode="auto">
          <a:xfrm>
            <a:off x="2555875" y="1987550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44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77868" name="Line 44"/>
          <p:cNvSpPr>
            <a:spLocks noChangeShapeType="1"/>
          </p:cNvSpPr>
          <p:nvPr/>
        </p:nvSpPr>
        <p:spPr bwMode="auto">
          <a:xfrm>
            <a:off x="981075" y="2349500"/>
            <a:ext cx="2151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70" name="Oval 46"/>
          <p:cNvSpPr>
            <a:spLocks noChangeArrowheads="1"/>
          </p:cNvSpPr>
          <p:nvPr/>
        </p:nvSpPr>
        <p:spPr bwMode="auto">
          <a:xfrm>
            <a:off x="909638" y="1597025"/>
            <a:ext cx="792162" cy="8953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7872" name="Group 48"/>
          <p:cNvGrpSpPr>
            <a:grpSpLocks/>
          </p:cNvGrpSpPr>
          <p:nvPr/>
        </p:nvGrpSpPr>
        <p:grpSpPr bwMode="auto">
          <a:xfrm>
            <a:off x="3173413" y="1824038"/>
            <a:ext cx="434975" cy="396875"/>
            <a:chOff x="1892" y="638"/>
            <a:chExt cx="274" cy="250"/>
          </a:xfrm>
        </p:grpSpPr>
        <p:grpSp>
          <p:nvGrpSpPr>
            <p:cNvPr id="24624" name="Group 49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4626" name="Line 50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7" name="Line 51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8" name="Line 52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25" name="Text Box 53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77879" name="Text Box 55"/>
          <p:cNvSpPr txBox="1">
            <a:spLocks noChangeArrowheads="1"/>
          </p:cNvSpPr>
          <p:nvPr/>
        </p:nvSpPr>
        <p:spPr bwMode="auto">
          <a:xfrm>
            <a:off x="1846263" y="2563813"/>
            <a:ext cx="544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11y</a:t>
            </a:r>
          </a:p>
        </p:txBody>
      </p:sp>
      <p:sp>
        <p:nvSpPr>
          <p:cNvPr id="77880" name="Text Box 56"/>
          <p:cNvSpPr txBox="1">
            <a:spLocks noChangeArrowheads="1"/>
          </p:cNvSpPr>
          <p:nvPr/>
        </p:nvSpPr>
        <p:spPr bwMode="auto">
          <a:xfrm>
            <a:off x="2351088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77881" name="Text Box 57"/>
          <p:cNvSpPr txBox="1">
            <a:spLocks noChangeArrowheads="1"/>
          </p:cNvSpPr>
          <p:nvPr/>
        </p:nvSpPr>
        <p:spPr bwMode="auto">
          <a:xfrm>
            <a:off x="2638425" y="25638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77</a:t>
            </a:r>
          </a:p>
        </p:txBody>
      </p:sp>
      <p:sp>
        <p:nvSpPr>
          <p:cNvPr id="77882" name="Line 58"/>
          <p:cNvSpPr>
            <a:spLocks noChangeShapeType="1"/>
          </p:cNvSpPr>
          <p:nvPr/>
        </p:nvSpPr>
        <p:spPr bwMode="auto">
          <a:xfrm flipH="1">
            <a:off x="3352800" y="24923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83" name="Text Box 59"/>
          <p:cNvSpPr txBox="1">
            <a:spLocks noChangeArrowheads="1"/>
          </p:cNvSpPr>
          <p:nvPr/>
        </p:nvSpPr>
        <p:spPr bwMode="auto">
          <a:xfrm>
            <a:off x="3430588" y="2565400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11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7884" name="Text Box 60"/>
          <p:cNvSpPr txBox="1">
            <a:spLocks noChangeArrowheads="1"/>
          </p:cNvSpPr>
          <p:nvPr/>
        </p:nvSpPr>
        <p:spPr bwMode="auto">
          <a:xfrm>
            <a:off x="2019300" y="3148013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7885" name="Text Box 61"/>
          <p:cNvSpPr txBox="1">
            <a:spLocks noChangeArrowheads="1"/>
          </p:cNvSpPr>
          <p:nvPr/>
        </p:nvSpPr>
        <p:spPr bwMode="auto">
          <a:xfrm>
            <a:off x="2667000" y="31480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7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7886" name="Rectangle 62"/>
          <p:cNvSpPr>
            <a:spLocks noChangeArrowheads="1"/>
          </p:cNvSpPr>
          <p:nvPr/>
        </p:nvSpPr>
        <p:spPr bwMode="auto">
          <a:xfrm>
            <a:off x="1919288" y="3141663"/>
            <a:ext cx="11509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87" name="Text Box 63"/>
          <p:cNvSpPr txBox="1">
            <a:spLocks noChangeArrowheads="1"/>
          </p:cNvSpPr>
          <p:nvPr/>
        </p:nvSpPr>
        <p:spPr bwMode="auto">
          <a:xfrm>
            <a:off x="2352675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7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7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7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7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7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1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1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1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10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1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1" dur="10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6" dur="1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1" dur="1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77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77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10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5" dur="10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1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10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8" grpId="0" animBg="1"/>
      <p:bldP spid="77848" grpId="1" animBg="1"/>
      <p:bldP spid="77849" grpId="0" animBg="1"/>
      <p:bldP spid="77849" grpId="1" animBg="1"/>
      <p:bldP spid="77850" grpId="0"/>
      <p:bldP spid="77851" grpId="0" animBg="1"/>
      <p:bldP spid="77851" grpId="1" animBg="1"/>
      <p:bldP spid="77852" grpId="0"/>
      <p:bldP spid="77853" grpId="0" animBg="1"/>
      <p:bldP spid="77853" grpId="1" animBg="1"/>
      <p:bldP spid="77854" grpId="0"/>
      <p:bldP spid="77855" grpId="0" animBg="1"/>
      <p:bldP spid="77855" grpId="1" animBg="1"/>
      <p:bldP spid="77856" grpId="0"/>
      <p:bldP spid="77858" grpId="0" animBg="1"/>
      <p:bldP spid="77858" grpId="1" animBg="1"/>
      <p:bldP spid="77859" grpId="0" animBg="1"/>
      <p:bldP spid="77859" grpId="1" animBg="1"/>
      <p:bldP spid="77860" grpId="0"/>
      <p:bldP spid="77861" grpId="0" animBg="1"/>
      <p:bldP spid="77861" grpId="1" animBg="1"/>
      <p:bldP spid="77862" grpId="0"/>
      <p:bldP spid="77863" grpId="0" animBg="1"/>
      <p:bldP spid="77863" grpId="1" animBg="1"/>
      <p:bldP spid="77864" grpId="0"/>
      <p:bldP spid="77865" grpId="0" animBg="1"/>
      <p:bldP spid="77865" grpId="1" animBg="1"/>
      <p:bldP spid="77866" grpId="0"/>
      <p:bldP spid="77868" grpId="0" animBg="1"/>
      <p:bldP spid="77870" grpId="0" animBg="1"/>
      <p:bldP spid="77870" grpId="1" animBg="1"/>
      <p:bldP spid="77879" grpId="0"/>
      <p:bldP spid="77880" grpId="0"/>
      <p:bldP spid="77881" grpId="0"/>
      <p:bldP spid="77882" grpId="0" animBg="1"/>
      <p:bldP spid="77883" grpId="0"/>
      <p:bldP spid="77884" grpId="0"/>
      <p:bldP spid="77885" grpId="0"/>
      <p:bldP spid="77886" grpId="0" animBg="1"/>
      <p:bldP spid="778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c)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5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+ 5y = 11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9x + 2y = -22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31210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157538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3122613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132138" y="116046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01" name="Oval 53"/>
          <p:cNvSpPr>
            <a:spLocks noChangeArrowheads="1"/>
          </p:cNvSpPr>
          <p:nvPr/>
        </p:nvSpPr>
        <p:spPr bwMode="auto">
          <a:xfrm>
            <a:off x="1128713" y="1171575"/>
            <a:ext cx="1038225" cy="4000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2" name="Text Box 54"/>
          <p:cNvSpPr txBox="1">
            <a:spLocks noChangeArrowheads="1"/>
          </p:cNvSpPr>
          <p:nvPr/>
        </p:nvSpPr>
        <p:spPr bwMode="auto">
          <a:xfrm>
            <a:off x="4551363" y="1152525"/>
            <a:ext cx="1214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9x + 2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7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03" name="Oval 55"/>
          <p:cNvSpPr>
            <a:spLocks noChangeArrowheads="1"/>
          </p:cNvSpPr>
          <p:nvPr/>
        </p:nvSpPr>
        <p:spPr bwMode="auto">
          <a:xfrm>
            <a:off x="2051050" y="1185863"/>
            <a:ext cx="7953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04" name="Text Box 56"/>
          <p:cNvSpPr txBox="1">
            <a:spLocks noChangeArrowheads="1"/>
          </p:cNvSpPr>
          <p:nvPr/>
        </p:nvSpPr>
        <p:spPr bwMode="auto">
          <a:xfrm>
            <a:off x="5719763" y="1152525"/>
            <a:ext cx="808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-22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05" name="Line 57"/>
          <p:cNvSpPr>
            <a:spLocks noChangeShapeType="1"/>
          </p:cNvSpPr>
          <p:nvPr/>
        </p:nvSpPr>
        <p:spPr bwMode="auto">
          <a:xfrm>
            <a:off x="5076825" y="1512888"/>
            <a:ext cx="647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906" name="Text Box 58"/>
          <p:cNvSpPr txBox="1">
            <a:spLocks noChangeArrowheads="1"/>
          </p:cNvSpPr>
          <p:nvPr/>
        </p:nvSpPr>
        <p:spPr bwMode="auto">
          <a:xfrm>
            <a:off x="4629150" y="1657350"/>
            <a:ext cx="488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9x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07" name="Text Box 59"/>
          <p:cNvSpPr txBox="1">
            <a:spLocks noChangeArrowheads="1"/>
          </p:cNvSpPr>
          <p:nvPr/>
        </p:nvSpPr>
        <p:spPr bwMode="auto">
          <a:xfrm>
            <a:off x="5076825" y="1657350"/>
            <a:ext cx="652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08" name="Line 60"/>
          <p:cNvSpPr>
            <a:spLocks noChangeShapeType="1"/>
          </p:cNvSpPr>
          <p:nvPr/>
        </p:nvSpPr>
        <p:spPr bwMode="auto">
          <a:xfrm>
            <a:off x="4643438" y="2017713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909" name="Text Box 61"/>
          <p:cNvSpPr txBox="1">
            <a:spLocks noChangeArrowheads="1"/>
          </p:cNvSpPr>
          <p:nvPr/>
        </p:nvSpPr>
        <p:spPr bwMode="auto">
          <a:xfrm>
            <a:off x="5113338" y="2127250"/>
            <a:ext cx="488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9x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0" name="Text Box 62"/>
          <p:cNvSpPr txBox="1">
            <a:spLocks noChangeArrowheads="1"/>
          </p:cNvSpPr>
          <p:nvPr/>
        </p:nvSpPr>
        <p:spPr bwMode="auto">
          <a:xfrm>
            <a:off x="5573713" y="21272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1" name="Text Box 63"/>
          <p:cNvSpPr txBox="1">
            <a:spLocks noChangeArrowheads="1"/>
          </p:cNvSpPr>
          <p:nvPr/>
        </p:nvSpPr>
        <p:spPr bwMode="auto">
          <a:xfrm>
            <a:off x="5854700" y="2127250"/>
            <a:ext cx="60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2" name="Text Box 64"/>
          <p:cNvSpPr txBox="1">
            <a:spLocks noChangeArrowheads="1"/>
          </p:cNvSpPr>
          <p:nvPr/>
        </p:nvSpPr>
        <p:spPr bwMode="auto">
          <a:xfrm>
            <a:off x="6372225" y="2127250"/>
            <a:ext cx="63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3" name="Text Box 65"/>
          <p:cNvSpPr txBox="1">
            <a:spLocks noChangeArrowheads="1"/>
          </p:cNvSpPr>
          <p:nvPr/>
        </p:nvSpPr>
        <p:spPr bwMode="auto">
          <a:xfrm>
            <a:off x="5299075" y="3248025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4" name="Text Box 66"/>
          <p:cNvSpPr txBox="1">
            <a:spLocks noChangeArrowheads="1"/>
          </p:cNvSpPr>
          <p:nvPr/>
        </p:nvSpPr>
        <p:spPr bwMode="auto">
          <a:xfrm>
            <a:off x="5880100" y="32480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5" name="Rectangle 67"/>
          <p:cNvSpPr>
            <a:spLocks noChangeArrowheads="1"/>
          </p:cNvSpPr>
          <p:nvPr/>
        </p:nvSpPr>
        <p:spPr bwMode="auto">
          <a:xfrm>
            <a:off x="5221288" y="3241675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916" name="Text Box 68"/>
          <p:cNvSpPr txBox="1">
            <a:spLocks noChangeArrowheads="1"/>
          </p:cNvSpPr>
          <p:nvPr/>
        </p:nvSpPr>
        <p:spPr bwMode="auto">
          <a:xfrm>
            <a:off x="6948488" y="3711575"/>
            <a:ext cx="58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Rj. </a:t>
            </a:r>
          </a:p>
        </p:txBody>
      </p:sp>
      <p:sp>
        <p:nvSpPr>
          <p:cNvPr id="78917" name="Text Box 69"/>
          <p:cNvSpPr txBox="1">
            <a:spLocks noChangeArrowheads="1"/>
          </p:cNvSpPr>
          <p:nvPr/>
        </p:nvSpPr>
        <p:spPr bwMode="auto">
          <a:xfrm>
            <a:off x="7380288" y="3711575"/>
            <a:ext cx="1087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-4, 7 )</a:t>
            </a:r>
          </a:p>
        </p:txBody>
      </p:sp>
      <p:sp>
        <p:nvSpPr>
          <p:cNvPr id="78918" name="Text Box 70"/>
          <p:cNvSpPr txBox="1">
            <a:spLocks noChangeArrowheads="1"/>
          </p:cNvSpPr>
          <p:nvPr/>
        </p:nvSpPr>
        <p:spPr bwMode="auto">
          <a:xfrm>
            <a:off x="5659438" y="1657350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19" name="Text Box 71"/>
          <p:cNvSpPr txBox="1">
            <a:spLocks noChangeArrowheads="1"/>
          </p:cNvSpPr>
          <p:nvPr/>
        </p:nvSpPr>
        <p:spPr bwMode="auto">
          <a:xfrm>
            <a:off x="5926138" y="16573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20" name="Text Box 72"/>
          <p:cNvSpPr txBox="1">
            <a:spLocks noChangeArrowheads="1"/>
          </p:cNvSpPr>
          <p:nvPr/>
        </p:nvSpPr>
        <p:spPr bwMode="auto">
          <a:xfrm>
            <a:off x="5113338" y="2667000"/>
            <a:ext cx="488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9x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21" name="Text Box 73"/>
          <p:cNvSpPr txBox="1">
            <a:spLocks noChangeArrowheads="1"/>
          </p:cNvSpPr>
          <p:nvPr/>
        </p:nvSpPr>
        <p:spPr bwMode="auto">
          <a:xfrm>
            <a:off x="5573713" y="266700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22" name="Text Box 74"/>
          <p:cNvSpPr txBox="1">
            <a:spLocks noChangeArrowheads="1"/>
          </p:cNvSpPr>
          <p:nvPr/>
        </p:nvSpPr>
        <p:spPr bwMode="auto">
          <a:xfrm>
            <a:off x="5851525" y="2667000"/>
            <a:ext cx="60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8923" name="Line 75"/>
          <p:cNvSpPr>
            <a:spLocks noChangeShapeType="1"/>
          </p:cNvSpPr>
          <p:nvPr/>
        </p:nvSpPr>
        <p:spPr bwMode="auto">
          <a:xfrm flipH="1">
            <a:off x="6594475" y="2597150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924" name="Text Box 76"/>
          <p:cNvSpPr txBox="1">
            <a:spLocks noChangeArrowheads="1"/>
          </p:cNvSpPr>
          <p:nvPr/>
        </p:nvSpPr>
        <p:spPr bwMode="auto">
          <a:xfrm>
            <a:off x="6672263" y="2670175"/>
            <a:ext cx="49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9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35" name="Text Box 81"/>
          <p:cNvSpPr txBox="1">
            <a:spLocks noChangeArrowheads="1"/>
          </p:cNvSpPr>
          <p:nvPr/>
        </p:nvSpPr>
        <p:spPr bwMode="auto">
          <a:xfrm>
            <a:off x="1057275" y="1628775"/>
            <a:ext cx="603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18x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36" name="Text Box 82"/>
          <p:cNvSpPr txBox="1">
            <a:spLocks noChangeArrowheads="1"/>
          </p:cNvSpPr>
          <p:nvPr/>
        </p:nvSpPr>
        <p:spPr bwMode="auto">
          <a:xfrm>
            <a:off x="1527175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37" name="Text Box 83"/>
          <p:cNvSpPr txBox="1">
            <a:spLocks noChangeArrowheads="1"/>
          </p:cNvSpPr>
          <p:nvPr/>
        </p:nvSpPr>
        <p:spPr bwMode="auto">
          <a:xfrm>
            <a:off x="2309813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38" name="Text Box 84"/>
          <p:cNvSpPr txBox="1">
            <a:spLocks noChangeArrowheads="1"/>
          </p:cNvSpPr>
          <p:nvPr/>
        </p:nvSpPr>
        <p:spPr bwMode="auto">
          <a:xfrm>
            <a:off x="2574925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39" name="Text Box 85"/>
          <p:cNvSpPr txBox="1">
            <a:spLocks noChangeArrowheads="1"/>
          </p:cNvSpPr>
          <p:nvPr/>
        </p:nvSpPr>
        <p:spPr bwMode="auto">
          <a:xfrm>
            <a:off x="992188" y="1987550"/>
            <a:ext cx="709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-18x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40" name="Text Box 86"/>
          <p:cNvSpPr txBox="1">
            <a:spLocks noChangeArrowheads="1"/>
          </p:cNvSpPr>
          <p:nvPr/>
        </p:nvSpPr>
        <p:spPr bwMode="auto">
          <a:xfrm>
            <a:off x="1543050" y="1987550"/>
            <a:ext cx="73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- 4y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41" name="Text Box 87"/>
          <p:cNvSpPr txBox="1">
            <a:spLocks noChangeArrowheads="1"/>
          </p:cNvSpPr>
          <p:nvPr/>
        </p:nvSpPr>
        <p:spPr bwMode="auto">
          <a:xfrm>
            <a:off x="2325688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5642" name="Text Box 88"/>
          <p:cNvSpPr txBox="1">
            <a:spLocks noChangeArrowheads="1"/>
          </p:cNvSpPr>
          <p:nvPr/>
        </p:nvSpPr>
        <p:spPr bwMode="auto">
          <a:xfrm>
            <a:off x="2555875" y="1987550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44</a:t>
            </a:r>
            <a:endParaRPr lang="hr-HR" sz="2000" u="sng">
              <a:latin typeface="Comic Sans MS" pitchFamily="66" charset="0"/>
            </a:endParaRPr>
          </a:p>
        </p:txBody>
      </p:sp>
      <p:grpSp>
        <p:nvGrpSpPr>
          <p:cNvPr id="25643" name="Group 91"/>
          <p:cNvGrpSpPr>
            <a:grpSpLocks/>
          </p:cNvGrpSpPr>
          <p:nvPr/>
        </p:nvGrpSpPr>
        <p:grpSpPr bwMode="auto">
          <a:xfrm>
            <a:off x="3173413" y="1824038"/>
            <a:ext cx="434975" cy="396875"/>
            <a:chOff x="1892" y="638"/>
            <a:chExt cx="274" cy="250"/>
          </a:xfrm>
        </p:grpSpPr>
        <p:grpSp>
          <p:nvGrpSpPr>
            <p:cNvPr id="25655" name="Group 92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5657" name="Line 93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8" name="Line 94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9" name="Line 95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6" name="Text Box 96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25644" name="Text Box 97"/>
          <p:cNvSpPr txBox="1">
            <a:spLocks noChangeArrowheads="1"/>
          </p:cNvSpPr>
          <p:nvPr/>
        </p:nvSpPr>
        <p:spPr bwMode="auto">
          <a:xfrm>
            <a:off x="1846263" y="2563813"/>
            <a:ext cx="544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11y</a:t>
            </a:r>
          </a:p>
        </p:txBody>
      </p:sp>
      <p:sp>
        <p:nvSpPr>
          <p:cNvPr id="25645" name="Text Box 98"/>
          <p:cNvSpPr txBox="1">
            <a:spLocks noChangeArrowheads="1"/>
          </p:cNvSpPr>
          <p:nvPr/>
        </p:nvSpPr>
        <p:spPr bwMode="auto">
          <a:xfrm>
            <a:off x="2351088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25646" name="Text Box 99"/>
          <p:cNvSpPr txBox="1">
            <a:spLocks noChangeArrowheads="1"/>
          </p:cNvSpPr>
          <p:nvPr/>
        </p:nvSpPr>
        <p:spPr bwMode="auto">
          <a:xfrm>
            <a:off x="2638425" y="25638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77</a:t>
            </a:r>
          </a:p>
        </p:txBody>
      </p:sp>
      <p:sp>
        <p:nvSpPr>
          <p:cNvPr id="25647" name="Line 100"/>
          <p:cNvSpPr>
            <a:spLocks noChangeShapeType="1"/>
          </p:cNvSpPr>
          <p:nvPr/>
        </p:nvSpPr>
        <p:spPr bwMode="auto">
          <a:xfrm flipH="1">
            <a:off x="3352800" y="24923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48" name="Text Box 101"/>
          <p:cNvSpPr txBox="1">
            <a:spLocks noChangeArrowheads="1"/>
          </p:cNvSpPr>
          <p:nvPr/>
        </p:nvSpPr>
        <p:spPr bwMode="auto">
          <a:xfrm>
            <a:off x="3430588" y="2565400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11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49" name="Text Box 102"/>
          <p:cNvSpPr txBox="1">
            <a:spLocks noChangeArrowheads="1"/>
          </p:cNvSpPr>
          <p:nvPr/>
        </p:nvSpPr>
        <p:spPr bwMode="auto">
          <a:xfrm>
            <a:off x="2019300" y="3148013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50" name="Text Box 103"/>
          <p:cNvSpPr txBox="1">
            <a:spLocks noChangeArrowheads="1"/>
          </p:cNvSpPr>
          <p:nvPr/>
        </p:nvSpPr>
        <p:spPr bwMode="auto">
          <a:xfrm>
            <a:off x="2667000" y="31480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7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51" name="Rectangle 104"/>
          <p:cNvSpPr>
            <a:spLocks noChangeArrowheads="1"/>
          </p:cNvSpPr>
          <p:nvPr/>
        </p:nvSpPr>
        <p:spPr bwMode="auto">
          <a:xfrm>
            <a:off x="1919288" y="3141663"/>
            <a:ext cx="1150937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52" name="Text Box 105"/>
          <p:cNvSpPr txBox="1">
            <a:spLocks noChangeArrowheads="1"/>
          </p:cNvSpPr>
          <p:nvPr/>
        </p:nvSpPr>
        <p:spPr bwMode="auto">
          <a:xfrm>
            <a:off x="2352675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53" name="Line 106"/>
          <p:cNvSpPr>
            <a:spLocks noChangeShapeType="1"/>
          </p:cNvSpPr>
          <p:nvPr/>
        </p:nvSpPr>
        <p:spPr bwMode="auto">
          <a:xfrm>
            <a:off x="981075" y="2349500"/>
            <a:ext cx="21510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955" name="Oval 107"/>
          <p:cNvSpPr>
            <a:spLocks noChangeArrowheads="1"/>
          </p:cNvSpPr>
          <p:nvPr/>
        </p:nvSpPr>
        <p:spPr bwMode="auto">
          <a:xfrm>
            <a:off x="1908175" y="3173413"/>
            <a:ext cx="1150938" cy="4000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7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8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7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7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7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7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7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7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7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7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7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7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7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7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7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7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7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1000"/>
                                        <p:tgtEl>
                                          <p:spTgt spid="7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3" dur="1000"/>
                                        <p:tgtEl>
                                          <p:spTgt spid="7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8" dur="1000"/>
                                        <p:tgtEl>
                                          <p:spTgt spid="7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01" grpId="0" animBg="1"/>
      <p:bldP spid="78901" grpId="1" animBg="1"/>
      <p:bldP spid="78902" grpId="0"/>
      <p:bldP spid="78903" grpId="0" animBg="1"/>
      <p:bldP spid="78903" grpId="1" animBg="1"/>
      <p:bldP spid="78904" grpId="0"/>
      <p:bldP spid="78905" grpId="0" animBg="1"/>
      <p:bldP spid="78908" grpId="0" animBg="1"/>
      <p:bldP spid="78909" grpId="0"/>
      <p:bldP spid="78910" grpId="0"/>
      <p:bldP spid="78911" grpId="0"/>
      <p:bldP spid="78912" grpId="0"/>
      <p:bldP spid="78913" grpId="0"/>
      <p:bldP spid="78914" grpId="0"/>
      <p:bldP spid="78915" grpId="0" animBg="1"/>
      <p:bldP spid="78916" grpId="0"/>
      <p:bldP spid="78917" grpId="0"/>
      <p:bldP spid="78918" grpId="0"/>
      <p:bldP spid="78919" grpId="0"/>
      <p:bldP spid="78920" grpId="0"/>
      <p:bldP spid="78921" grpId="0"/>
      <p:bldP spid="78922" grpId="0"/>
      <p:bldP spid="78923" grpId="0" animBg="1"/>
      <p:bldP spid="78924" grpId="0"/>
      <p:bldP spid="78955" grpId="0" animBg="1"/>
      <p:bldP spid="7895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2046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 -5x -  4y  = 12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-35x - 30y = 90</a:t>
            </a:r>
          </a:p>
        </p:txBody>
      </p:sp>
      <p:sp>
        <p:nvSpPr>
          <p:cNvPr id="79879" name="Oval 7"/>
          <p:cNvSpPr>
            <a:spLocks noChangeArrowheads="1"/>
          </p:cNvSpPr>
          <p:nvPr/>
        </p:nvSpPr>
        <p:spPr bwMode="auto">
          <a:xfrm>
            <a:off x="1317625" y="865188"/>
            <a:ext cx="3317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Oval 8"/>
          <p:cNvSpPr>
            <a:spLocks noChangeArrowheads="1"/>
          </p:cNvSpPr>
          <p:nvPr/>
        </p:nvSpPr>
        <p:spPr bwMode="auto">
          <a:xfrm>
            <a:off x="1822450" y="865188"/>
            <a:ext cx="4889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Oval 9"/>
          <p:cNvSpPr>
            <a:spLocks noChangeArrowheads="1"/>
          </p:cNvSpPr>
          <p:nvPr/>
        </p:nvSpPr>
        <p:spPr bwMode="auto">
          <a:xfrm>
            <a:off x="1204913" y="1174750"/>
            <a:ext cx="4873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Oval 10"/>
          <p:cNvSpPr>
            <a:spLocks noChangeArrowheads="1"/>
          </p:cNvSpPr>
          <p:nvPr/>
        </p:nvSpPr>
        <p:spPr bwMode="auto">
          <a:xfrm>
            <a:off x="1835150" y="1174750"/>
            <a:ext cx="57626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90" name="Line 18"/>
          <p:cNvSpPr>
            <a:spLocks noChangeShapeType="1"/>
          </p:cNvSpPr>
          <p:nvPr/>
        </p:nvSpPr>
        <p:spPr bwMode="auto">
          <a:xfrm flipH="1">
            <a:off x="32861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3294063" y="83661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(-7)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  <p:bldP spid="79879" grpId="0" animBg="1"/>
      <p:bldP spid="79879" grpId="1" animBg="1"/>
      <p:bldP spid="79880" grpId="0" animBg="1"/>
      <p:bldP spid="79880" grpId="1" animBg="1"/>
      <p:bldP spid="79881" grpId="0" animBg="1"/>
      <p:bldP spid="79881" grpId="1" animBg="1"/>
      <p:bldP spid="79882" grpId="0" animBg="1"/>
      <p:bldP spid="79882" grpId="1" animBg="1"/>
      <p:bldP spid="79890" grpId="0" animBg="1"/>
      <p:bldP spid="7989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2046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 -5x -  4y  = 12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-35x - 30y = 90</a:t>
            </a:r>
          </a:p>
        </p:txBody>
      </p:sp>
      <p:sp>
        <p:nvSpPr>
          <p:cNvPr id="27654" name="Line 18"/>
          <p:cNvSpPr>
            <a:spLocks noChangeShapeType="1"/>
          </p:cNvSpPr>
          <p:nvPr/>
        </p:nvSpPr>
        <p:spPr bwMode="auto">
          <a:xfrm flipH="1">
            <a:off x="32861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5" name="Text Box 19"/>
          <p:cNvSpPr txBox="1">
            <a:spLocks noChangeArrowheads="1"/>
          </p:cNvSpPr>
          <p:nvPr/>
        </p:nvSpPr>
        <p:spPr bwMode="auto">
          <a:xfrm>
            <a:off x="3294063" y="83661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(-7)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918" name="Oval 22"/>
          <p:cNvSpPr>
            <a:spLocks noChangeArrowheads="1"/>
          </p:cNvSpPr>
          <p:nvPr/>
        </p:nvSpPr>
        <p:spPr bwMode="auto">
          <a:xfrm>
            <a:off x="1258888" y="868363"/>
            <a:ext cx="58261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9" name="Oval 23"/>
          <p:cNvSpPr>
            <a:spLocks noChangeArrowheads="1"/>
          </p:cNvSpPr>
          <p:nvPr/>
        </p:nvSpPr>
        <p:spPr bwMode="auto">
          <a:xfrm>
            <a:off x="3160713" y="820738"/>
            <a:ext cx="987425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1176338" y="1628775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35x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0921" name="Oval 25"/>
          <p:cNvSpPr>
            <a:spLocks noChangeArrowheads="1"/>
          </p:cNvSpPr>
          <p:nvPr/>
        </p:nvSpPr>
        <p:spPr bwMode="auto">
          <a:xfrm>
            <a:off x="1812925" y="836613"/>
            <a:ext cx="7429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1646238" y="1628775"/>
            <a:ext cx="90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+ 28y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242887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0924" name="Oval 28"/>
          <p:cNvSpPr>
            <a:spLocks noChangeArrowheads="1"/>
          </p:cNvSpPr>
          <p:nvPr/>
        </p:nvSpPr>
        <p:spPr bwMode="auto">
          <a:xfrm>
            <a:off x="2505075" y="865188"/>
            <a:ext cx="2238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2693988" y="1628775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-84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1096963" y="1987550"/>
            <a:ext cx="2122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-35x - 30y =  90</a:t>
            </a:r>
          </a:p>
        </p:txBody>
      </p:sp>
      <p:sp>
        <p:nvSpPr>
          <p:cNvPr id="80932" name="Line 36"/>
          <p:cNvSpPr>
            <a:spLocks noChangeShapeType="1"/>
          </p:cNvSpPr>
          <p:nvPr/>
        </p:nvSpPr>
        <p:spPr bwMode="auto">
          <a:xfrm>
            <a:off x="1100138" y="2349500"/>
            <a:ext cx="2151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4" name="Oval 38"/>
          <p:cNvSpPr>
            <a:spLocks noChangeArrowheads="1"/>
          </p:cNvSpPr>
          <p:nvPr/>
        </p:nvSpPr>
        <p:spPr bwMode="auto">
          <a:xfrm>
            <a:off x="1042988" y="1597025"/>
            <a:ext cx="792162" cy="8953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36" name="Group 40"/>
          <p:cNvGrpSpPr>
            <a:grpSpLocks/>
          </p:cNvGrpSpPr>
          <p:nvPr/>
        </p:nvGrpSpPr>
        <p:grpSpPr bwMode="auto">
          <a:xfrm>
            <a:off x="3292475" y="1824038"/>
            <a:ext cx="434975" cy="396875"/>
            <a:chOff x="1892" y="638"/>
            <a:chExt cx="274" cy="250"/>
          </a:xfrm>
        </p:grpSpPr>
        <p:grpSp>
          <p:nvGrpSpPr>
            <p:cNvPr id="27685" name="Group 41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7687" name="Line 42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8" name="Line 43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9" name="Line 44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86" name="Text Box 45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80943" name="Text Box 47"/>
          <p:cNvSpPr txBox="1">
            <a:spLocks noChangeArrowheads="1"/>
          </p:cNvSpPr>
          <p:nvPr/>
        </p:nvSpPr>
        <p:spPr bwMode="auto">
          <a:xfrm>
            <a:off x="1965325" y="25638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-2y</a:t>
            </a:r>
          </a:p>
        </p:txBody>
      </p:sp>
      <p:sp>
        <p:nvSpPr>
          <p:cNvPr id="80944" name="Text Box 48"/>
          <p:cNvSpPr txBox="1">
            <a:spLocks noChangeArrowheads="1"/>
          </p:cNvSpPr>
          <p:nvPr/>
        </p:nvSpPr>
        <p:spPr bwMode="auto">
          <a:xfrm>
            <a:off x="2470150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80945" name="Text Box 49"/>
          <p:cNvSpPr txBox="1">
            <a:spLocks noChangeArrowheads="1"/>
          </p:cNvSpPr>
          <p:nvPr/>
        </p:nvSpPr>
        <p:spPr bwMode="auto">
          <a:xfrm>
            <a:off x="2757488" y="25638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6</a:t>
            </a:r>
          </a:p>
        </p:txBody>
      </p:sp>
      <p:sp>
        <p:nvSpPr>
          <p:cNvPr id="80946" name="Line 50"/>
          <p:cNvSpPr>
            <a:spLocks noChangeShapeType="1"/>
          </p:cNvSpPr>
          <p:nvPr/>
        </p:nvSpPr>
        <p:spPr bwMode="auto">
          <a:xfrm flipH="1">
            <a:off x="3302000" y="24923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47" name="Text Box 51"/>
          <p:cNvSpPr txBox="1">
            <a:spLocks noChangeArrowheads="1"/>
          </p:cNvSpPr>
          <p:nvPr/>
        </p:nvSpPr>
        <p:spPr bwMode="auto">
          <a:xfrm>
            <a:off x="3379788" y="2565400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948" name="Text Box 52"/>
          <p:cNvSpPr txBox="1">
            <a:spLocks noChangeArrowheads="1"/>
          </p:cNvSpPr>
          <p:nvPr/>
        </p:nvSpPr>
        <p:spPr bwMode="auto">
          <a:xfrm>
            <a:off x="2193925" y="3148013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949" name="Text Box 53"/>
          <p:cNvSpPr txBox="1">
            <a:spLocks noChangeArrowheads="1"/>
          </p:cNvSpPr>
          <p:nvPr/>
        </p:nvSpPr>
        <p:spPr bwMode="auto">
          <a:xfrm>
            <a:off x="2725738" y="3148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950" name="Rectangle 54"/>
          <p:cNvSpPr>
            <a:spLocks noChangeArrowheads="1"/>
          </p:cNvSpPr>
          <p:nvPr/>
        </p:nvSpPr>
        <p:spPr bwMode="auto">
          <a:xfrm>
            <a:off x="2151063" y="3141663"/>
            <a:ext cx="10382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51" name="Text Box 55"/>
          <p:cNvSpPr txBox="1">
            <a:spLocks noChangeArrowheads="1"/>
          </p:cNvSpPr>
          <p:nvPr/>
        </p:nvSpPr>
        <p:spPr bwMode="auto">
          <a:xfrm>
            <a:off x="2471738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0954" name="Oval 58"/>
          <p:cNvSpPr>
            <a:spLocks noChangeArrowheads="1"/>
          </p:cNvSpPr>
          <p:nvPr/>
        </p:nvSpPr>
        <p:spPr bwMode="auto">
          <a:xfrm>
            <a:off x="2700338" y="865188"/>
            <a:ext cx="3905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1000"/>
                                        <p:tgtEl>
                                          <p:spTgt spid="8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8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0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0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0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0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80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0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80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8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8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1000"/>
                                        <p:tgtEl>
                                          <p:spTgt spid="8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1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4" dur="1000"/>
                                        <p:tgtEl>
                                          <p:spTgt spid="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8" grpId="0" animBg="1"/>
      <p:bldP spid="80918" grpId="1" animBg="1"/>
      <p:bldP spid="80919" grpId="0" animBg="1"/>
      <p:bldP spid="80919" grpId="1" animBg="1"/>
      <p:bldP spid="80920" grpId="0"/>
      <p:bldP spid="80921" grpId="0" animBg="1"/>
      <p:bldP spid="80921" grpId="1" animBg="1"/>
      <p:bldP spid="80922" grpId="0"/>
      <p:bldP spid="80923" grpId="0"/>
      <p:bldP spid="80924" grpId="0" animBg="1"/>
      <p:bldP spid="80924" grpId="1" animBg="1"/>
      <p:bldP spid="80925" grpId="0"/>
      <p:bldP spid="80927" grpId="0"/>
      <p:bldP spid="80932" grpId="0" animBg="1"/>
      <p:bldP spid="80934" grpId="0" animBg="1"/>
      <p:bldP spid="80934" grpId="1" animBg="1"/>
      <p:bldP spid="80943" grpId="0"/>
      <p:bldP spid="80944" grpId="0"/>
      <p:bldP spid="80945" grpId="0"/>
      <p:bldP spid="80946" grpId="0" animBg="1"/>
      <p:bldP spid="80947" grpId="0"/>
      <p:bldP spid="80948" grpId="0"/>
      <p:bldP spid="80949" grpId="0"/>
      <p:bldP spid="80950" grpId="0" animBg="1"/>
      <p:bldP spid="80951" grpId="0"/>
      <p:bldP spid="80954" grpId="0" animBg="1"/>
      <p:bldP spid="8095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d)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2046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 -5x -  4y  = 12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-35x - 30y = 90</a:t>
            </a: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3286125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294063" y="836613"/>
            <a:ext cx="77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(-7)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680" name="Text Box 10"/>
          <p:cNvSpPr txBox="1">
            <a:spLocks noChangeArrowheads="1"/>
          </p:cNvSpPr>
          <p:nvPr/>
        </p:nvSpPr>
        <p:spPr bwMode="auto">
          <a:xfrm>
            <a:off x="1176338" y="1628775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35x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8681" name="Text Box 12"/>
          <p:cNvSpPr txBox="1">
            <a:spLocks noChangeArrowheads="1"/>
          </p:cNvSpPr>
          <p:nvPr/>
        </p:nvSpPr>
        <p:spPr bwMode="auto">
          <a:xfrm>
            <a:off x="1646238" y="1628775"/>
            <a:ext cx="90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+ 28y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8682" name="Text Box 13"/>
          <p:cNvSpPr txBox="1">
            <a:spLocks noChangeArrowheads="1"/>
          </p:cNvSpPr>
          <p:nvPr/>
        </p:nvSpPr>
        <p:spPr bwMode="auto">
          <a:xfrm>
            <a:off x="242887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8683" name="Text Box 15"/>
          <p:cNvSpPr txBox="1">
            <a:spLocks noChangeArrowheads="1"/>
          </p:cNvSpPr>
          <p:nvPr/>
        </p:nvSpPr>
        <p:spPr bwMode="auto">
          <a:xfrm>
            <a:off x="2693988" y="1628775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-84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28684" name="Text Box 17"/>
          <p:cNvSpPr txBox="1">
            <a:spLocks noChangeArrowheads="1"/>
          </p:cNvSpPr>
          <p:nvPr/>
        </p:nvSpPr>
        <p:spPr bwMode="auto">
          <a:xfrm>
            <a:off x="1096963" y="1987550"/>
            <a:ext cx="2122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-35x - 30y =  90</a:t>
            </a:r>
          </a:p>
        </p:txBody>
      </p:sp>
      <p:sp>
        <p:nvSpPr>
          <p:cNvPr id="28685" name="Line 19"/>
          <p:cNvSpPr>
            <a:spLocks noChangeShapeType="1"/>
          </p:cNvSpPr>
          <p:nvPr/>
        </p:nvSpPr>
        <p:spPr bwMode="auto">
          <a:xfrm>
            <a:off x="1100138" y="2349500"/>
            <a:ext cx="2151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686" name="Group 23"/>
          <p:cNvGrpSpPr>
            <a:grpSpLocks/>
          </p:cNvGrpSpPr>
          <p:nvPr/>
        </p:nvGrpSpPr>
        <p:grpSpPr bwMode="auto">
          <a:xfrm>
            <a:off x="3292475" y="1824038"/>
            <a:ext cx="434975" cy="396875"/>
            <a:chOff x="1892" y="638"/>
            <a:chExt cx="274" cy="250"/>
          </a:xfrm>
        </p:grpSpPr>
        <p:grpSp>
          <p:nvGrpSpPr>
            <p:cNvPr id="28722" name="Group 24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28724" name="Line 25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5" name="Line 26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6" name="Line 27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23" name="Text Box 28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28687" name="Text Box 30"/>
          <p:cNvSpPr txBox="1">
            <a:spLocks noChangeArrowheads="1"/>
          </p:cNvSpPr>
          <p:nvPr/>
        </p:nvSpPr>
        <p:spPr bwMode="auto">
          <a:xfrm>
            <a:off x="1965325" y="25638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-2y</a:t>
            </a:r>
          </a:p>
        </p:txBody>
      </p:sp>
      <p:sp>
        <p:nvSpPr>
          <p:cNvPr id="28688" name="Text Box 31"/>
          <p:cNvSpPr txBox="1">
            <a:spLocks noChangeArrowheads="1"/>
          </p:cNvSpPr>
          <p:nvPr/>
        </p:nvSpPr>
        <p:spPr bwMode="auto">
          <a:xfrm>
            <a:off x="2470150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28689" name="Text Box 32"/>
          <p:cNvSpPr txBox="1">
            <a:spLocks noChangeArrowheads="1"/>
          </p:cNvSpPr>
          <p:nvPr/>
        </p:nvSpPr>
        <p:spPr bwMode="auto">
          <a:xfrm>
            <a:off x="2757488" y="25638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6</a:t>
            </a:r>
          </a:p>
        </p:txBody>
      </p:sp>
      <p:sp>
        <p:nvSpPr>
          <p:cNvPr id="28690" name="Line 33"/>
          <p:cNvSpPr>
            <a:spLocks noChangeShapeType="1"/>
          </p:cNvSpPr>
          <p:nvPr/>
        </p:nvSpPr>
        <p:spPr bwMode="auto">
          <a:xfrm flipH="1">
            <a:off x="3302000" y="2492375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91" name="Text Box 34"/>
          <p:cNvSpPr txBox="1">
            <a:spLocks noChangeArrowheads="1"/>
          </p:cNvSpPr>
          <p:nvPr/>
        </p:nvSpPr>
        <p:spPr bwMode="auto">
          <a:xfrm>
            <a:off x="3379788" y="2565400"/>
            <a:ext cx="785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692" name="Text Box 35"/>
          <p:cNvSpPr txBox="1">
            <a:spLocks noChangeArrowheads="1"/>
          </p:cNvSpPr>
          <p:nvPr/>
        </p:nvSpPr>
        <p:spPr bwMode="auto">
          <a:xfrm>
            <a:off x="2193925" y="3148013"/>
            <a:ext cx="31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693" name="Text Box 36"/>
          <p:cNvSpPr txBox="1">
            <a:spLocks noChangeArrowheads="1"/>
          </p:cNvSpPr>
          <p:nvPr/>
        </p:nvSpPr>
        <p:spPr bwMode="auto">
          <a:xfrm>
            <a:off x="2725738" y="3148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694" name="Rectangle 37"/>
          <p:cNvSpPr>
            <a:spLocks noChangeArrowheads="1"/>
          </p:cNvSpPr>
          <p:nvPr/>
        </p:nvSpPr>
        <p:spPr bwMode="auto">
          <a:xfrm>
            <a:off x="2151063" y="3141663"/>
            <a:ext cx="10382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Text Box 38"/>
          <p:cNvSpPr txBox="1">
            <a:spLocks noChangeArrowheads="1"/>
          </p:cNvSpPr>
          <p:nvPr/>
        </p:nvSpPr>
        <p:spPr bwMode="auto">
          <a:xfrm>
            <a:off x="2471738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62" name="Oval 42"/>
          <p:cNvSpPr>
            <a:spLocks noChangeArrowheads="1"/>
          </p:cNvSpPr>
          <p:nvPr/>
        </p:nvSpPr>
        <p:spPr bwMode="auto">
          <a:xfrm>
            <a:off x="1258888" y="855663"/>
            <a:ext cx="1255712" cy="4000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4899025" y="836613"/>
            <a:ext cx="1598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-5x - 4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(-3)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64" name="Oval 44"/>
          <p:cNvSpPr>
            <a:spLocks noChangeArrowheads="1"/>
          </p:cNvSpPr>
          <p:nvPr/>
        </p:nvSpPr>
        <p:spPr bwMode="auto">
          <a:xfrm>
            <a:off x="2398713" y="869950"/>
            <a:ext cx="795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6432550" y="836613"/>
            <a:ext cx="66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66" name="Line 46"/>
          <p:cNvSpPr>
            <a:spLocks noChangeShapeType="1"/>
          </p:cNvSpPr>
          <p:nvPr/>
        </p:nvSpPr>
        <p:spPr bwMode="auto">
          <a:xfrm>
            <a:off x="5438775" y="1196975"/>
            <a:ext cx="1019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4976813" y="13414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-5x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5508625" y="1341438"/>
            <a:ext cx="652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69" name="Line 49"/>
          <p:cNvSpPr>
            <a:spLocks noChangeShapeType="1"/>
          </p:cNvSpPr>
          <p:nvPr/>
        </p:nvSpPr>
        <p:spPr bwMode="auto">
          <a:xfrm>
            <a:off x="5076825" y="17018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0" name="Text Box 50"/>
          <p:cNvSpPr txBox="1">
            <a:spLocks noChangeArrowheads="1"/>
          </p:cNvSpPr>
          <p:nvPr/>
        </p:nvSpPr>
        <p:spPr bwMode="auto">
          <a:xfrm>
            <a:off x="5364163" y="18113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-5x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1" name="Text Box 51"/>
          <p:cNvSpPr txBox="1">
            <a:spLocks noChangeArrowheads="1"/>
          </p:cNvSpPr>
          <p:nvPr/>
        </p:nvSpPr>
        <p:spPr bwMode="auto">
          <a:xfrm>
            <a:off x="5921375" y="18113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2" name="Text Box 52"/>
          <p:cNvSpPr txBox="1">
            <a:spLocks noChangeArrowheads="1"/>
          </p:cNvSpPr>
          <p:nvPr/>
        </p:nvSpPr>
        <p:spPr bwMode="auto">
          <a:xfrm>
            <a:off x="6202363" y="181133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3" name="Text Box 53"/>
          <p:cNvSpPr txBox="1">
            <a:spLocks noChangeArrowheads="1"/>
          </p:cNvSpPr>
          <p:nvPr/>
        </p:nvSpPr>
        <p:spPr bwMode="auto">
          <a:xfrm>
            <a:off x="6588125" y="1811338"/>
            <a:ext cx="63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4" name="Text Box 54"/>
          <p:cNvSpPr txBox="1">
            <a:spLocks noChangeArrowheads="1"/>
          </p:cNvSpPr>
          <p:nvPr/>
        </p:nvSpPr>
        <p:spPr bwMode="auto">
          <a:xfrm>
            <a:off x="5646738" y="2932113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5" name="Text Box 55"/>
          <p:cNvSpPr txBox="1">
            <a:spLocks noChangeArrowheads="1"/>
          </p:cNvSpPr>
          <p:nvPr/>
        </p:nvSpPr>
        <p:spPr bwMode="auto">
          <a:xfrm>
            <a:off x="6227763" y="2932113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0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76" name="Rectangle 56"/>
          <p:cNvSpPr>
            <a:spLocks noChangeArrowheads="1"/>
          </p:cNvSpPr>
          <p:nvPr/>
        </p:nvSpPr>
        <p:spPr bwMode="auto">
          <a:xfrm>
            <a:off x="5568950" y="2925763"/>
            <a:ext cx="1090613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7" name="Text Box 57"/>
          <p:cNvSpPr txBox="1">
            <a:spLocks noChangeArrowheads="1"/>
          </p:cNvSpPr>
          <p:nvPr/>
        </p:nvSpPr>
        <p:spPr bwMode="auto">
          <a:xfrm>
            <a:off x="6227763" y="4076700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81978" name="Text Box 58"/>
          <p:cNvSpPr txBox="1">
            <a:spLocks noChangeArrowheads="1"/>
          </p:cNvSpPr>
          <p:nvPr/>
        </p:nvSpPr>
        <p:spPr bwMode="auto">
          <a:xfrm>
            <a:off x="6659563" y="4076700"/>
            <a:ext cx="1087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( 0, -3 )</a:t>
            </a:r>
          </a:p>
        </p:txBody>
      </p:sp>
      <p:sp>
        <p:nvSpPr>
          <p:cNvPr id="81979" name="Text Box 59"/>
          <p:cNvSpPr txBox="1">
            <a:spLocks noChangeArrowheads="1"/>
          </p:cNvSpPr>
          <p:nvPr/>
        </p:nvSpPr>
        <p:spPr bwMode="auto">
          <a:xfrm>
            <a:off x="6156325" y="13414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0" name="Text Box 60"/>
          <p:cNvSpPr txBox="1">
            <a:spLocks noChangeArrowheads="1"/>
          </p:cNvSpPr>
          <p:nvPr/>
        </p:nvSpPr>
        <p:spPr bwMode="auto">
          <a:xfrm>
            <a:off x="6423025" y="134143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1" name="Text Box 61"/>
          <p:cNvSpPr txBox="1">
            <a:spLocks noChangeArrowheads="1"/>
          </p:cNvSpPr>
          <p:nvPr/>
        </p:nvSpPr>
        <p:spPr bwMode="auto">
          <a:xfrm>
            <a:off x="5416550" y="2351088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-5x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2" name="Text Box 62"/>
          <p:cNvSpPr txBox="1">
            <a:spLocks noChangeArrowheads="1"/>
          </p:cNvSpPr>
          <p:nvPr/>
        </p:nvSpPr>
        <p:spPr bwMode="auto">
          <a:xfrm>
            <a:off x="5921375" y="23510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3" name="Text Box 63"/>
          <p:cNvSpPr txBox="1">
            <a:spLocks noChangeArrowheads="1"/>
          </p:cNvSpPr>
          <p:nvPr/>
        </p:nvSpPr>
        <p:spPr bwMode="auto">
          <a:xfrm>
            <a:off x="6199188" y="235108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0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4" name="Line 64"/>
          <p:cNvSpPr>
            <a:spLocks noChangeShapeType="1"/>
          </p:cNvSpPr>
          <p:nvPr/>
        </p:nvSpPr>
        <p:spPr bwMode="auto">
          <a:xfrm flipH="1">
            <a:off x="6942138" y="22812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5" name="Text Box 65"/>
          <p:cNvSpPr txBox="1">
            <a:spLocks noChangeArrowheads="1"/>
          </p:cNvSpPr>
          <p:nvPr/>
        </p:nvSpPr>
        <p:spPr bwMode="auto">
          <a:xfrm>
            <a:off x="7019925" y="2354263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(-5)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87" name="Oval 67"/>
          <p:cNvSpPr>
            <a:spLocks noChangeArrowheads="1"/>
          </p:cNvSpPr>
          <p:nvPr/>
        </p:nvSpPr>
        <p:spPr bwMode="auto">
          <a:xfrm>
            <a:off x="2152650" y="3173413"/>
            <a:ext cx="1050925" cy="4000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1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81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81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8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81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81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8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8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8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8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8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8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1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1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1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1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1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1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8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8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1000"/>
                                        <p:tgtEl>
                                          <p:spTgt spid="8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3" dur="1000"/>
                                        <p:tgtEl>
                                          <p:spTgt spid="8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8" dur="1000"/>
                                        <p:tgtEl>
                                          <p:spTgt spid="8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2" grpId="0" animBg="1"/>
      <p:bldP spid="81962" grpId="1" animBg="1"/>
      <p:bldP spid="81963" grpId="0"/>
      <p:bldP spid="81964" grpId="0" animBg="1"/>
      <p:bldP spid="81964" grpId="1" animBg="1"/>
      <p:bldP spid="81965" grpId="0"/>
      <p:bldP spid="81966" grpId="0" animBg="1"/>
      <p:bldP spid="81969" grpId="0" animBg="1"/>
      <p:bldP spid="81970" grpId="0"/>
      <p:bldP spid="81971" grpId="0"/>
      <p:bldP spid="81972" grpId="0"/>
      <p:bldP spid="81973" grpId="0"/>
      <p:bldP spid="81974" grpId="0"/>
      <p:bldP spid="81975" grpId="0"/>
      <p:bldP spid="81976" grpId="0" animBg="1"/>
      <p:bldP spid="81977" grpId="0"/>
      <p:bldP spid="81978" grpId="0"/>
      <p:bldP spid="81979" grpId="0"/>
      <p:bldP spid="81980" grpId="0"/>
      <p:bldP spid="81981" grpId="0"/>
      <p:bldP spid="81982" grpId="0"/>
      <p:bldP spid="81983" grpId="0"/>
      <p:bldP spid="81984" grpId="0" animBg="1"/>
      <p:bldP spid="81985" grpId="0"/>
      <p:bldP spid="81987" grpId="0" animBg="1"/>
      <p:bldP spid="81987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17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e)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35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3x - 2y = -8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5x - 2y = -24</a:t>
            </a:r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1146175" y="865188"/>
            <a:ext cx="2714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1563688" y="865188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Oval 9"/>
          <p:cNvSpPr>
            <a:spLocks noChangeArrowheads="1"/>
          </p:cNvSpPr>
          <p:nvPr/>
        </p:nvSpPr>
        <p:spPr bwMode="auto">
          <a:xfrm>
            <a:off x="1160463" y="1174750"/>
            <a:ext cx="2428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Oval 10"/>
          <p:cNvSpPr>
            <a:spLocks noChangeArrowheads="1"/>
          </p:cNvSpPr>
          <p:nvPr/>
        </p:nvSpPr>
        <p:spPr bwMode="auto">
          <a:xfrm>
            <a:off x="1579563" y="1174750"/>
            <a:ext cx="4222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6" name="Line 22"/>
          <p:cNvSpPr>
            <a:spLocks noChangeShapeType="1"/>
          </p:cNvSpPr>
          <p:nvPr/>
        </p:nvSpPr>
        <p:spPr bwMode="auto">
          <a:xfrm flipH="1">
            <a:off x="3286125" y="1168400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67" name="Text Box 23"/>
          <p:cNvSpPr txBox="1">
            <a:spLocks noChangeArrowheads="1"/>
          </p:cNvSpPr>
          <p:nvPr/>
        </p:nvSpPr>
        <p:spPr bwMode="auto">
          <a:xfrm>
            <a:off x="3294063" y="1125538"/>
            <a:ext cx="731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49" grpId="0"/>
      <p:bldP spid="82951" grpId="0" animBg="1"/>
      <p:bldP spid="82951" grpId="1" animBg="1"/>
      <p:bldP spid="82952" grpId="0" animBg="1"/>
      <p:bldP spid="82952" grpId="1" animBg="1"/>
      <p:bldP spid="82953" grpId="0" animBg="1"/>
      <p:bldP spid="82953" grpId="1" animBg="1"/>
      <p:bldP spid="82954" grpId="0" animBg="1"/>
      <p:bldP spid="82954" grpId="1" animBg="1"/>
      <p:bldP spid="82966" grpId="0" animBg="1"/>
      <p:bldP spid="829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17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e)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35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3x - 2y = -8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5x - 2y = -24</a:t>
            </a:r>
          </a:p>
        </p:txBody>
      </p:sp>
      <p:sp>
        <p:nvSpPr>
          <p:cNvPr id="30726" name="Line 18"/>
          <p:cNvSpPr>
            <a:spLocks noChangeShapeType="1"/>
          </p:cNvSpPr>
          <p:nvPr/>
        </p:nvSpPr>
        <p:spPr bwMode="auto">
          <a:xfrm flipH="1">
            <a:off x="3286125" y="1168400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0" name="Text Box 22"/>
          <p:cNvSpPr txBox="1">
            <a:spLocks noChangeArrowheads="1"/>
          </p:cNvSpPr>
          <p:nvPr/>
        </p:nvSpPr>
        <p:spPr bwMode="auto">
          <a:xfrm>
            <a:off x="1096963" y="1592263"/>
            <a:ext cx="1731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3x - 2y  =  -8</a:t>
            </a:r>
          </a:p>
        </p:txBody>
      </p:sp>
      <p:sp>
        <p:nvSpPr>
          <p:cNvPr id="83991" name="Oval 23"/>
          <p:cNvSpPr>
            <a:spLocks noChangeArrowheads="1"/>
          </p:cNvSpPr>
          <p:nvPr/>
        </p:nvSpPr>
        <p:spPr bwMode="auto">
          <a:xfrm>
            <a:off x="1158875" y="1192213"/>
            <a:ext cx="431800" cy="35083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2" name="Oval 24"/>
          <p:cNvSpPr>
            <a:spLocks noChangeArrowheads="1"/>
          </p:cNvSpPr>
          <p:nvPr/>
        </p:nvSpPr>
        <p:spPr bwMode="auto">
          <a:xfrm>
            <a:off x="3089275" y="1116013"/>
            <a:ext cx="987425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1000125" y="1966913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-5x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3994" name="Oval 26"/>
          <p:cNvSpPr>
            <a:spLocks noChangeArrowheads="1"/>
          </p:cNvSpPr>
          <p:nvPr/>
        </p:nvSpPr>
        <p:spPr bwMode="auto">
          <a:xfrm>
            <a:off x="1562100" y="1189038"/>
            <a:ext cx="576263" cy="3825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5" name="Text Box 27"/>
          <p:cNvSpPr txBox="1">
            <a:spLocks noChangeArrowheads="1"/>
          </p:cNvSpPr>
          <p:nvPr/>
        </p:nvSpPr>
        <p:spPr bwMode="auto">
          <a:xfrm>
            <a:off x="1504950" y="1966913"/>
            <a:ext cx="669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+ 2y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3996" name="Text Box 28"/>
          <p:cNvSpPr txBox="1">
            <a:spLocks noChangeArrowheads="1"/>
          </p:cNvSpPr>
          <p:nvPr/>
        </p:nvSpPr>
        <p:spPr bwMode="auto">
          <a:xfrm>
            <a:off x="2097088" y="19669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83997" name="Oval 29"/>
          <p:cNvSpPr>
            <a:spLocks noChangeArrowheads="1"/>
          </p:cNvSpPr>
          <p:nvPr/>
        </p:nvSpPr>
        <p:spPr bwMode="auto">
          <a:xfrm>
            <a:off x="2116138" y="1203325"/>
            <a:ext cx="2238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0" name="Line 32"/>
          <p:cNvSpPr>
            <a:spLocks noChangeShapeType="1"/>
          </p:cNvSpPr>
          <p:nvPr/>
        </p:nvSpPr>
        <p:spPr bwMode="auto">
          <a:xfrm>
            <a:off x="1028700" y="2349500"/>
            <a:ext cx="18875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4003" name="Group 35"/>
          <p:cNvGrpSpPr>
            <a:grpSpLocks/>
          </p:cNvGrpSpPr>
          <p:nvPr/>
        </p:nvGrpSpPr>
        <p:grpSpPr bwMode="auto">
          <a:xfrm>
            <a:off x="2916238" y="1773238"/>
            <a:ext cx="434975" cy="396875"/>
            <a:chOff x="1892" y="638"/>
            <a:chExt cx="274" cy="250"/>
          </a:xfrm>
        </p:grpSpPr>
        <p:grpSp>
          <p:nvGrpSpPr>
            <p:cNvPr id="30754" name="Group 36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30756" name="Line 37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7" name="Line 38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8" name="Line 39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55" name="Text Box 40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84010" name="Oval 42"/>
          <p:cNvSpPr>
            <a:spLocks noChangeArrowheads="1"/>
          </p:cNvSpPr>
          <p:nvPr/>
        </p:nvSpPr>
        <p:spPr bwMode="auto">
          <a:xfrm>
            <a:off x="2282825" y="1189038"/>
            <a:ext cx="60801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11" name="Text Box 43"/>
          <p:cNvSpPr txBox="1">
            <a:spLocks noChangeArrowheads="1"/>
          </p:cNvSpPr>
          <p:nvPr/>
        </p:nvSpPr>
        <p:spPr bwMode="auto">
          <a:xfrm>
            <a:off x="2347913" y="19669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30742" name="Text Box 44"/>
          <p:cNvSpPr txBox="1">
            <a:spLocks noChangeArrowheads="1"/>
          </p:cNvSpPr>
          <p:nvPr/>
        </p:nvSpPr>
        <p:spPr bwMode="auto">
          <a:xfrm>
            <a:off x="3294063" y="1125538"/>
            <a:ext cx="731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4013" name="Text Box 45"/>
          <p:cNvSpPr txBox="1">
            <a:spLocks noChangeArrowheads="1"/>
          </p:cNvSpPr>
          <p:nvPr/>
        </p:nvSpPr>
        <p:spPr bwMode="auto">
          <a:xfrm>
            <a:off x="1312863" y="24209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-2x</a:t>
            </a:r>
          </a:p>
        </p:txBody>
      </p:sp>
      <p:sp>
        <p:nvSpPr>
          <p:cNvPr id="84014" name="Text Box 46"/>
          <p:cNvSpPr txBox="1">
            <a:spLocks noChangeArrowheads="1"/>
          </p:cNvSpPr>
          <p:nvPr/>
        </p:nvSpPr>
        <p:spPr bwMode="auto">
          <a:xfrm>
            <a:off x="2051050" y="24209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84015" name="Text Box 47"/>
          <p:cNvSpPr txBox="1">
            <a:spLocks noChangeArrowheads="1"/>
          </p:cNvSpPr>
          <p:nvPr/>
        </p:nvSpPr>
        <p:spPr bwMode="auto">
          <a:xfrm>
            <a:off x="2484438" y="242093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16</a:t>
            </a:r>
          </a:p>
        </p:txBody>
      </p:sp>
      <p:sp>
        <p:nvSpPr>
          <p:cNvPr id="84016" name="Line 48"/>
          <p:cNvSpPr>
            <a:spLocks noChangeShapeType="1"/>
          </p:cNvSpPr>
          <p:nvPr/>
        </p:nvSpPr>
        <p:spPr bwMode="auto">
          <a:xfrm flipH="1">
            <a:off x="3132138" y="2349500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7" name="Text Box 49"/>
          <p:cNvSpPr txBox="1">
            <a:spLocks noChangeArrowheads="1"/>
          </p:cNvSpPr>
          <p:nvPr/>
        </p:nvSpPr>
        <p:spPr bwMode="auto">
          <a:xfrm>
            <a:off x="3209925" y="2422525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4018" name="Text Box 50"/>
          <p:cNvSpPr txBox="1">
            <a:spLocks noChangeArrowheads="1"/>
          </p:cNvSpPr>
          <p:nvPr/>
        </p:nvSpPr>
        <p:spPr bwMode="auto">
          <a:xfrm>
            <a:off x="1717675" y="2930525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4019" name="Text Box 51"/>
          <p:cNvSpPr txBox="1">
            <a:spLocks noChangeArrowheads="1"/>
          </p:cNvSpPr>
          <p:nvPr/>
        </p:nvSpPr>
        <p:spPr bwMode="auto">
          <a:xfrm>
            <a:off x="2338388" y="2930525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4020" name="Rectangle 52"/>
          <p:cNvSpPr>
            <a:spLocks noChangeArrowheads="1"/>
          </p:cNvSpPr>
          <p:nvPr/>
        </p:nvSpPr>
        <p:spPr bwMode="auto">
          <a:xfrm>
            <a:off x="1647825" y="2924175"/>
            <a:ext cx="1223963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21" name="Text Box 53"/>
          <p:cNvSpPr txBox="1">
            <a:spLocks noChangeArrowheads="1"/>
          </p:cNvSpPr>
          <p:nvPr/>
        </p:nvSpPr>
        <p:spPr bwMode="auto">
          <a:xfrm>
            <a:off x="2068513" y="29241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84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8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84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84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4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4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4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4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1000"/>
                                        <p:tgtEl>
                                          <p:spTgt spid="84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1000"/>
                                        <p:tgtEl>
                                          <p:spTgt spid="84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8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8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0" grpId="0"/>
      <p:bldP spid="83991" grpId="0" animBg="1"/>
      <p:bldP spid="83991" grpId="1" animBg="1"/>
      <p:bldP spid="83992" grpId="0" animBg="1"/>
      <p:bldP spid="83992" grpId="1" animBg="1"/>
      <p:bldP spid="83993" grpId="0"/>
      <p:bldP spid="83994" grpId="0" animBg="1"/>
      <p:bldP spid="83994" grpId="1" animBg="1"/>
      <p:bldP spid="83995" grpId="0"/>
      <p:bldP spid="83996" grpId="0"/>
      <p:bldP spid="83997" grpId="0" animBg="1"/>
      <p:bldP spid="83997" grpId="1" animBg="1"/>
      <p:bldP spid="84000" grpId="0" animBg="1"/>
      <p:bldP spid="84010" grpId="0" animBg="1"/>
      <p:bldP spid="84010" grpId="1" animBg="1"/>
      <p:bldP spid="84011" grpId="0"/>
      <p:bldP spid="84013" grpId="0"/>
      <p:bldP spid="84014" grpId="0"/>
      <p:bldP spid="84015" grpId="0"/>
      <p:bldP spid="84016" grpId="0" animBg="1"/>
      <p:bldP spid="84017" grpId="0"/>
      <p:bldP spid="84018" grpId="0"/>
      <p:bldP spid="84019" grpId="0"/>
      <p:bldP spid="84020" grpId="0" animBg="1"/>
      <p:bldP spid="840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17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e)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735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3x - 2y = -8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5x - 2y = -24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H="1">
            <a:off x="3286125" y="1168400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1096963" y="1592263"/>
            <a:ext cx="1731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3x - 2y  =  -8</a:t>
            </a:r>
          </a:p>
        </p:txBody>
      </p:sp>
      <p:sp>
        <p:nvSpPr>
          <p:cNvPr id="31752" name="Text Box 11"/>
          <p:cNvSpPr txBox="1">
            <a:spLocks noChangeArrowheads="1"/>
          </p:cNvSpPr>
          <p:nvPr/>
        </p:nvSpPr>
        <p:spPr bwMode="auto">
          <a:xfrm>
            <a:off x="1000125" y="1966913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-5x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31753" name="Text Box 13"/>
          <p:cNvSpPr txBox="1">
            <a:spLocks noChangeArrowheads="1"/>
          </p:cNvSpPr>
          <p:nvPr/>
        </p:nvSpPr>
        <p:spPr bwMode="auto">
          <a:xfrm>
            <a:off x="1504950" y="1966913"/>
            <a:ext cx="669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+ 2y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31754" name="Text Box 14"/>
          <p:cNvSpPr txBox="1">
            <a:spLocks noChangeArrowheads="1"/>
          </p:cNvSpPr>
          <p:nvPr/>
        </p:nvSpPr>
        <p:spPr bwMode="auto">
          <a:xfrm>
            <a:off x="2097088" y="19669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31755" name="Line 18"/>
          <p:cNvSpPr>
            <a:spLocks noChangeShapeType="1"/>
          </p:cNvSpPr>
          <p:nvPr/>
        </p:nvSpPr>
        <p:spPr bwMode="auto">
          <a:xfrm>
            <a:off x="1028700" y="2349500"/>
            <a:ext cx="18875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1756" name="Group 19"/>
          <p:cNvGrpSpPr>
            <a:grpSpLocks/>
          </p:cNvGrpSpPr>
          <p:nvPr/>
        </p:nvGrpSpPr>
        <p:grpSpPr bwMode="auto">
          <a:xfrm>
            <a:off x="2916238" y="1773238"/>
            <a:ext cx="434975" cy="396875"/>
            <a:chOff x="1892" y="638"/>
            <a:chExt cx="274" cy="250"/>
          </a:xfrm>
        </p:grpSpPr>
        <p:grpSp>
          <p:nvGrpSpPr>
            <p:cNvPr id="31794" name="Group 2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31796" name="Line 2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7" name="Line 2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8" name="Line 2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95" name="Text Box 2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31757" name="Text Box 26"/>
          <p:cNvSpPr txBox="1">
            <a:spLocks noChangeArrowheads="1"/>
          </p:cNvSpPr>
          <p:nvPr/>
        </p:nvSpPr>
        <p:spPr bwMode="auto">
          <a:xfrm>
            <a:off x="2347913" y="1966913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31758" name="Text Box 27"/>
          <p:cNvSpPr txBox="1">
            <a:spLocks noChangeArrowheads="1"/>
          </p:cNvSpPr>
          <p:nvPr/>
        </p:nvSpPr>
        <p:spPr bwMode="auto">
          <a:xfrm>
            <a:off x="3294063" y="1125538"/>
            <a:ext cx="731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59" name="Text Box 28"/>
          <p:cNvSpPr txBox="1">
            <a:spLocks noChangeArrowheads="1"/>
          </p:cNvSpPr>
          <p:nvPr/>
        </p:nvSpPr>
        <p:spPr bwMode="auto">
          <a:xfrm>
            <a:off x="1312863" y="24209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-2x</a:t>
            </a:r>
          </a:p>
        </p:txBody>
      </p:sp>
      <p:sp>
        <p:nvSpPr>
          <p:cNvPr id="31760" name="Text Box 29"/>
          <p:cNvSpPr txBox="1">
            <a:spLocks noChangeArrowheads="1"/>
          </p:cNvSpPr>
          <p:nvPr/>
        </p:nvSpPr>
        <p:spPr bwMode="auto">
          <a:xfrm>
            <a:off x="2051050" y="24209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31761" name="Text Box 30"/>
          <p:cNvSpPr txBox="1">
            <a:spLocks noChangeArrowheads="1"/>
          </p:cNvSpPr>
          <p:nvPr/>
        </p:nvSpPr>
        <p:spPr bwMode="auto">
          <a:xfrm>
            <a:off x="2484438" y="242093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16</a:t>
            </a:r>
          </a:p>
        </p:txBody>
      </p:sp>
      <p:sp>
        <p:nvSpPr>
          <p:cNvPr id="31762" name="Line 31"/>
          <p:cNvSpPr>
            <a:spLocks noChangeShapeType="1"/>
          </p:cNvSpPr>
          <p:nvPr/>
        </p:nvSpPr>
        <p:spPr bwMode="auto">
          <a:xfrm flipH="1">
            <a:off x="3132138" y="2349500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3" name="Text Box 32"/>
          <p:cNvSpPr txBox="1">
            <a:spLocks noChangeArrowheads="1"/>
          </p:cNvSpPr>
          <p:nvPr/>
        </p:nvSpPr>
        <p:spPr bwMode="auto">
          <a:xfrm>
            <a:off x="3209925" y="2422525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64" name="Text Box 33"/>
          <p:cNvSpPr txBox="1">
            <a:spLocks noChangeArrowheads="1"/>
          </p:cNvSpPr>
          <p:nvPr/>
        </p:nvSpPr>
        <p:spPr bwMode="auto">
          <a:xfrm>
            <a:off x="1717675" y="2930525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65" name="Text Box 34"/>
          <p:cNvSpPr txBox="1">
            <a:spLocks noChangeArrowheads="1"/>
          </p:cNvSpPr>
          <p:nvPr/>
        </p:nvSpPr>
        <p:spPr bwMode="auto">
          <a:xfrm>
            <a:off x="2338388" y="2930525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66" name="Rectangle 35"/>
          <p:cNvSpPr>
            <a:spLocks noChangeArrowheads="1"/>
          </p:cNvSpPr>
          <p:nvPr/>
        </p:nvSpPr>
        <p:spPr bwMode="auto">
          <a:xfrm>
            <a:off x="1647825" y="2924175"/>
            <a:ext cx="1223963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Text Box 36"/>
          <p:cNvSpPr txBox="1">
            <a:spLocks noChangeArrowheads="1"/>
          </p:cNvSpPr>
          <p:nvPr/>
        </p:nvSpPr>
        <p:spPr bwMode="auto">
          <a:xfrm>
            <a:off x="2068513" y="29241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79" name="Oval 63"/>
          <p:cNvSpPr>
            <a:spLocks noChangeArrowheads="1"/>
          </p:cNvSpPr>
          <p:nvPr/>
        </p:nvSpPr>
        <p:spPr bwMode="auto">
          <a:xfrm>
            <a:off x="1116013" y="922338"/>
            <a:ext cx="503237" cy="28892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80" name="Text Box 64"/>
          <p:cNvSpPr txBox="1">
            <a:spLocks noChangeArrowheads="1"/>
          </p:cNvSpPr>
          <p:nvPr/>
        </p:nvSpPr>
        <p:spPr bwMode="auto">
          <a:xfrm>
            <a:off x="4579938" y="798513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3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(-8)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1" name="Oval 65"/>
          <p:cNvSpPr>
            <a:spLocks noChangeArrowheads="1"/>
          </p:cNvSpPr>
          <p:nvPr/>
        </p:nvSpPr>
        <p:spPr bwMode="auto">
          <a:xfrm>
            <a:off x="1547813" y="869950"/>
            <a:ext cx="12271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82" name="Text Box 66"/>
          <p:cNvSpPr txBox="1">
            <a:spLocks noChangeArrowheads="1"/>
          </p:cNvSpPr>
          <p:nvPr/>
        </p:nvSpPr>
        <p:spPr bwMode="auto">
          <a:xfrm>
            <a:off x="5437188" y="798513"/>
            <a:ext cx="1198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 = 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3" name="Line 67"/>
          <p:cNvSpPr>
            <a:spLocks noChangeShapeType="1"/>
          </p:cNvSpPr>
          <p:nvPr/>
        </p:nvSpPr>
        <p:spPr bwMode="auto">
          <a:xfrm>
            <a:off x="4600575" y="1158875"/>
            <a:ext cx="863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84" name="Text Box 68"/>
          <p:cNvSpPr txBox="1">
            <a:spLocks noChangeArrowheads="1"/>
          </p:cNvSpPr>
          <p:nvPr/>
        </p:nvSpPr>
        <p:spPr bwMode="auto">
          <a:xfrm>
            <a:off x="4586288" y="1303338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5" name="Text Box 69"/>
          <p:cNvSpPr txBox="1">
            <a:spLocks noChangeArrowheads="1"/>
          </p:cNvSpPr>
          <p:nvPr/>
        </p:nvSpPr>
        <p:spPr bwMode="auto">
          <a:xfrm>
            <a:off x="5119688" y="1303338"/>
            <a:ext cx="65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6" name="Line 70"/>
          <p:cNvSpPr>
            <a:spLocks noChangeShapeType="1"/>
          </p:cNvSpPr>
          <p:nvPr/>
        </p:nvSpPr>
        <p:spPr bwMode="auto">
          <a:xfrm>
            <a:off x="5192713" y="1663700"/>
            <a:ext cx="574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87" name="Text Box 71"/>
          <p:cNvSpPr txBox="1">
            <a:spLocks noChangeArrowheads="1"/>
          </p:cNvSpPr>
          <p:nvPr/>
        </p:nvSpPr>
        <p:spPr bwMode="auto">
          <a:xfrm>
            <a:off x="5148263" y="1773238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8" name="Text Box 72"/>
          <p:cNvSpPr txBox="1">
            <a:spLocks noChangeArrowheads="1"/>
          </p:cNvSpPr>
          <p:nvPr/>
        </p:nvSpPr>
        <p:spPr bwMode="auto">
          <a:xfrm>
            <a:off x="5675313" y="17732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89" name="Text Box 73"/>
          <p:cNvSpPr txBox="1">
            <a:spLocks noChangeArrowheads="1"/>
          </p:cNvSpPr>
          <p:nvPr/>
        </p:nvSpPr>
        <p:spPr bwMode="auto">
          <a:xfrm>
            <a:off x="5997575" y="1773238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0" name="Text Box 74"/>
          <p:cNvSpPr txBox="1">
            <a:spLocks noChangeArrowheads="1"/>
          </p:cNvSpPr>
          <p:nvPr/>
        </p:nvSpPr>
        <p:spPr bwMode="auto">
          <a:xfrm>
            <a:off x="6399213" y="1773238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+ 24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1" name="Text Box 75"/>
          <p:cNvSpPr txBox="1">
            <a:spLocks noChangeArrowheads="1"/>
          </p:cNvSpPr>
          <p:nvPr/>
        </p:nvSpPr>
        <p:spPr bwMode="auto">
          <a:xfrm>
            <a:off x="5400675" y="2894013"/>
            <a:ext cx="59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2" name="Text Box 76"/>
          <p:cNvSpPr txBox="1">
            <a:spLocks noChangeArrowheads="1"/>
          </p:cNvSpPr>
          <p:nvPr/>
        </p:nvSpPr>
        <p:spPr bwMode="auto">
          <a:xfrm>
            <a:off x="5981700" y="2894013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3" name="Rectangle 77"/>
          <p:cNvSpPr>
            <a:spLocks noChangeArrowheads="1"/>
          </p:cNvSpPr>
          <p:nvPr/>
        </p:nvSpPr>
        <p:spPr bwMode="auto">
          <a:xfrm>
            <a:off x="5322888" y="28876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94" name="Text Box 78"/>
          <p:cNvSpPr txBox="1">
            <a:spLocks noChangeArrowheads="1"/>
          </p:cNvSpPr>
          <p:nvPr/>
        </p:nvSpPr>
        <p:spPr bwMode="auto">
          <a:xfrm>
            <a:off x="6011863" y="3933825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86095" name="Text Box 79"/>
          <p:cNvSpPr txBox="1">
            <a:spLocks noChangeArrowheads="1"/>
          </p:cNvSpPr>
          <p:nvPr/>
        </p:nvSpPr>
        <p:spPr bwMode="auto">
          <a:xfrm>
            <a:off x="6443663" y="3933825"/>
            <a:ext cx="119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-8, -8 )</a:t>
            </a:r>
          </a:p>
        </p:txBody>
      </p:sp>
      <p:sp>
        <p:nvSpPr>
          <p:cNvPr id="86096" name="Text Box 80"/>
          <p:cNvSpPr txBox="1">
            <a:spLocks noChangeArrowheads="1"/>
          </p:cNvSpPr>
          <p:nvPr/>
        </p:nvSpPr>
        <p:spPr bwMode="auto">
          <a:xfrm>
            <a:off x="5795963" y="13033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7" name="Text Box 81"/>
          <p:cNvSpPr txBox="1">
            <a:spLocks noChangeArrowheads="1"/>
          </p:cNvSpPr>
          <p:nvPr/>
        </p:nvSpPr>
        <p:spPr bwMode="auto">
          <a:xfrm>
            <a:off x="6062663" y="1303338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8" name="Text Box 82"/>
          <p:cNvSpPr txBox="1">
            <a:spLocks noChangeArrowheads="1"/>
          </p:cNvSpPr>
          <p:nvPr/>
        </p:nvSpPr>
        <p:spPr bwMode="auto">
          <a:xfrm>
            <a:off x="5148263" y="2312988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099" name="Text Box 83"/>
          <p:cNvSpPr txBox="1">
            <a:spLocks noChangeArrowheads="1"/>
          </p:cNvSpPr>
          <p:nvPr/>
        </p:nvSpPr>
        <p:spPr bwMode="auto">
          <a:xfrm>
            <a:off x="5675313" y="23129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100" name="Text Box 84"/>
          <p:cNvSpPr txBox="1">
            <a:spLocks noChangeArrowheads="1"/>
          </p:cNvSpPr>
          <p:nvPr/>
        </p:nvSpPr>
        <p:spPr bwMode="auto">
          <a:xfrm>
            <a:off x="5989638" y="231298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16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101" name="Line 85"/>
          <p:cNvSpPr>
            <a:spLocks noChangeShapeType="1"/>
          </p:cNvSpPr>
          <p:nvPr/>
        </p:nvSpPr>
        <p:spPr bwMode="auto">
          <a:xfrm flipH="1">
            <a:off x="6551613" y="22050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102" name="Text Box 86"/>
          <p:cNvSpPr txBox="1">
            <a:spLocks noChangeArrowheads="1"/>
          </p:cNvSpPr>
          <p:nvPr/>
        </p:nvSpPr>
        <p:spPr bwMode="auto">
          <a:xfrm>
            <a:off x="6629400" y="2278063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(-2)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6104" name="Oval 88"/>
          <p:cNvSpPr>
            <a:spLocks noChangeArrowheads="1"/>
          </p:cNvSpPr>
          <p:nvPr/>
        </p:nvSpPr>
        <p:spPr bwMode="auto">
          <a:xfrm>
            <a:off x="1635125" y="2949575"/>
            <a:ext cx="122713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8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8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6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6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8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8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86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8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8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8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1000"/>
                                        <p:tgtEl>
                                          <p:spTgt spid="8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8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1000"/>
                                        <p:tgtEl>
                                          <p:spTgt spid="8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1000"/>
                                        <p:tgtEl>
                                          <p:spTgt spid="8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1000"/>
                                        <p:tgtEl>
                                          <p:spTgt spid="8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1000"/>
                                        <p:tgtEl>
                                          <p:spTgt spid="8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8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1000"/>
                                        <p:tgtEl>
                                          <p:spTgt spid="8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1000"/>
                                        <p:tgtEl>
                                          <p:spTgt spid="8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6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6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6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6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6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8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8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8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8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1000"/>
                                        <p:tgtEl>
                                          <p:spTgt spid="8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9" grpId="0" animBg="1"/>
      <p:bldP spid="86079" grpId="1" animBg="1"/>
      <p:bldP spid="86080" grpId="0"/>
      <p:bldP spid="86081" grpId="0" animBg="1"/>
      <p:bldP spid="86081" grpId="1" animBg="1"/>
      <p:bldP spid="86082" grpId="0"/>
      <p:bldP spid="86083" grpId="0" animBg="1"/>
      <p:bldP spid="86086" grpId="0" animBg="1"/>
      <p:bldP spid="86087" grpId="0"/>
      <p:bldP spid="86088" grpId="0"/>
      <p:bldP spid="86089" grpId="0"/>
      <p:bldP spid="86090" grpId="0"/>
      <p:bldP spid="86091" grpId="0"/>
      <p:bldP spid="86092" grpId="0"/>
      <p:bldP spid="86093" grpId="0" animBg="1"/>
      <p:bldP spid="86094" grpId="0"/>
      <p:bldP spid="86095" grpId="0"/>
      <p:bldP spid="86096" grpId="0"/>
      <p:bldP spid="86097" grpId="0"/>
      <p:bldP spid="86098" grpId="0"/>
      <p:bldP spid="86099" grpId="0"/>
      <p:bldP spid="86100" grpId="0"/>
      <p:bldP spid="86101" grpId="0" animBg="1"/>
      <p:bldP spid="86102" grpId="0"/>
      <p:bldP spid="86104" grpId="0" animBg="1"/>
      <p:bldP spid="8610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5761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hr-HR" dirty="0">
                <a:latin typeface="Comic Sans MS" pitchFamily="66" charset="0"/>
              </a:rPr>
              <a:t>1.)	Reši metodom suprotnih koeficijenata:</a:t>
            </a:r>
          </a:p>
          <a:p>
            <a:pPr marL="342900" indent="-342900"/>
            <a:endParaRPr lang="hr-HR" sz="1000" dirty="0">
              <a:latin typeface="Comic Sans MS" pitchFamily="66" charset="0"/>
            </a:endParaRP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611188" y="1844675"/>
            <a:ext cx="2376487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a)	x - 8y = 26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3x + 5y = 20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b)	-21x + 16y = 122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  -7x - 2y  =  4	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c)	2x - 3y = 2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3x - 5y = 5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d)	 -x + 8y = -6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-3x + 5y = 20</a:t>
            </a: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e)	10x - 3y = -22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-6x + 4y =  0	</a:t>
            </a:r>
          </a:p>
          <a:p>
            <a:pPr marL="342900" indent="-342900">
              <a:tabLst>
                <a:tab pos="2157413" algn="l"/>
              </a:tabLst>
            </a:pPr>
            <a:endParaRPr lang="hr-HR">
              <a:latin typeface="Comic Sans MS" pitchFamily="66" charset="0"/>
            </a:endParaRP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f)	 x + 2y = -22</a:t>
            </a:r>
          </a:p>
          <a:p>
            <a:pPr marL="342900" indent="-342900">
              <a:tabLst>
                <a:tab pos="2157413" algn="l"/>
              </a:tabLst>
            </a:pPr>
            <a:r>
              <a:rPr lang="hr-HR">
                <a:latin typeface="Comic Sans MS" pitchFamily="66" charset="0"/>
              </a:rPr>
              <a:t>	</a:t>
            </a:r>
            <a:r>
              <a:rPr lang="hr-HR" u="sng">
                <a:latin typeface="Comic Sans MS" pitchFamily="66" charset="0"/>
              </a:rPr>
              <a:t>2x + 6y = -60</a:t>
            </a:r>
            <a:endParaRPr lang="hr-HR">
              <a:latin typeface="Comic Sans MS" pitchFamily="66" charset="0"/>
            </a:endParaRP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6516688" y="2133600"/>
            <a:ext cx="201612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hr-HR" dirty="0">
                <a:latin typeface="Comic Sans MS" pitchFamily="66" charset="0"/>
              </a:rPr>
              <a:t>Rešenja: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a)	10, -2)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b)	(-2, 5)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c)	(-5, -4)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d)	(-10, -2)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e)	(-4, -6)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f)	(-6, -8)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g)	(-3/2, 3/2)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h)	(0, - 20)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i)	(-4, 3)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j)	(-7, 0)</a:t>
            </a:r>
          </a:p>
          <a:p>
            <a:pPr marL="342900" indent="-342900"/>
            <a:r>
              <a:rPr lang="hr-HR" dirty="0">
                <a:latin typeface="Comic Sans MS" pitchFamily="66" charset="0"/>
              </a:rPr>
              <a:t>k)	(-9, -6)</a:t>
            </a:r>
          </a:p>
        </p:txBody>
      </p:sp>
      <p:grpSp>
        <p:nvGrpSpPr>
          <p:cNvPr id="87055" name="Group 15"/>
          <p:cNvGrpSpPr>
            <a:grpSpLocks/>
          </p:cNvGrpSpPr>
          <p:nvPr/>
        </p:nvGrpSpPr>
        <p:grpSpPr bwMode="auto">
          <a:xfrm>
            <a:off x="3132138" y="1700213"/>
            <a:ext cx="2376487" cy="4630737"/>
            <a:chOff x="1973" y="1071"/>
            <a:chExt cx="1497" cy="2917"/>
          </a:xfrm>
        </p:grpSpPr>
        <p:sp>
          <p:nvSpPr>
            <p:cNvPr id="32775" name="Text Box 7"/>
            <p:cNvSpPr txBox="1">
              <a:spLocks noChangeArrowheads="1"/>
            </p:cNvSpPr>
            <p:nvPr/>
          </p:nvSpPr>
          <p:spPr bwMode="auto">
            <a:xfrm>
              <a:off x="1973" y="1162"/>
              <a:ext cx="1497" cy="2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g)	-x - 2y =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	-2x - y =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h)	x - 2y =  40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	</a:t>
              </a:r>
              <a:r>
                <a:rPr lang="hr-HR" u="sng">
                  <a:latin typeface="Comic Sans MS" pitchFamily="66" charset="0"/>
                </a:rPr>
                <a:t>x + 3y = -60</a:t>
              </a: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i)	-3x - y = 9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	</a:t>
              </a:r>
              <a:r>
                <a:rPr lang="hr-HR" u="sng">
                  <a:latin typeface="Comic Sans MS" pitchFamily="66" charset="0"/>
                </a:rPr>
                <a:t>-x - 2y = -2</a:t>
              </a: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j)	4x - 3y = -28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	</a:t>
              </a:r>
              <a:r>
                <a:rPr lang="hr-HR" u="sng">
                  <a:latin typeface="Comic Sans MS" pitchFamily="66" charset="0"/>
                </a:rPr>
                <a:t>-2x + y =  14	</a:t>
              </a: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endParaRPr lang="hr-HR">
                <a:latin typeface="Comic Sans MS" pitchFamily="66" charset="0"/>
              </a:endParaRP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k)	-5x + 3y = 27</a:t>
              </a:r>
            </a:p>
            <a:p>
              <a:pPr marL="342900" indent="-342900">
                <a:tabLst>
                  <a:tab pos="1887538" algn="l"/>
                  <a:tab pos="2157413" algn="l"/>
                </a:tabLst>
              </a:pPr>
              <a:r>
                <a:rPr lang="hr-HR">
                  <a:latin typeface="Comic Sans MS" pitchFamily="66" charset="0"/>
                </a:rPr>
                <a:t>	</a:t>
              </a:r>
              <a:r>
                <a:rPr lang="hr-HR" u="sng">
                  <a:latin typeface="Comic Sans MS" pitchFamily="66" charset="0"/>
                </a:rPr>
                <a:t>  -x - 7y = 51</a:t>
              </a:r>
              <a:endParaRPr lang="hr-HR">
                <a:latin typeface="Comic Sans MS" pitchFamily="66" charset="0"/>
              </a:endParaRPr>
            </a:p>
          </p:txBody>
        </p:sp>
        <p:sp>
          <p:nvSpPr>
            <p:cNvPr id="32776" name="Line 8"/>
            <p:cNvSpPr>
              <a:spLocks noChangeShapeType="1"/>
            </p:cNvSpPr>
            <p:nvPr/>
          </p:nvSpPr>
          <p:spPr bwMode="auto">
            <a:xfrm>
              <a:off x="2913" y="1625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Text Box 9"/>
            <p:cNvSpPr txBox="1">
              <a:spLocks noChangeArrowheads="1"/>
            </p:cNvSpPr>
            <p:nvPr/>
          </p:nvSpPr>
          <p:spPr bwMode="auto">
            <a:xfrm>
              <a:off x="2887" y="1425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hr-HR">
                  <a:latin typeface="Comic Sans MS" pitchFamily="66" charset="0"/>
                </a:rPr>
                <a:t>3</a:t>
              </a:r>
            </a:p>
          </p:txBody>
        </p:sp>
        <p:sp>
          <p:nvSpPr>
            <p:cNvPr id="32778" name="Text Box 10"/>
            <p:cNvSpPr txBox="1">
              <a:spLocks noChangeArrowheads="1"/>
            </p:cNvSpPr>
            <p:nvPr/>
          </p:nvSpPr>
          <p:spPr bwMode="auto">
            <a:xfrm>
              <a:off x="2886" y="1616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hr-HR">
                  <a:latin typeface="Comic Sans MS" pitchFamily="66" charset="0"/>
                </a:rPr>
                <a:t>2</a:t>
              </a:r>
            </a:p>
          </p:txBody>
        </p:sp>
        <p:sp>
          <p:nvSpPr>
            <p:cNvPr id="32779" name="Line 11"/>
            <p:cNvSpPr>
              <a:spLocks noChangeShapeType="1"/>
            </p:cNvSpPr>
            <p:nvPr/>
          </p:nvSpPr>
          <p:spPr bwMode="auto">
            <a:xfrm>
              <a:off x="2898" y="1271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2841" y="1071"/>
              <a:ext cx="2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hr-HR">
                  <a:latin typeface="Comic Sans MS" pitchFamily="66" charset="0"/>
                </a:rPr>
                <a:t>-3</a:t>
              </a:r>
            </a:p>
          </p:txBody>
        </p:sp>
        <p:sp>
          <p:nvSpPr>
            <p:cNvPr id="32781" name="Text Box 13"/>
            <p:cNvSpPr txBox="1">
              <a:spLocks noChangeArrowheads="1"/>
            </p:cNvSpPr>
            <p:nvPr/>
          </p:nvSpPr>
          <p:spPr bwMode="auto">
            <a:xfrm>
              <a:off x="2871" y="1262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hr-HR">
                  <a:latin typeface="Comic Sans MS" pitchFamily="66" charset="0"/>
                </a:rPr>
                <a:t>2</a:t>
              </a:r>
            </a:p>
          </p:txBody>
        </p:sp>
        <p:sp>
          <p:nvSpPr>
            <p:cNvPr id="32782" name="Line 14"/>
            <p:cNvSpPr>
              <a:spLocks noChangeShapeType="1"/>
            </p:cNvSpPr>
            <p:nvPr/>
          </p:nvSpPr>
          <p:spPr bwMode="auto">
            <a:xfrm>
              <a:off x="2236" y="1824"/>
              <a:ext cx="9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/>
      <p:bldP spid="87044" grpId="0"/>
      <p:bldP spid="870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54291" name="Oval 19"/>
          <p:cNvSpPr>
            <a:spLocks noChangeArrowheads="1"/>
          </p:cNvSpPr>
          <p:nvPr/>
        </p:nvSpPr>
        <p:spPr bwMode="auto">
          <a:xfrm>
            <a:off x="1116013" y="865188"/>
            <a:ext cx="4222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92" name="Oval 20"/>
          <p:cNvSpPr>
            <a:spLocks noChangeArrowheads="1"/>
          </p:cNvSpPr>
          <p:nvPr/>
        </p:nvSpPr>
        <p:spPr bwMode="auto">
          <a:xfrm>
            <a:off x="1239838" y="11747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1" grpId="0" animBg="1"/>
      <p:bldP spid="542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1116013" y="865188"/>
            <a:ext cx="4222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1239838" y="11747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7" grpId="0" animBg="1"/>
      <p:bldP spid="58388" grpId="0"/>
      <p:bldP spid="58391" grpId="0" animBg="1"/>
      <p:bldP spid="58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1116013" y="865188"/>
            <a:ext cx="4222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239838" y="1174750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79" name="Line 35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0" name="Text Box 36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7383" name="Line 39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84" name="Text Box 40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79" grpId="0" animBg="1"/>
      <p:bldP spid="57380" grpId="0"/>
      <p:bldP spid="57383" grpId="0" animBg="1"/>
      <p:bldP spid="573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0246" name="Line 17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Text Box 18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248" name="Line 21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" name="Text Box 22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6587" name="Oval 27"/>
          <p:cNvSpPr>
            <a:spLocks noChangeArrowheads="1"/>
          </p:cNvSpPr>
          <p:nvPr/>
        </p:nvSpPr>
        <p:spPr bwMode="auto">
          <a:xfrm>
            <a:off x="11477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88" name="Oval 28"/>
          <p:cNvSpPr>
            <a:spLocks noChangeArrowheads="1"/>
          </p:cNvSpPr>
          <p:nvPr/>
        </p:nvSpPr>
        <p:spPr bwMode="auto">
          <a:xfrm>
            <a:off x="3203575" y="836613"/>
            <a:ext cx="7207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92" name="Oval 32"/>
          <p:cNvSpPr>
            <a:spLocks noChangeArrowheads="1"/>
          </p:cNvSpPr>
          <p:nvPr/>
        </p:nvSpPr>
        <p:spPr bwMode="auto">
          <a:xfrm>
            <a:off x="1204913" y="1168400"/>
            <a:ext cx="576262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93" name="Oval 33"/>
          <p:cNvSpPr>
            <a:spLocks noChangeArrowheads="1"/>
          </p:cNvSpPr>
          <p:nvPr/>
        </p:nvSpPr>
        <p:spPr bwMode="auto">
          <a:xfrm>
            <a:off x="3203575" y="1136650"/>
            <a:ext cx="77787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6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6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7" grpId="0" animBg="1"/>
      <p:bldP spid="66587" grpId="1" animBg="1"/>
      <p:bldP spid="66588" grpId="0" animBg="1"/>
      <p:bldP spid="66588" grpId="1" animBg="1"/>
      <p:bldP spid="66592" grpId="0" animBg="1"/>
      <p:bldP spid="66592" grpId="1" animBg="1"/>
      <p:bldP spid="66593" grpId="0" animBg="1"/>
      <p:bldP spid="6659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1270" name="Line 8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473" name="Oval 33"/>
          <p:cNvSpPr>
            <a:spLocks noChangeArrowheads="1"/>
          </p:cNvSpPr>
          <p:nvPr/>
        </p:nvSpPr>
        <p:spPr bwMode="auto">
          <a:xfrm>
            <a:off x="971550" y="820738"/>
            <a:ext cx="29527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5" name="Oval 35"/>
          <p:cNvSpPr>
            <a:spLocks noChangeArrowheads="1"/>
          </p:cNvSpPr>
          <p:nvPr/>
        </p:nvSpPr>
        <p:spPr bwMode="auto">
          <a:xfrm>
            <a:off x="1147763" y="8683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6" name="Oval 36"/>
          <p:cNvSpPr>
            <a:spLocks noChangeArrowheads="1"/>
          </p:cNvSpPr>
          <p:nvPr/>
        </p:nvSpPr>
        <p:spPr bwMode="auto">
          <a:xfrm>
            <a:off x="3059113" y="836613"/>
            <a:ext cx="8651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1187450" y="1628775"/>
            <a:ext cx="750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479" name="Oval 39"/>
          <p:cNvSpPr>
            <a:spLocks noChangeArrowheads="1"/>
          </p:cNvSpPr>
          <p:nvPr/>
        </p:nvSpPr>
        <p:spPr bwMode="auto">
          <a:xfrm>
            <a:off x="1666875" y="836613"/>
            <a:ext cx="633413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0" name="Text Box 40"/>
          <p:cNvSpPr txBox="1">
            <a:spLocks noChangeArrowheads="1"/>
          </p:cNvSpPr>
          <p:nvPr/>
        </p:nvSpPr>
        <p:spPr bwMode="auto">
          <a:xfrm>
            <a:off x="1804988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+ 16y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482" name="Oval 42"/>
          <p:cNvSpPr>
            <a:spLocks noChangeArrowheads="1"/>
          </p:cNvSpPr>
          <p:nvPr/>
        </p:nvSpPr>
        <p:spPr bwMode="auto">
          <a:xfrm>
            <a:off x="2193925" y="8651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3" name="Text Box 43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484" name="Oval 44"/>
          <p:cNvSpPr>
            <a:spLocks noChangeArrowheads="1"/>
          </p:cNvSpPr>
          <p:nvPr/>
        </p:nvSpPr>
        <p:spPr bwMode="auto">
          <a:xfrm>
            <a:off x="2484438" y="865188"/>
            <a:ext cx="3905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5" name="Text Box 45"/>
          <p:cNvSpPr txBox="1">
            <a:spLocks noChangeArrowheads="1"/>
          </p:cNvSpPr>
          <p:nvPr/>
        </p:nvSpPr>
        <p:spPr bwMode="auto">
          <a:xfrm>
            <a:off x="2852738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500" name="Oval 60"/>
          <p:cNvSpPr>
            <a:spLocks noChangeArrowheads="1"/>
          </p:cNvSpPr>
          <p:nvPr/>
        </p:nvSpPr>
        <p:spPr bwMode="auto">
          <a:xfrm>
            <a:off x="987425" y="1150938"/>
            <a:ext cx="2952750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2" name="Oval 62"/>
          <p:cNvSpPr>
            <a:spLocks noChangeArrowheads="1"/>
          </p:cNvSpPr>
          <p:nvPr/>
        </p:nvSpPr>
        <p:spPr bwMode="auto">
          <a:xfrm>
            <a:off x="1163638" y="1198563"/>
            <a:ext cx="5762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3" name="Oval 63"/>
          <p:cNvSpPr>
            <a:spLocks noChangeArrowheads="1"/>
          </p:cNvSpPr>
          <p:nvPr/>
        </p:nvSpPr>
        <p:spPr bwMode="auto">
          <a:xfrm>
            <a:off x="3074988" y="1166813"/>
            <a:ext cx="8651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4" name="Text Box 64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505" name="Oval 65"/>
          <p:cNvSpPr>
            <a:spLocks noChangeArrowheads="1"/>
          </p:cNvSpPr>
          <p:nvPr/>
        </p:nvSpPr>
        <p:spPr bwMode="auto">
          <a:xfrm>
            <a:off x="1682750" y="1166813"/>
            <a:ext cx="633413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6" name="Text Box 66"/>
          <p:cNvSpPr txBox="1">
            <a:spLocks noChangeArrowheads="1"/>
          </p:cNvSpPr>
          <p:nvPr/>
        </p:nvSpPr>
        <p:spPr bwMode="auto">
          <a:xfrm>
            <a:off x="1820863" y="1987550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507" name="Oval 67"/>
          <p:cNvSpPr>
            <a:spLocks noChangeArrowheads="1"/>
          </p:cNvSpPr>
          <p:nvPr/>
        </p:nvSpPr>
        <p:spPr bwMode="auto">
          <a:xfrm>
            <a:off x="2209800" y="1195388"/>
            <a:ext cx="3460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8" name="Text Box 68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509" name="Oval 69"/>
          <p:cNvSpPr>
            <a:spLocks noChangeArrowheads="1"/>
          </p:cNvSpPr>
          <p:nvPr/>
        </p:nvSpPr>
        <p:spPr bwMode="auto">
          <a:xfrm>
            <a:off x="2516188" y="1179513"/>
            <a:ext cx="415925" cy="3619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10" name="Text Box 70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61512" name="Line 72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14" name="Oval 74"/>
          <p:cNvSpPr>
            <a:spLocks noChangeArrowheads="1"/>
          </p:cNvSpPr>
          <p:nvPr/>
        </p:nvSpPr>
        <p:spPr bwMode="auto">
          <a:xfrm>
            <a:off x="1258888" y="1597025"/>
            <a:ext cx="720725" cy="7921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516" name="Group 76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1314" name="Group 77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1316" name="Line 78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7" name="Line 79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Line 80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15" name="Text Box 81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61523" name="Text Box 83"/>
          <p:cNvSpPr txBox="1">
            <a:spLocks noChangeArrowheads="1"/>
          </p:cNvSpPr>
          <p:nvPr/>
        </p:nvSpPr>
        <p:spPr bwMode="auto">
          <a:xfrm>
            <a:off x="1947863" y="2563813"/>
            <a:ext cx="585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31y</a:t>
            </a:r>
          </a:p>
        </p:txBody>
      </p:sp>
      <p:sp>
        <p:nvSpPr>
          <p:cNvPr id="61524" name="Text Box 84"/>
          <p:cNvSpPr txBox="1">
            <a:spLocks noChangeArrowheads="1"/>
          </p:cNvSpPr>
          <p:nvPr/>
        </p:nvSpPr>
        <p:spPr bwMode="auto">
          <a:xfrm>
            <a:off x="25558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61525" name="Text Box 85"/>
          <p:cNvSpPr txBox="1">
            <a:spLocks noChangeArrowheads="1"/>
          </p:cNvSpPr>
          <p:nvPr/>
        </p:nvSpPr>
        <p:spPr bwMode="auto">
          <a:xfrm>
            <a:off x="2843213" y="2563813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-31</a:t>
            </a:r>
          </a:p>
        </p:txBody>
      </p:sp>
      <p:sp>
        <p:nvSpPr>
          <p:cNvPr id="61527" name="Line 87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8" name="Text Box 88"/>
          <p:cNvSpPr txBox="1">
            <a:spLocks noChangeArrowheads="1"/>
          </p:cNvSpPr>
          <p:nvPr/>
        </p:nvSpPr>
        <p:spPr bwMode="auto">
          <a:xfrm>
            <a:off x="3708400" y="2565400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31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529" name="Text Box 89"/>
          <p:cNvSpPr txBox="1">
            <a:spLocks noChangeArrowheads="1"/>
          </p:cNvSpPr>
          <p:nvPr/>
        </p:nvSpPr>
        <p:spPr bwMode="auto">
          <a:xfrm>
            <a:off x="2268538" y="314801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530" name="Text Box 90"/>
          <p:cNvSpPr txBox="1">
            <a:spLocks noChangeArrowheads="1"/>
          </p:cNvSpPr>
          <p:nvPr/>
        </p:nvSpPr>
        <p:spPr bwMode="auto">
          <a:xfrm>
            <a:off x="2916238" y="31480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531" name="Rectangle 91"/>
          <p:cNvSpPr>
            <a:spLocks noChangeArrowheads="1"/>
          </p:cNvSpPr>
          <p:nvPr/>
        </p:nvSpPr>
        <p:spPr bwMode="auto">
          <a:xfrm>
            <a:off x="21240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33" name="Text Box 93"/>
          <p:cNvSpPr txBox="1">
            <a:spLocks noChangeArrowheads="1"/>
          </p:cNvSpPr>
          <p:nvPr/>
        </p:nvSpPr>
        <p:spPr bwMode="auto">
          <a:xfrm>
            <a:off x="26019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1000"/>
                                        <p:tgtEl>
                                          <p:spTgt spid="61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61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1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61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1000"/>
                                        <p:tgtEl>
                                          <p:spTgt spid="6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61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6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6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1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6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6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1000"/>
                                        <p:tgtEl>
                                          <p:spTgt spid="6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1000"/>
                                        <p:tgtEl>
                                          <p:spTgt spid="6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6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61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61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3" presetClass="entr" presetSubtype="3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1" dur="1000"/>
                                        <p:tgtEl>
                                          <p:spTgt spid="6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1000"/>
                                        <p:tgtEl>
                                          <p:spTgt spid="6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1" dur="1000"/>
                                        <p:tgtEl>
                                          <p:spTgt spid="6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61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61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6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1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61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0" dur="1000"/>
                                        <p:tgtEl>
                                          <p:spTgt spid="6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5" dur="1000"/>
                                        <p:tgtEl>
                                          <p:spTgt spid="6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1000"/>
                                        <p:tgtEl>
                                          <p:spTgt spid="6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1000"/>
                                        <p:tgtEl>
                                          <p:spTgt spid="6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3" grpId="0" animBg="1"/>
      <p:bldP spid="61473" grpId="1" animBg="1"/>
      <p:bldP spid="61475" grpId="0" animBg="1"/>
      <p:bldP spid="61475" grpId="1" animBg="1"/>
      <p:bldP spid="61476" grpId="0" animBg="1"/>
      <p:bldP spid="61476" grpId="1" animBg="1"/>
      <p:bldP spid="61478" grpId="0"/>
      <p:bldP spid="61479" grpId="0" animBg="1"/>
      <p:bldP spid="61479" grpId="1" animBg="1"/>
      <p:bldP spid="61480" grpId="0"/>
      <p:bldP spid="61482" grpId="0" animBg="1"/>
      <p:bldP spid="61482" grpId="1" animBg="1"/>
      <p:bldP spid="61483" grpId="0"/>
      <p:bldP spid="61484" grpId="0" animBg="1"/>
      <p:bldP spid="61484" grpId="1" animBg="1"/>
      <p:bldP spid="61485" grpId="0"/>
      <p:bldP spid="61500" grpId="0" animBg="1"/>
      <p:bldP spid="61500" grpId="1" animBg="1"/>
      <p:bldP spid="61502" grpId="0" animBg="1"/>
      <p:bldP spid="61502" grpId="1" animBg="1"/>
      <p:bldP spid="61503" grpId="0" animBg="1"/>
      <p:bldP spid="61503" grpId="1" animBg="1"/>
      <p:bldP spid="61504" grpId="0"/>
      <p:bldP spid="61505" grpId="0" animBg="1"/>
      <p:bldP spid="61505" grpId="1" animBg="1"/>
      <p:bldP spid="61506" grpId="0"/>
      <p:bldP spid="61507" grpId="0" animBg="1"/>
      <p:bldP spid="61507" grpId="1" animBg="1"/>
      <p:bldP spid="61508" grpId="0"/>
      <p:bldP spid="61509" grpId="0" animBg="1"/>
      <p:bldP spid="61509" grpId="1" animBg="1"/>
      <p:bldP spid="61510" grpId="0"/>
      <p:bldP spid="61512" grpId="0" animBg="1"/>
      <p:bldP spid="61514" grpId="0" animBg="1"/>
      <p:bldP spid="61514" grpId="1" animBg="1"/>
      <p:bldP spid="61523" grpId="0"/>
      <p:bldP spid="61524" grpId="0"/>
      <p:bldP spid="61525" grpId="0"/>
      <p:bldP spid="61527" grpId="0" animBg="1"/>
      <p:bldP spid="61528" grpId="0"/>
      <p:bldP spid="61529" grpId="0"/>
      <p:bldP spid="61530" grpId="0"/>
      <p:bldP spid="61531" grpId="0" animBg="1"/>
      <p:bldP spid="615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298" name="Text Box 14"/>
          <p:cNvSpPr txBox="1">
            <a:spLocks noChangeArrowheads="1"/>
          </p:cNvSpPr>
          <p:nvPr/>
        </p:nvSpPr>
        <p:spPr bwMode="auto">
          <a:xfrm>
            <a:off x="1187450" y="1628775"/>
            <a:ext cx="750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299" name="Text Box 16"/>
          <p:cNvSpPr txBox="1">
            <a:spLocks noChangeArrowheads="1"/>
          </p:cNvSpPr>
          <p:nvPr/>
        </p:nvSpPr>
        <p:spPr bwMode="auto">
          <a:xfrm>
            <a:off x="1804988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+ 16y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0" name="Text Box 18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1" name="Text Box 20"/>
          <p:cNvSpPr txBox="1">
            <a:spLocks noChangeArrowheads="1"/>
          </p:cNvSpPr>
          <p:nvPr/>
        </p:nvSpPr>
        <p:spPr bwMode="auto">
          <a:xfrm>
            <a:off x="2852738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2" name="Text Box 25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3" name="Text Box 29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4" name="Text Box 31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2305" name="Line 33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306" name="Group 37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2343" name="Group 38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2345" name="Line 39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Line 40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7" name="Line 41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44" name="Text Box 42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2307" name="Text Box 44"/>
          <p:cNvSpPr txBox="1">
            <a:spLocks noChangeArrowheads="1"/>
          </p:cNvSpPr>
          <p:nvPr/>
        </p:nvSpPr>
        <p:spPr bwMode="auto">
          <a:xfrm>
            <a:off x="1947863" y="2563813"/>
            <a:ext cx="585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31y</a:t>
            </a:r>
          </a:p>
        </p:txBody>
      </p:sp>
      <p:sp>
        <p:nvSpPr>
          <p:cNvPr id="12308" name="Text Box 45"/>
          <p:cNvSpPr txBox="1">
            <a:spLocks noChangeArrowheads="1"/>
          </p:cNvSpPr>
          <p:nvPr/>
        </p:nvSpPr>
        <p:spPr bwMode="auto">
          <a:xfrm>
            <a:off x="25558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2309" name="Text Box 46"/>
          <p:cNvSpPr txBox="1">
            <a:spLocks noChangeArrowheads="1"/>
          </p:cNvSpPr>
          <p:nvPr/>
        </p:nvSpPr>
        <p:spPr bwMode="auto">
          <a:xfrm>
            <a:off x="2843213" y="2563813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-31</a:t>
            </a:r>
          </a:p>
        </p:txBody>
      </p:sp>
      <p:sp>
        <p:nvSpPr>
          <p:cNvPr id="12310" name="Line 47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Text Box 48"/>
          <p:cNvSpPr txBox="1">
            <a:spLocks noChangeArrowheads="1"/>
          </p:cNvSpPr>
          <p:nvPr/>
        </p:nvSpPr>
        <p:spPr bwMode="auto">
          <a:xfrm>
            <a:off x="3708400" y="2565400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31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2" name="Text Box 49"/>
          <p:cNvSpPr txBox="1">
            <a:spLocks noChangeArrowheads="1"/>
          </p:cNvSpPr>
          <p:nvPr/>
        </p:nvSpPr>
        <p:spPr bwMode="auto">
          <a:xfrm>
            <a:off x="2268538" y="314801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3" name="Text Box 50"/>
          <p:cNvSpPr txBox="1">
            <a:spLocks noChangeArrowheads="1"/>
          </p:cNvSpPr>
          <p:nvPr/>
        </p:nvSpPr>
        <p:spPr bwMode="auto">
          <a:xfrm>
            <a:off x="2916238" y="31480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14" name="Rectangle 51"/>
          <p:cNvSpPr>
            <a:spLocks noChangeArrowheads="1"/>
          </p:cNvSpPr>
          <p:nvPr/>
        </p:nvSpPr>
        <p:spPr bwMode="auto">
          <a:xfrm>
            <a:off x="21240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Text Box 52"/>
          <p:cNvSpPr txBox="1">
            <a:spLocks noChangeArrowheads="1"/>
          </p:cNvSpPr>
          <p:nvPr/>
        </p:nvSpPr>
        <p:spPr bwMode="auto">
          <a:xfrm>
            <a:off x="26019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17" name="Oval 53"/>
          <p:cNvSpPr>
            <a:spLocks noChangeArrowheads="1"/>
          </p:cNvSpPr>
          <p:nvPr/>
        </p:nvSpPr>
        <p:spPr bwMode="auto">
          <a:xfrm>
            <a:off x="1085850" y="827088"/>
            <a:ext cx="1225550" cy="4714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18" name="Oval 54"/>
          <p:cNvSpPr>
            <a:spLocks noChangeArrowheads="1"/>
          </p:cNvSpPr>
          <p:nvPr/>
        </p:nvSpPr>
        <p:spPr bwMode="auto">
          <a:xfrm>
            <a:off x="2138363" y="3141663"/>
            <a:ext cx="1368425" cy="433387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19" name="Text Box 55"/>
          <p:cNvSpPr txBox="1">
            <a:spLocks noChangeArrowheads="1"/>
          </p:cNvSpPr>
          <p:nvPr/>
        </p:nvSpPr>
        <p:spPr bwMode="auto">
          <a:xfrm>
            <a:off x="4551363" y="798513"/>
            <a:ext cx="1573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 + 4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20" name="Oval 56"/>
          <p:cNvSpPr>
            <a:spLocks noChangeArrowheads="1"/>
          </p:cNvSpPr>
          <p:nvPr/>
        </p:nvSpPr>
        <p:spPr bwMode="auto">
          <a:xfrm>
            <a:off x="2268538" y="855663"/>
            <a:ext cx="5778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1" name="Text Box 57"/>
          <p:cNvSpPr txBox="1">
            <a:spLocks noChangeArrowheads="1"/>
          </p:cNvSpPr>
          <p:nvPr/>
        </p:nvSpPr>
        <p:spPr bwMode="auto">
          <a:xfrm>
            <a:off x="6078538" y="7985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24" name="Line 60"/>
          <p:cNvSpPr>
            <a:spLocks noChangeShapeType="1"/>
          </p:cNvSpPr>
          <p:nvPr/>
        </p:nvSpPr>
        <p:spPr bwMode="auto">
          <a:xfrm>
            <a:off x="5091113" y="11588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5" name="Text Box 61"/>
          <p:cNvSpPr txBox="1">
            <a:spLocks noChangeArrowheads="1"/>
          </p:cNvSpPr>
          <p:nvPr/>
        </p:nvSpPr>
        <p:spPr bwMode="auto">
          <a:xfrm>
            <a:off x="4629150" y="1303338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26" name="Text Box 62"/>
          <p:cNvSpPr txBox="1">
            <a:spLocks noChangeArrowheads="1"/>
          </p:cNvSpPr>
          <p:nvPr/>
        </p:nvSpPr>
        <p:spPr bwMode="auto">
          <a:xfrm>
            <a:off x="5148263" y="1303338"/>
            <a:ext cx="674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 4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27" name="Line 63"/>
          <p:cNvSpPr>
            <a:spLocks noChangeShapeType="1"/>
          </p:cNvSpPr>
          <p:nvPr/>
        </p:nvSpPr>
        <p:spPr bwMode="auto">
          <a:xfrm>
            <a:off x="4716463" y="1663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8" name="Text Box 64"/>
          <p:cNvSpPr txBox="1">
            <a:spLocks noChangeArrowheads="1"/>
          </p:cNvSpPr>
          <p:nvPr/>
        </p:nvSpPr>
        <p:spPr bwMode="auto">
          <a:xfrm>
            <a:off x="4859338" y="17732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29" name="Text Box 65"/>
          <p:cNvSpPr txBox="1">
            <a:spLocks noChangeArrowheads="1"/>
          </p:cNvSpPr>
          <p:nvPr/>
        </p:nvSpPr>
        <p:spPr bwMode="auto">
          <a:xfrm>
            <a:off x="5424488" y="17732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0" name="Text Box 66"/>
          <p:cNvSpPr txBox="1">
            <a:spLocks noChangeArrowheads="1"/>
          </p:cNvSpPr>
          <p:nvPr/>
        </p:nvSpPr>
        <p:spPr bwMode="auto">
          <a:xfrm>
            <a:off x="5705475" y="17732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1" name="Text Box 67"/>
          <p:cNvSpPr txBox="1">
            <a:spLocks noChangeArrowheads="1"/>
          </p:cNvSpPr>
          <p:nvPr/>
        </p:nvSpPr>
        <p:spPr bwMode="auto">
          <a:xfrm>
            <a:off x="5978525" y="1773238"/>
            <a:ext cx="538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2" name="Text Box 68"/>
          <p:cNvSpPr txBox="1">
            <a:spLocks noChangeArrowheads="1"/>
          </p:cNvSpPr>
          <p:nvPr/>
        </p:nvSpPr>
        <p:spPr bwMode="auto">
          <a:xfrm>
            <a:off x="5243513" y="2894013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3" name="Text Box 69"/>
          <p:cNvSpPr txBox="1">
            <a:spLocks noChangeArrowheads="1"/>
          </p:cNvSpPr>
          <p:nvPr/>
        </p:nvSpPr>
        <p:spPr bwMode="auto">
          <a:xfrm>
            <a:off x="5824538" y="2894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4" name="Rectangle 70"/>
          <p:cNvSpPr>
            <a:spLocks noChangeArrowheads="1"/>
          </p:cNvSpPr>
          <p:nvPr/>
        </p:nvSpPr>
        <p:spPr bwMode="auto">
          <a:xfrm>
            <a:off x="5165725" y="28876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5" name="Text Box 71"/>
          <p:cNvSpPr txBox="1">
            <a:spLocks noChangeArrowheads="1"/>
          </p:cNvSpPr>
          <p:nvPr/>
        </p:nvSpPr>
        <p:spPr bwMode="auto">
          <a:xfrm>
            <a:off x="6948488" y="3357563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62536" name="Text Box 72"/>
          <p:cNvSpPr txBox="1">
            <a:spLocks noChangeArrowheads="1"/>
          </p:cNvSpPr>
          <p:nvPr/>
        </p:nvSpPr>
        <p:spPr bwMode="auto">
          <a:xfrm>
            <a:off x="7380288" y="33575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-2, -1 )</a:t>
            </a:r>
          </a:p>
        </p:txBody>
      </p:sp>
      <p:sp>
        <p:nvSpPr>
          <p:cNvPr id="62537" name="Text Box 73"/>
          <p:cNvSpPr txBox="1">
            <a:spLocks noChangeArrowheads="1"/>
          </p:cNvSpPr>
          <p:nvPr/>
        </p:nvSpPr>
        <p:spPr bwMode="auto">
          <a:xfrm>
            <a:off x="5765800" y="13033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8" name="Text Box 74"/>
          <p:cNvSpPr txBox="1">
            <a:spLocks noChangeArrowheads="1"/>
          </p:cNvSpPr>
          <p:nvPr/>
        </p:nvSpPr>
        <p:spPr bwMode="auto">
          <a:xfrm>
            <a:off x="6084888" y="13033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4859338" y="231298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5424488" y="23129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5702300" y="231298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2545" name="Line 81"/>
          <p:cNvSpPr>
            <a:spLocks noChangeShapeType="1"/>
          </p:cNvSpPr>
          <p:nvPr/>
        </p:nvSpPr>
        <p:spPr bwMode="auto">
          <a:xfrm flipH="1">
            <a:off x="6300788" y="22050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46" name="Text Box 82"/>
          <p:cNvSpPr txBox="1">
            <a:spLocks noChangeArrowheads="1"/>
          </p:cNvSpPr>
          <p:nvPr/>
        </p:nvSpPr>
        <p:spPr bwMode="auto">
          <a:xfrm>
            <a:off x="6378575" y="2278063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(-6)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342" name="Text Box 84"/>
          <p:cNvSpPr txBox="1">
            <a:spLocks noChangeArrowheads="1"/>
          </p:cNvSpPr>
          <p:nvPr/>
        </p:nvSpPr>
        <p:spPr bwMode="auto">
          <a:xfrm>
            <a:off x="1820863" y="1987550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6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62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2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6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6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62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6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1000"/>
                                        <p:tgtEl>
                                          <p:spTgt spid="6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1000"/>
                                        <p:tgtEl>
                                          <p:spTgt spid="6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6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6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6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6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6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6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6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6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6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8" dur="1000"/>
                                        <p:tgtEl>
                                          <p:spTgt spid="6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1000"/>
                                        <p:tgtEl>
                                          <p:spTgt spid="6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1000"/>
                                        <p:tgtEl>
                                          <p:spTgt spid="6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3" dur="1000"/>
                                        <p:tgtEl>
                                          <p:spTgt spid="6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8" dur="1000"/>
                                        <p:tgtEl>
                                          <p:spTgt spid="6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17" grpId="0" animBg="1"/>
      <p:bldP spid="62517" grpId="1" animBg="1"/>
      <p:bldP spid="62518" grpId="0" animBg="1"/>
      <p:bldP spid="62518" grpId="1" animBg="1"/>
      <p:bldP spid="62519" grpId="0"/>
      <p:bldP spid="62520" grpId="0" animBg="1"/>
      <p:bldP spid="62520" grpId="1" animBg="1"/>
      <p:bldP spid="62521" grpId="0"/>
      <p:bldP spid="62524" grpId="0" animBg="1"/>
      <p:bldP spid="62527" grpId="0" animBg="1"/>
      <p:bldP spid="62528" grpId="0"/>
      <p:bldP spid="62529" grpId="0"/>
      <p:bldP spid="62530" grpId="0"/>
      <p:bldP spid="62531" grpId="0"/>
      <p:bldP spid="62532" grpId="0"/>
      <p:bldP spid="62533" grpId="0"/>
      <p:bldP spid="62534" grpId="0" animBg="1"/>
      <p:bldP spid="62535" grpId="0"/>
      <p:bldP spid="62536" grpId="0"/>
      <p:bldP spid="62537" grpId="0"/>
      <p:bldP spid="62538" grpId="0"/>
      <p:bldP spid="62539" grpId="0"/>
      <p:bldP spid="62540" grpId="0"/>
      <p:bldP spid="62541" grpId="0"/>
      <p:bldP spid="62545" grpId="0" animBg="1"/>
      <p:bldP spid="625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u="sng" dirty="0">
                <a:latin typeface="Comic Sans MS" pitchFamily="66" charset="0"/>
              </a:rPr>
              <a:t>Primer 1.</a:t>
            </a:r>
            <a:r>
              <a:rPr lang="hr-HR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Rešimo metodom suprotnih koeficijenata: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a)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862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-6x </a:t>
            </a:r>
            <a:r>
              <a:rPr lang="hr-HR" sz="1000">
                <a:latin typeface="Comic Sans MS" pitchFamily="66" charset="0"/>
              </a:rPr>
              <a:t> </a:t>
            </a:r>
            <a:r>
              <a:rPr lang="hr-HR" sz="2000">
                <a:latin typeface="Comic Sans MS" pitchFamily="66" charset="0"/>
              </a:rPr>
              <a:t>+ 4y =  8</a:t>
            </a:r>
          </a:p>
          <a:p>
            <a:pPr>
              <a:tabLst>
                <a:tab pos="1611313" algn="l"/>
              </a:tabLst>
            </a:pPr>
            <a:r>
              <a:rPr lang="hr-HR" sz="2000" u="sng">
                <a:latin typeface="Comic Sans MS" pitchFamily="66" charset="0"/>
              </a:rPr>
              <a:t>  8x + 5y = -21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3263900" y="879475"/>
            <a:ext cx="74613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300413" y="8382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3265488" y="1195388"/>
            <a:ext cx="825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281363" y="1168400"/>
            <a:ext cx="47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 3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187450" y="1628775"/>
            <a:ext cx="750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804988" y="1628775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+ 16y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87625" y="1628775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852738" y="1628775"/>
            <a:ext cx="495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32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335088" y="1987550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24x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2603500" y="1987550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=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2833688" y="1987550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-63</a:t>
            </a:r>
            <a:endParaRPr lang="hr-HR" sz="2000" u="sng">
              <a:latin typeface="Comic Sans MS" pitchFamily="66" charset="0"/>
            </a:endParaRPr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1258888" y="2349500"/>
            <a:ext cx="2376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3330" name="Group 19"/>
          <p:cNvGrpSpPr>
            <a:grpSpLocks/>
          </p:cNvGrpSpPr>
          <p:nvPr/>
        </p:nvGrpSpPr>
        <p:grpSpPr bwMode="auto">
          <a:xfrm>
            <a:off x="3451225" y="1824038"/>
            <a:ext cx="434975" cy="396875"/>
            <a:chOff x="1892" y="638"/>
            <a:chExt cx="274" cy="250"/>
          </a:xfrm>
        </p:grpSpPr>
        <p:grpSp>
          <p:nvGrpSpPr>
            <p:cNvPr id="13373" name="Group 20"/>
            <p:cNvGrpSpPr>
              <a:grpSpLocks/>
            </p:cNvGrpSpPr>
            <p:nvPr/>
          </p:nvGrpSpPr>
          <p:grpSpPr bwMode="auto">
            <a:xfrm>
              <a:off x="1892" y="638"/>
              <a:ext cx="91" cy="227"/>
              <a:chOff x="2018" y="663"/>
              <a:chExt cx="91" cy="227"/>
            </a:xfrm>
          </p:grpSpPr>
          <p:sp>
            <p:nvSpPr>
              <p:cNvPr id="13375" name="Line 21"/>
              <p:cNvSpPr>
                <a:spLocks noChangeShapeType="1"/>
              </p:cNvSpPr>
              <p:nvPr/>
            </p:nvSpPr>
            <p:spPr bwMode="auto">
              <a:xfrm>
                <a:off x="2018" y="663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6" name="Line 22"/>
              <p:cNvSpPr>
                <a:spLocks noChangeShapeType="1"/>
              </p:cNvSpPr>
              <p:nvPr/>
            </p:nvSpPr>
            <p:spPr bwMode="auto">
              <a:xfrm>
                <a:off x="2018" y="890"/>
                <a:ext cx="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7" name="Line 23"/>
              <p:cNvSpPr>
                <a:spLocks noChangeShapeType="1"/>
              </p:cNvSpPr>
              <p:nvPr/>
            </p:nvSpPr>
            <p:spPr bwMode="auto">
              <a:xfrm>
                <a:off x="2109" y="663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74" name="Text Box 24"/>
            <p:cNvSpPr txBox="1">
              <a:spLocks noChangeArrowheads="1"/>
            </p:cNvSpPr>
            <p:nvPr/>
          </p:nvSpPr>
          <p:spPr bwMode="auto">
            <a:xfrm>
              <a:off x="1973" y="638"/>
              <a:ext cx="19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hr-HR" sz="2000">
                  <a:latin typeface="Comic Sans MS" pitchFamily="66" charset="0"/>
                </a:rPr>
                <a:t>+</a:t>
              </a:r>
            </a:p>
          </p:txBody>
        </p:sp>
      </p:grpSp>
      <p:sp>
        <p:nvSpPr>
          <p:cNvPr id="13331" name="Text Box 25"/>
          <p:cNvSpPr txBox="1">
            <a:spLocks noChangeArrowheads="1"/>
          </p:cNvSpPr>
          <p:nvPr/>
        </p:nvSpPr>
        <p:spPr bwMode="auto">
          <a:xfrm>
            <a:off x="1947863" y="2563813"/>
            <a:ext cx="585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31y</a:t>
            </a:r>
          </a:p>
        </p:txBody>
      </p:sp>
      <p:sp>
        <p:nvSpPr>
          <p:cNvPr id="13332" name="Text Box 26"/>
          <p:cNvSpPr txBox="1">
            <a:spLocks noChangeArrowheads="1"/>
          </p:cNvSpPr>
          <p:nvPr/>
        </p:nvSpPr>
        <p:spPr bwMode="auto">
          <a:xfrm>
            <a:off x="2555875" y="256381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=</a:t>
            </a:r>
          </a:p>
        </p:txBody>
      </p:sp>
      <p:sp>
        <p:nvSpPr>
          <p:cNvPr id="13333" name="Text Box 27"/>
          <p:cNvSpPr txBox="1">
            <a:spLocks noChangeArrowheads="1"/>
          </p:cNvSpPr>
          <p:nvPr/>
        </p:nvSpPr>
        <p:spPr bwMode="auto">
          <a:xfrm>
            <a:off x="2843213" y="2563813"/>
            <a:ext cx="560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-31</a:t>
            </a:r>
          </a:p>
        </p:txBody>
      </p:sp>
      <p:sp>
        <p:nvSpPr>
          <p:cNvPr id="13334" name="Line 28"/>
          <p:cNvSpPr>
            <a:spLocks noChangeShapeType="1"/>
          </p:cNvSpPr>
          <p:nvPr/>
        </p:nvSpPr>
        <p:spPr bwMode="auto">
          <a:xfrm flipH="1">
            <a:off x="3630613" y="2492375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5" name="Text Box 29"/>
          <p:cNvSpPr txBox="1">
            <a:spLocks noChangeArrowheads="1"/>
          </p:cNvSpPr>
          <p:nvPr/>
        </p:nvSpPr>
        <p:spPr bwMode="auto">
          <a:xfrm>
            <a:off x="3708400" y="2565400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31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36" name="Text Box 30"/>
          <p:cNvSpPr txBox="1">
            <a:spLocks noChangeArrowheads="1"/>
          </p:cNvSpPr>
          <p:nvPr/>
        </p:nvSpPr>
        <p:spPr bwMode="auto">
          <a:xfrm>
            <a:off x="2268538" y="314801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y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37" name="Text Box 31"/>
          <p:cNvSpPr txBox="1">
            <a:spLocks noChangeArrowheads="1"/>
          </p:cNvSpPr>
          <p:nvPr/>
        </p:nvSpPr>
        <p:spPr bwMode="auto">
          <a:xfrm>
            <a:off x="2916238" y="3148013"/>
            <a:ext cx="404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-1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38" name="Rectangle 32"/>
          <p:cNvSpPr>
            <a:spLocks noChangeArrowheads="1"/>
          </p:cNvSpPr>
          <p:nvPr/>
        </p:nvSpPr>
        <p:spPr bwMode="auto">
          <a:xfrm>
            <a:off x="2124075" y="3141663"/>
            <a:ext cx="13684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9" name="Text Box 33"/>
          <p:cNvSpPr txBox="1">
            <a:spLocks noChangeArrowheads="1"/>
          </p:cNvSpPr>
          <p:nvPr/>
        </p:nvSpPr>
        <p:spPr bwMode="auto">
          <a:xfrm>
            <a:off x="2601913" y="3141663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0" name="Text Box 36"/>
          <p:cNvSpPr txBox="1">
            <a:spLocks noChangeArrowheads="1"/>
          </p:cNvSpPr>
          <p:nvPr/>
        </p:nvSpPr>
        <p:spPr bwMode="auto">
          <a:xfrm>
            <a:off x="4551363" y="798513"/>
            <a:ext cx="1573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 + 4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∙</a:t>
            </a:r>
            <a:r>
              <a:rPr lang="hr-HR" sz="1000">
                <a:latin typeface="Comic Sans MS" pitchFamily="66" charset="0"/>
                <a:cs typeface="Times New Roman" pitchFamily="18" charset="0"/>
              </a:rPr>
              <a:t> </a:t>
            </a:r>
            <a:r>
              <a:rPr lang="hr-HR" sz="2000">
                <a:latin typeface="Comic Sans MS" pitchFamily="66" charset="0"/>
                <a:cs typeface="Times New Roman" pitchFamily="18" charset="0"/>
              </a:rPr>
              <a:t>(-1)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1" name="Text Box 38"/>
          <p:cNvSpPr txBox="1">
            <a:spLocks noChangeArrowheads="1"/>
          </p:cNvSpPr>
          <p:nvPr/>
        </p:nvSpPr>
        <p:spPr bwMode="auto">
          <a:xfrm>
            <a:off x="6078538" y="7985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2" name="Line 39"/>
          <p:cNvSpPr>
            <a:spLocks noChangeShapeType="1"/>
          </p:cNvSpPr>
          <p:nvPr/>
        </p:nvSpPr>
        <p:spPr bwMode="auto">
          <a:xfrm>
            <a:off x="5091113" y="11588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43" name="Text Box 40"/>
          <p:cNvSpPr txBox="1">
            <a:spLocks noChangeArrowheads="1"/>
          </p:cNvSpPr>
          <p:nvPr/>
        </p:nvSpPr>
        <p:spPr bwMode="auto">
          <a:xfrm>
            <a:off x="4629150" y="1303338"/>
            <a:ext cx="59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4" name="Text Box 41"/>
          <p:cNvSpPr txBox="1">
            <a:spLocks noChangeArrowheads="1"/>
          </p:cNvSpPr>
          <p:nvPr/>
        </p:nvSpPr>
        <p:spPr bwMode="auto">
          <a:xfrm>
            <a:off x="5148263" y="1303338"/>
            <a:ext cx="674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  4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5" name="Line 42"/>
          <p:cNvSpPr>
            <a:spLocks noChangeShapeType="1"/>
          </p:cNvSpPr>
          <p:nvPr/>
        </p:nvSpPr>
        <p:spPr bwMode="auto">
          <a:xfrm>
            <a:off x="4716463" y="1663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46" name="Text Box 43"/>
          <p:cNvSpPr txBox="1">
            <a:spLocks noChangeArrowheads="1"/>
          </p:cNvSpPr>
          <p:nvPr/>
        </p:nvSpPr>
        <p:spPr bwMode="auto">
          <a:xfrm>
            <a:off x="4859338" y="177323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7" name="Text Box 44"/>
          <p:cNvSpPr txBox="1">
            <a:spLocks noChangeArrowheads="1"/>
          </p:cNvSpPr>
          <p:nvPr/>
        </p:nvSpPr>
        <p:spPr bwMode="auto">
          <a:xfrm>
            <a:off x="5424488" y="17732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8" name="Text Box 45"/>
          <p:cNvSpPr txBox="1">
            <a:spLocks noChangeArrowheads="1"/>
          </p:cNvSpPr>
          <p:nvPr/>
        </p:nvSpPr>
        <p:spPr bwMode="auto">
          <a:xfrm>
            <a:off x="5705475" y="17732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49" name="Text Box 46"/>
          <p:cNvSpPr txBox="1">
            <a:spLocks noChangeArrowheads="1"/>
          </p:cNvSpPr>
          <p:nvPr/>
        </p:nvSpPr>
        <p:spPr bwMode="auto">
          <a:xfrm>
            <a:off x="5978525" y="1773238"/>
            <a:ext cx="538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+ 4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0" name="Text Box 47"/>
          <p:cNvSpPr txBox="1">
            <a:spLocks noChangeArrowheads="1"/>
          </p:cNvSpPr>
          <p:nvPr/>
        </p:nvSpPr>
        <p:spPr bwMode="auto">
          <a:xfrm>
            <a:off x="5243513" y="2894013"/>
            <a:ext cx="615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x  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1" name="Text Box 48"/>
          <p:cNvSpPr txBox="1">
            <a:spLocks noChangeArrowheads="1"/>
          </p:cNvSpPr>
          <p:nvPr/>
        </p:nvSpPr>
        <p:spPr bwMode="auto">
          <a:xfrm>
            <a:off x="5824538" y="289401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2" name="Rectangle 49"/>
          <p:cNvSpPr>
            <a:spLocks noChangeArrowheads="1"/>
          </p:cNvSpPr>
          <p:nvPr/>
        </p:nvSpPr>
        <p:spPr bwMode="auto">
          <a:xfrm>
            <a:off x="5165725" y="2887663"/>
            <a:ext cx="122237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53" name="Text Box 52"/>
          <p:cNvSpPr txBox="1">
            <a:spLocks noChangeArrowheads="1"/>
          </p:cNvSpPr>
          <p:nvPr/>
        </p:nvSpPr>
        <p:spPr bwMode="auto">
          <a:xfrm>
            <a:off x="5765800" y="1303338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 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4" name="Text Box 53"/>
          <p:cNvSpPr txBox="1">
            <a:spLocks noChangeArrowheads="1"/>
          </p:cNvSpPr>
          <p:nvPr/>
        </p:nvSpPr>
        <p:spPr bwMode="auto">
          <a:xfrm>
            <a:off x="6084888" y="1303338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8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5" name="Text Box 54"/>
          <p:cNvSpPr txBox="1">
            <a:spLocks noChangeArrowheads="1"/>
          </p:cNvSpPr>
          <p:nvPr/>
        </p:nvSpPr>
        <p:spPr bwMode="auto">
          <a:xfrm>
            <a:off x="4859338" y="2312988"/>
            <a:ext cx="595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-6x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6" name="Text Box 55"/>
          <p:cNvSpPr txBox="1">
            <a:spLocks noChangeArrowheads="1"/>
          </p:cNvSpPr>
          <p:nvPr/>
        </p:nvSpPr>
        <p:spPr bwMode="auto">
          <a:xfrm>
            <a:off x="5424488" y="231298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=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7" name="Text Box 56"/>
          <p:cNvSpPr txBox="1">
            <a:spLocks noChangeArrowheads="1"/>
          </p:cNvSpPr>
          <p:nvPr/>
        </p:nvSpPr>
        <p:spPr bwMode="auto">
          <a:xfrm>
            <a:off x="5702300" y="2312988"/>
            <a:ext cx="454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12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58" name="Line 57"/>
          <p:cNvSpPr>
            <a:spLocks noChangeShapeType="1"/>
          </p:cNvSpPr>
          <p:nvPr/>
        </p:nvSpPr>
        <p:spPr bwMode="auto">
          <a:xfrm flipH="1">
            <a:off x="6300788" y="22050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9" name="Text Box 58"/>
          <p:cNvSpPr txBox="1">
            <a:spLocks noChangeArrowheads="1"/>
          </p:cNvSpPr>
          <p:nvPr/>
        </p:nvSpPr>
        <p:spPr bwMode="auto">
          <a:xfrm>
            <a:off x="6378575" y="2278063"/>
            <a:ext cx="78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  <a:cs typeface="Times New Roman" pitchFamily="18" charset="0"/>
              </a:rPr>
              <a:t>: (-6)</a:t>
            </a:r>
            <a:endParaRPr lang="en-US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60" name="Text Box 60"/>
          <p:cNvSpPr txBox="1">
            <a:spLocks noChangeArrowheads="1"/>
          </p:cNvSpPr>
          <p:nvPr/>
        </p:nvSpPr>
        <p:spPr bwMode="auto">
          <a:xfrm>
            <a:off x="6948488" y="3357563"/>
            <a:ext cx="6286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 dirty="0">
                <a:latin typeface="Comic Sans MS" pitchFamily="66" charset="0"/>
              </a:rPr>
              <a:t>Re. </a:t>
            </a:r>
          </a:p>
        </p:txBody>
      </p:sp>
      <p:sp>
        <p:nvSpPr>
          <p:cNvPr id="13361" name="Text Box 61"/>
          <p:cNvSpPr txBox="1">
            <a:spLocks noChangeArrowheads="1"/>
          </p:cNvSpPr>
          <p:nvPr/>
        </p:nvSpPr>
        <p:spPr bwMode="auto">
          <a:xfrm>
            <a:off x="7380288" y="33575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000">
                <a:latin typeface="Comic Sans MS" pitchFamily="66" charset="0"/>
              </a:rPr>
              <a:t>( -2, -1 )</a:t>
            </a:r>
          </a:p>
        </p:txBody>
      </p:sp>
      <p:sp>
        <p:nvSpPr>
          <p:cNvPr id="64583" name="Oval 71"/>
          <p:cNvSpPr>
            <a:spLocks noChangeArrowheads="1"/>
          </p:cNvSpPr>
          <p:nvPr/>
        </p:nvSpPr>
        <p:spPr bwMode="auto">
          <a:xfrm>
            <a:off x="1116013" y="849313"/>
            <a:ext cx="647700" cy="69215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84" name="Oval 72"/>
          <p:cNvSpPr>
            <a:spLocks noChangeArrowheads="1"/>
          </p:cNvSpPr>
          <p:nvPr/>
        </p:nvSpPr>
        <p:spPr bwMode="auto">
          <a:xfrm>
            <a:off x="3059113" y="804863"/>
            <a:ext cx="792162" cy="7921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72" name="Text Box 74"/>
          <p:cNvSpPr txBox="1">
            <a:spLocks noChangeArrowheads="1"/>
          </p:cNvSpPr>
          <p:nvPr/>
        </p:nvSpPr>
        <p:spPr bwMode="auto">
          <a:xfrm>
            <a:off x="1820863" y="1987550"/>
            <a:ext cx="86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1611313" algn="l"/>
              </a:tabLst>
            </a:pPr>
            <a:r>
              <a:rPr lang="hr-HR" sz="2000">
                <a:latin typeface="Comic Sans MS" pitchFamily="66" charset="0"/>
              </a:rPr>
              <a:t> + 15y</a:t>
            </a:r>
            <a:endParaRPr lang="hr-HR" sz="2000" u="sng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6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6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83" grpId="0" animBg="1"/>
      <p:bldP spid="64583" grpId="1" animBg="1"/>
      <p:bldP spid="64584" grpId="0" animBg="1"/>
      <p:bldP spid="6458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1605</Words>
  <Application>Microsoft Office PowerPoint</Application>
  <PresentationFormat>On-screen Show (4:3)</PresentationFormat>
  <Paragraphs>535</Paragraphs>
  <Slides>28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Book Antiqua</vt:lpstr>
      <vt:lpstr>Comic Sans MS</vt:lpstr>
      <vt:lpstr>Garamond</vt:lpstr>
      <vt:lpstr>Lucida Sans</vt:lpstr>
      <vt:lpstr>Times New Roman</vt:lpstr>
      <vt:lpstr>Wingdings</vt:lpstr>
      <vt:lpstr>Wingdings 2</vt:lpstr>
      <vt:lpstr>Wingdings 3</vt:lpstr>
      <vt:lpstr>Apex</vt:lpstr>
      <vt:lpstr>Metoda  suprotnih koeficijenata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 suprotnih koeficijenata</dc:title>
  <dc:creator>Korisnik</dc:creator>
  <cp:lastModifiedBy>KORISNIK</cp:lastModifiedBy>
  <cp:revision>1</cp:revision>
  <dcterms:created xsi:type="dcterms:W3CDTF">2016-03-15T08:43:14Z</dcterms:created>
  <dcterms:modified xsi:type="dcterms:W3CDTF">2020-03-17T07:32:26Z</dcterms:modified>
</cp:coreProperties>
</file>