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87" r:id="rId6"/>
    <p:sldId id="263" r:id="rId7"/>
    <p:sldId id="288" r:id="rId8"/>
    <p:sldId id="284" r:id="rId9"/>
    <p:sldId id="266" r:id="rId10"/>
    <p:sldId id="281" r:id="rId11"/>
    <p:sldId id="280" r:id="rId12"/>
    <p:sldId id="279" r:id="rId13"/>
    <p:sldId id="274" r:id="rId14"/>
    <p:sldId id="285" r:id="rId15"/>
    <p:sldId id="275" r:id="rId16"/>
    <p:sldId id="27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3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5BA34-0810-491F-8576-659565ECF9F6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1C7E7-F0F3-48B6-927D-B8D7481F29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5BA34-0810-491F-8576-659565ECF9F6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1C7E7-F0F3-48B6-927D-B8D7481F29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5BA34-0810-491F-8576-659565ECF9F6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1C7E7-F0F3-48B6-927D-B8D7481F29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5BA34-0810-491F-8576-659565ECF9F6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1C7E7-F0F3-48B6-927D-B8D7481F29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5BA34-0810-491F-8576-659565ECF9F6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1C7E7-F0F3-48B6-927D-B8D7481F29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5BA34-0810-491F-8576-659565ECF9F6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1C7E7-F0F3-48B6-927D-B8D7481F29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5BA34-0810-491F-8576-659565ECF9F6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1C7E7-F0F3-48B6-927D-B8D7481F29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5BA34-0810-491F-8576-659565ECF9F6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1C7E7-F0F3-48B6-927D-B8D7481F29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5BA34-0810-491F-8576-659565ECF9F6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1C7E7-F0F3-48B6-927D-B8D7481F29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5BA34-0810-491F-8576-659565ECF9F6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1C7E7-F0F3-48B6-927D-B8D7481F29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5BA34-0810-491F-8576-659565ECF9F6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1C7E7-F0F3-48B6-927D-B8D7481F29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5BA34-0810-491F-8576-659565ECF9F6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1C7E7-F0F3-48B6-927D-B8D7481F29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/>
              <a:t>ВОЈНИ ПОРАЗ ЈУГОСЛАВИЈЕ</a:t>
            </a:r>
            <a:endParaRPr lang="en-US" dirty="0"/>
          </a:p>
        </p:txBody>
      </p:sp>
      <p:pic>
        <p:nvPicPr>
          <p:cNvPr id="5" name="Content Placeholder 4" descr="kney pavl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28860" y="1357298"/>
            <a:ext cx="4286280" cy="521497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457200" y="214291"/>
            <a:ext cx="4040188" cy="785817"/>
          </a:xfrm>
        </p:spPr>
        <p:txBody>
          <a:bodyPr>
            <a:normAutofit/>
          </a:bodyPr>
          <a:lstStyle/>
          <a:p>
            <a:pPr algn="ctr"/>
            <a:r>
              <a:rPr lang="sr-Cyrl-CS" sz="2800" dirty="0" smtClean="0"/>
              <a:t>Милан Недић</a:t>
            </a:r>
            <a:endParaRPr lang="en-US" sz="2800" dirty="0"/>
          </a:p>
        </p:txBody>
      </p:sp>
      <p:pic>
        <p:nvPicPr>
          <p:cNvPr id="5" name="Content Placeholder 4" descr="Milan Nedic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85720" y="1214422"/>
            <a:ext cx="3571900" cy="500066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4645025" y="214291"/>
            <a:ext cx="4041775" cy="785818"/>
          </a:xfrm>
        </p:spPr>
        <p:txBody>
          <a:bodyPr>
            <a:normAutofit/>
          </a:bodyPr>
          <a:lstStyle/>
          <a:p>
            <a:pPr algn="ctr"/>
            <a:r>
              <a:rPr lang="sr-Cyrl-CS" sz="2800" dirty="0" smtClean="0"/>
              <a:t>Недићевци</a:t>
            </a:r>
            <a:endParaRPr lang="en-US" sz="2800" dirty="0"/>
          </a:p>
        </p:txBody>
      </p:sp>
      <p:pic>
        <p:nvPicPr>
          <p:cNvPr id="6" name="Content Placeholder 5" descr="недићевци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143372" y="1142984"/>
            <a:ext cx="4714908" cy="514353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3050"/>
            <a:ext cx="4500562" cy="869934"/>
          </a:xfrm>
        </p:spPr>
        <p:txBody>
          <a:bodyPr>
            <a:noAutofit/>
          </a:bodyPr>
          <a:lstStyle/>
          <a:p>
            <a:r>
              <a:rPr lang="sr-Cyrl-CS" sz="4000" dirty="0" smtClean="0">
                <a:solidFill>
                  <a:srgbClr val="FF0000"/>
                </a:solidFill>
              </a:rPr>
              <a:t>Димитрије Љотић</a:t>
            </a:r>
            <a:endParaRPr lang="en-US" sz="4000" dirty="0">
              <a:solidFill>
                <a:srgbClr val="FF0000"/>
              </a:solidFill>
            </a:endParaRPr>
          </a:p>
        </p:txBody>
      </p:sp>
      <p:pic>
        <p:nvPicPr>
          <p:cNvPr id="5" name="Content Placeholder 4" descr="ljoticy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29124" y="857232"/>
            <a:ext cx="4500594" cy="542928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0" y="1435100"/>
            <a:ext cx="4143372" cy="5422900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sr-Cyrl-CS" sz="2400" b="1" dirty="0" smtClean="0"/>
              <a:t>Сарађивао је са Немцима</a:t>
            </a:r>
            <a:endParaRPr lang="en-US" sz="2400" b="1" dirty="0" smtClean="0"/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sr-Cyrl-CS" sz="2400" b="1" dirty="0" smtClean="0"/>
              <a:t>Организовао Српски добровољачки корпус</a:t>
            </a:r>
            <a:endParaRPr lang="en-US" sz="2400" b="1" dirty="0" smtClean="0"/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sr-Cyrl-CS" sz="2400" b="1" dirty="0" smtClean="0"/>
              <a:t>Борио се против четника и партизана</a:t>
            </a:r>
          </a:p>
          <a:p>
            <a:pPr>
              <a:lnSpc>
                <a:spcPct val="200000"/>
              </a:lnSpc>
            </a:pPr>
            <a:endParaRPr lang="sr-Cyrl-CS" sz="2400" b="1" dirty="0" smtClean="0"/>
          </a:p>
          <a:p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0" y="0"/>
            <a:ext cx="4143372" cy="1435100"/>
          </a:xfrm>
        </p:spPr>
        <p:txBody>
          <a:bodyPr>
            <a:noAutofit/>
          </a:bodyPr>
          <a:lstStyle/>
          <a:p>
            <a:pPr algn="ctr"/>
            <a:r>
              <a:rPr lang="sr-Cyrl-CS" sz="2800" dirty="0" smtClean="0">
                <a:solidFill>
                  <a:srgbClr val="FF0000"/>
                </a:solidFill>
              </a:rPr>
              <a:t>Коста Миловановић Пећанац</a:t>
            </a:r>
            <a:r>
              <a:rPr lang="en-US" sz="2800" dirty="0" smtClean="0">
                <a:solidFill>
                  <a:srgbClr val="FF0000"/>
                </a:solidFill>
              </a:rPr>
              <a:t/>
            </a:r>
            <a:br>
              <a:rPr lang="en-US" sz="2800" dirty="0" smtClean="0">
                <a:solidFill>
                  <a:srgbClr val="FF0000"/>
                </a:solidFill>
              </a:rPr>
            </a:b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10" name="Content Placeholder 9" descr="180px-Kosta_Milovanovic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6248" y="214290"/>
            <a:ext cx="4357718" cy="600079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>
          <a:xfrm>
            <a:off x="0" y="1435100"/>
            <a:ext cx="4214810" cy="54229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endParaRPr lang="sr-Cyrl-CS" sz="1800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sr-Cyrl-CS" sz="2800" b="1" dirty="0" smtClean="0"/>
              <a:t>Организовао четничке одреде</a:t>
            </a:r>
            <a:endParaRPr lang="en-US" sz="2800" b="1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sr-Cyrl-CS" sz="2800" b="1" dirty="0" smtClean="0"/>
              <a:t>Постављен од стране владе у избеглиштву</a:t>
            </a:r>
            <a:endParaRPr lang="en-US" sz="2800" b="1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sr-Cyrl-CS" sz="2800" b="1" dirty="0" smtClean="0"/>
              <a:t>Препустио своје одреде Недићу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972452" cy="1162050"/>
          </a:xfrm>
        </p:spPr>
        <p:txBody>
          <a:bodyPr>
            <a:normAutofit/>
          </a:bodyPr>
          <a:lstStyle/>
          <a:p>
            <a:pPr algn="ctr"/>
            <a:r>
              <a:rPr lang="sr-Cyrl-CS" sz="5400" dirty="0" smtClean="0">
                <a:solidFill>
                  <a:srgbClr val="FF0000"/>
                </a:solidFill>
              </a:rPr>
              <a:t>Подела Југославије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0" y="1428736"/>
            <a:ext cx="9144000" cy="5429264"/>
          </a:xfrm>
        </p:spPr>
        <p:txBody>
          <a:bodyPr>
            <a:normAutofit fontScale="92500" lnSpcReduction="10000"/>
          </a:bodyPr>
          <a:lstStyle/>
          <a:p>
            <a:endParaRPr lang="sr-Cyrl-CS" sz="1800" dirty="0" smtClean="0"/>
          </a:p>
          <a:p>
            <a:pPr>
              <a:buFont typeface="Wingdings" pitchFamily="2" charset="2"/>
              <a:buChar char="v"/>
            </a:pPr>
            <a:r>
              <a:rPr lang="sr-Cyrl-CS" sz="3200" b="1" dirty="0" smtClean="0"/>
              <a:t>Италија- Црна Гора, део хрватског Приморја и Далмација</a:t>
            </a:r>
          </a:p>
          <a:p>
            <a:pPr>
              <a:buFont typeface="Wingdings" pitchFamily="2" charset="2"/>
              <a:buChar char="v"/>
            </a:pPr>
            <a:r>
              <a:rPr lang="sr-Cyrl-CS" sz="3200" b="1" dirty="0" smtClean="0"/>
              <a:t>Велика Албанија- Источни део Црне Горе, Косово и Метохија и западни део Македоније</a:t>
            </a:r>
          </a:p>
          <a:p>
            <a:pPr>
              <a:buFont typeface="Wingdings" pitchFamily="2" charset="2"/>
              <a:buChar char="v"/>
            </a:pPr>
            <a:r>
              <a:rPr lang="sr-Cyrl-CS" sz="3200" b="1" dirty="0" smtClean="0"/>
              <a:t>Бугарска-већи део Македоније и југоисточна Србија</a:t>
            </a:r>
          </a:p>
          <a:p>
            <a:pPr>
              <a:buFont typeface="Wingdings" pitchFamily="2" charset="2"/>
              <a:buChar char="v"/>
            </a:pPr>
            <a:r>
              <a:rPr lang="sr-Cyrl-CS" sz="3200" b="1" dirty="0" smtClean="0"/>
              <a:t>Мађарска- Бачка и Барања </a:t>
            </a:r>
          </a:p>
          <a:p>
            <a:pPr>
              <a:buFont typeface="Wingdings" pitchFamily="2" charset="2"/>
              <a:buChar char="v"/>
            </a:pPr>
            <a:r>
              <a:rPr lang="sr-Cyrl-CS" sz="3200" b="1" dirty="0" smtClean="0"/>
              <a:t>Словенија је подељена између Италије и Немачке</a:t>
            </a:r>
            <a:endParaRPr lang="sr-Cyrl-CS" sz="3200" b="1" dirty="0"/>
          </a:p>
          <a:p>
            <a:pPr>
              <a:buFont typeface="Wingdings" pitchFamily="2" charset="2"/>
              <a:buChar char="v"/>
            </a:pPr>
            <a:r>
              <a:rPr lang="sr-Cyrl-CS" sz="3200" b="1" dirty="0" smtClean="0"/>
              <a:t>Формирана нова држава НДХ- Хрватска, Босна и Херцеговина и Срем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4" descr="800px-Western_Balkans_1942.2008_sr.svg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214290"/>
            <a:ext cx="8501122" cy="621510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3050"/>
            <a:ext cx="4000496" cy="1012810"/>
          </a:xfrm>
        </p:spPr>
        <p:txBody>
          <a:bodyPr>
            <a:noAutofit/>
          </a:bodyPr>
          <a:lstStyle/>
          <a:p>
            <a:pPr algn="ctr"/>
            <a:r>
              <a:rPr lang="sr-Cyrl-CS" sz="3200" dirty="0" smtClean="0">
                <a:solidFill>
                  <a:srgbClr val="FF0000"/>
                </a:solidFill>
              </a:rPr>
              <a:t>Независна држава Хрватска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0" y="1214422"/>
            <a:ext cx="4000496" cy="542928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endParaRPr lang="sr-Cyrl-CS" sz="1800" dirty="0" smtClean="0"/>
          </a:p>
          <a:p>
            <a:pPr>
              <a:buFont typeface="Arial" pitchFamily="34" charset="0"/>
              <a:buChar char="•"/>
            </a:pPr>
            <a:endParaRPr lang="sr-Cyrl-CS" sz="1800" dirty="0" smtClean="0"/>
          </a:p>
          <a:p>
            <a:pPr>
              <a:buFont typeface="Wingdings" pitchFamily="2" charset="2"/>
              <a:buChar char="v"/>
            </a:pPr>
            <a:r>
              <a:rPr lang="sr-Cyrl-CS" sz="3600" b="1" dirty="0" smtClean="0"/>
              <a:t>10. априла  проглашена је НДХ</a:t>
            </a:r>
          </a:p>
          <a:p>
            <a:pPr>
              <a:buFont typeface="Wingdings" pitchFamily="2" charset="2"/>
              <a:buChar char="v"/>
            </a:pPr>
            <a:r>
              <a:rPr lang="sr-Cyrl-CS" sz="3600" b="1" dirty="0" smtClean="0"/>
              <a:t>На челу државе  Анте Павелић</a:t>
            </a:r>
          </a:p>
          <a:p>
            <a:pPr>
              <a:buFont typeface="Wingdings" pitchFamily="2" charset="2"/>
              <a:buChar char="v"/>
            </a:pPr>
            <a:r>
              <a:rPr lang="sr-Cyrl-CS" sz="3600" b="1" dirty="0" smtClean="0"/>
              <a:t>Прогони и убијања Срба, Јевреја и Рома</a:t>
            </a:r>
          </a:p>
        </p:txBody>
      </p:sp>
      <p:pic>
        <p:nvPicPr>
          <p:cNvPr id="7" name="Content Placeholder 6" descr="ante_pavelic_clip_image00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43372" y="500042"/>
            <a:ext cx="4214841" cy="542928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3050"/>
            <a:ext cx="3465513" cy="869934"/>
          </a:xfrm>
        </p:spPr>
        <p:txBody>
          <a:bodyPr>
            <a:noAutofit/>
          </a:bodyPr>
          <a:lstStyle/>
          <a:p>
            <a:pPr algn="ctr"/>
            <a:r>
              <a:rPr lang="sr-Cyrl-CS" sz="3200" dirty="0" smtClean="0">
                <a:solidFill>
                  <a:srgbClr val="FF0000"/>
                </a:solidFill>
              </a:rPr>
              <a:t>Срби на Косову и Метохији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0" y="1435100"/>
            <a:ext cx="3465513" cy="5422900"/>
          </a:xfrm>
        </p:spPr>
        <p:txBody>
          <a:bodyPr>
            <a:normAutofit fontScale="92500"/>
          </a:bodyPr>
          <a:lstStyle/>
          <a:p>
            <a:pPr>
              <a:buFont typeface="Arial" pitchFamily="34" charset="0"/>
              <a:buChar char="•"/>
            </a:pPr>
            <a:endParaRPr lang="sr-Cyrl-CS" dirty="0" smtClean="0"/>
          </a:p>
          <a:p>
            <a:pPr>
              <a:buFont typeface="Arial" pitchFamily="34" charset="0"/>
              <a:buChar char="•"/>
            </a:pPr>
            <a:endParaRPr lang="sr-Cyrl-CS" sz="1800" dirty="0"/>
          </a:p>
          <a:p>
            <a:pPr>
              <a:buFont typeface="Wingdings" pitchFamily="2" charset="2"/>
              <a:buChar char="v"/>
            </a:pPr>
            <a:r>
              <a:rPr lang="sr-Cyrl-CS" sz="3200" b="1" dirty="0" smtClean="0"/>
              <a:t>Срби на територији Косова и Метохије убијани и протеривани</a:t>
            </a:r>
          </a:p>
          <a:p>
            <a:pPr>
              <a:buFont typeface="Wingdings" pitchFamily="2" charset="2"/>
              <a:buChar char="v"/>
            </a:pPr>
            <a:r>
              <a:rPr lang="sr-Cyrl-CS" sz="3200" b="1" dirty="0" smtClean="0"/>
              <a:t>Насељавање  Албанаца на Косово и Метохију  </a:t>
            </a:r>
          </a:p>
          <a:p>
            <a:pPr>
              <a:buFont typeface="Wingdings" pitchFamily="2" charset="2"/>
              <a:buChar char="v"/>
            </a:pPr>
            <a:endParaRPr lang="sr-Cyrl-CS" sz="3200" b="1" dirty="0"/>
          </a:p>
          <a:p>
            <a:endParaRPr lang="sr-Cyrl-CS" dirty="0"/>
          </a:p>
          <a:p>
            <a:r>
              <a:rPr lang="sr-Cyrl-CS" dirty="0"/>
              <a:t> </a:t>
            </a:r>
            <a:endParaRPr lang="en-US" dirty="0"/>
          </a:p>
        </p:txBody>
      </p:sp>
      <p:pic>
        <p:nvPicPr>
          <p:cNvPr id="7" name="Content Placeholder 6" descr="манастир девич 1941.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90925" y="357166"/>
            <a:ext cx="5080000" cy="600079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727058"/>
          </a:xfrm>
        </p:spPr>
        <p:txBody>
          <a:bodyPr>
            <a:noAutofit/>
          </a:bodyPr>
          <a:lstStyle/>
          <a:p>
            <a:r>
              <a:rPr lang="sr-Cyrl-CS" sz="4400" dirty="0" smtClean="0">
                <a:solidFill>
                  <a:srgbClr val="FF0000"/>
                </a:solidFill>
              </a:rPr>
              <a:t>25. март</a:t>
            </a:r>
            <a:endParaRPr lang="en-US" sz="4400" dirty="0">
              <a:solidFill>
                <a:srgbClr val="FF0000"/>
              </a:solidFill>
            </a:endParaRPr>
          </a:p>
        </p:txBody>
      </p:sp>
      <p:pic>
        <p:nvPicPr>
          <p:cNvPr id="7" name="Content Placeholder 6" descr="cvetkovic_ribentrop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86182" y="142852"/>
            <a:ext cx="5000660" cy="642942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457200" y="1214422"/>
            <a:ext cx="3008313" cy="5643578"/>
          </a:xfrm>
        </p:spPr>
        <p:txBody>
          <a:bodyPr>
            <a:noAutofit/>
          </a:bodyPr>
          <a:lstStyle/>
          <a:p>
            <a:endParaRPr lang="sr-Cyrl-CS" sz="1800" dirty="0" smtClean="0"/>
          </a:p>
          <a:p>
            <a:endParaRPr lang="sr-Cyrl-CS" sz="1800" dirty="0"/>
          </a:p>
          <a:p>
            <a:pPr>
              <a:buFont typeface="Arial" pitchFamily="34" charset="0"/>
              <a:buChar char="•"/>
            </a:pPr>
            <a:r>
              <a:rPr lang="sr-Cyrl-CS" sz="2800" b="1" dirty="0" smtClean="0"/>
              <a:t>Југословенска влада  двоуми се између Британије и сила Осовине</a:t>
            </a:r>
          </a:p>
          <a:p>
            <a:endParaRPr lang="sr-Cyrl-CS" sz="2800" b="1" dirty="0" smtClean="0"/>
          </a:p>
          <a:p>
            <a:endParaRPr lang="sr-Cyrl-CS" sz="2800" b="1" dirty="0" smtClean="0"/>
          </a:p>
          <a:p>
            <a:r>
              <a:rPr lang="sr-Cyrl-CS" sz="2800" b="1" dirty="0" smtClean="0"/>
              <a:t>25. марта Југославија приступила Тројном пакту</a:t>
            </a:r>
          </a:p>
          <a:p>
            <a:endParaRPr lang="sr-Cyrl-CS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 fontScale="90000"/>
          </a:bodyPr>
          <a:lstStyle/>
          <a:p>
            <a:r>
              <a:rPr lang="sr-Cyrl-CS" b="1" dirty="0" smtClean="0"/>
              <a:t>Ванредно издање “Политике” од 25. марта 1941. године</a:t>
            </a:r>
            <a:endParaRPr lang="en-US" b="1" dirty="0"/>
          </a:p>
        </p:txBody>
      </p:sp>
      <p:pic>
        <p:nvPicPr>
          <p:cNvPr id="4" name="Content Placeholder 3" descr="politik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1571612"/>
            <a:ext cx="8358246" cy="500066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727058"/>
          </a:xfrm>
        </p:spPr>
        <p:txBody>
          <a:bodyPr>
            <a:noAutofit/>
          </a:bodyPr>
          <a:lstStyle/>
          <a:p>
            <a:r>
              <a:rPr lang="sr-Cyrl-CS" sz="4400" dirty="0" smtClean="0">
                <a:solidFill>
                  <a:srgbClr val="FF0000"/>
                </a:solidFill>
              </a:rPr>
              <a:t>27. март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7158" y="1357298"/>
            <a:ext cx="3008313" cy="528641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sr-Cyrl-CS" sz="3600" b="1" dirty="0" smtClean="0"/>
              <a:t>27. марта демонстрације у Београду</a:t>
            </a:r>
          </a:p>
          <a:p>
            <a:pPr>
              <a:buFont typeface="Wingdings" pitchFamily="2" charset="2"/>
              <a:buChar char="v"/>
            </a:pPr>
            <a:r>
              <a:rPr lang="sr-Cyrl-CS" sz="3600" b="1" dirty="0" smtClean="0"/>
              <a:t>Свргнуто намесништво</a:t>
            </a:r>
          </a:p>
          <a:p>
            <a:pPr>
              <a:buFont typeface="Wingdings" pitchFamily="2" charset="2"/>
              <a:buChar char="v"/>
            </a:pPr>
            <a:r>
              <a:rPr lang="sr-Cyrl-CS" sz="3600" b="1" dirty="0" smtClean="0"/>
              <a:t>Краљ Петар </a:t>
            </a:r>
            <a:r>
              <a:rPr lang="sr-Latn-CS" sz="3600" b="1" dirty="0" smtClean="0"/>
              <a:t>II</a:t>
            </a:r>
            <a:r>
              <a:rPr lang="sr-Cyrl-CS" sz="3600" b="1" dirty="0" smtClean="0"/>
              <a:t> проглашен пунолетним</a:t>
            </a:r>
          </a:p>
          <a:p>
            <a:pPr>
              <a:buFont typeface="Arial" pitchFamily="34" charset="0"/>
              <a:buChar char="•"/>
            </a:pPr>
            <a:endParaRPr lang="sr-Cyrl-CS" sz="3200" b="1" dirty="0" smtClean="0"/>
          </a:p>
          <a:p>
            <a:pPr>
              <a:buFont typeface="Arial" pitchFamily="34" charset="0"/>
              <a:buChar char="•"/>
            </a:pPr>
            <a:endParaRPr lang="sr-Cyrl-CS" sz="1800" b="1" dirty="0" smtClean="0"/>
          </a:p>
          <a:p>
            <a:pPr>
              <a:buFont typeface="Arial" pitchFamily="34" charset="0"/>
              <a:buChar char="•"/>
            </a:pPr>
            <a:endParaRPr lang="sr-Cyrl-CS" dirty="0"/>
          </a:p>
          <a:p>
            <a:pPr>
              <a:buFont typeface="Arial" pitchFamily="34" charset="0"/>
              <a:buChar char="•"/>
            </a:pPr>
            <a:endParaRPr lang="sr-Cyrl-CS" dirty="0" smtClean="0"/>
          </a:p>
          <a:p>
            <a:endParaRPr lang="sr-Cyrl-CS" dirty="0"/>
          </a:p>
          <a:p>
            <a:endParaRPr lang="sr-Cyrl-CS" dirty="0"/>
          </a:p>
        </p:txBody>
      </p:sp>
      <p:pic>
        <p:nvPicPr>
          <p:cNvPr id="7" name="Content Placeholder 6" descr="27_mart_1941_beograd_tenk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86182" y="1071546"/>
            <a:ext cx="4429156" cy="442915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4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785813"/>
          </a:xfrm>
        </p:spPr>
        <p:txBody>
          <a:bodyPr/>
          <a:lstStyle/>
          <a:p>
            <a:pPr eaLnBrk="1" hangingPunct="1"/>
            <a:r>
              <a:rPr lang="sr-Cyrl-CS" sz="4000" b="1" smtClean="0">
                <a:latin typeface="Times New Roman" pitchFamily="18" charset="0"/>
                <a:cs typeface="Times New Roman" pitchFamily="18" charset="0"/>
              </a:rPr>
              <a:t>Демонстрације 27. марта 1941. год.</a:t>
            </a:r>
            <a:endParaRPr lang="en-US" sz="4000" b="1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Content Placeholder 7" descr="demonstracije.jp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85750" y="1143000"/>
            <a:ext cx="4714875" cy="4572000"/>
          </a:xfrm>
        </p:spPr>
      </p:pic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5000625" y="1143000"/>
            <a:ext cx="4143375" cy="4525963"/>
          </a:xfrm>
        </p:spPr>
        <p:txBody>
          <a:bodyPr/>
          <a:lstStyle/>
          <a:p>
            <a:pPr eaLnBrk="1" hangingPunct="1"/>
            <a:r>
              <a:rPr lang="sr-Cyrl-CS" sz="3000" b="1" smtClean="0">
                <a:latin typeface="Times New Roman" pitchFamily="18" charset="0"/>
                <a:cs typeface="Times New Roman" pitchFamily="18" charset="0"/>
              </a:rPr>
              <a:t>Државни удар - краљ Петар </a:t>
            </a:r>
            <a:r>
              <a:rPr lang="sr-Latn-CS" sz="3000" b="1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sr-Cyrl-CS" sz="3000" b="1" smtClean="0">
                <a:latin typeface="Times New Roman" pitchFamily="18" charset="0"/>
                <a:cs typeface="Times New Roman" pitchFamily="18" charset="0"/>
              </a:rPr>
              <a:t> проглашен пунолетним</a:t>
            </a:r>
          </a:p>
          <a:p>
            <a:pPr eaLnBrk="1" hangingPunct="1"/>
            <a:r>
              <a:rPr lang="sr-Cyrl-CS" sz="3000" b="1" smtClean="0">
                <a:latin typeface="Times New Roman" pitchFamily="18" charset="0"/>
                <a:cs typeface="Times New Roman" pitchFamily="18" charset="0"/>
              </a:rPr>
              <a:t>Влада генерал</a:t>
            </a:r>
            <a:r>
              <a:rPr lang="en-US" sz="3000" b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sr-Cyrl-CS" sz="3000" b="1" smtClean="0">
                <a:latin typeface="Times New Roman" pitchFamily="18" charset="0"/>
                <a:cs typeface="Times New Roman" pitchFamily="18" charset="0"/>
              </a:rPr>
              <a:t> Душан</a:t>
            </a:r>
            <a:r>
              <a:rPr lang="en-US" sz="3000" b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sr-Cyrl-CS" sz="3000" b="1" smtClean="0">
                <a:latin typeface="Times New Roman" pitchFamily="18" charset="0"/>
                <a:cs typeface="Times New Roman" pitchFamily="18" charset="0"/>
              </a:rPr>
              <a:t> Симовић</a:t>
            </a:r>
            <a:r>
              <a:rPr lang="en-US" sz="3000" b="1" smtClean="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4101" name="TextBox 9"/>
          <p:cNvSpPr txBox="1">
            <a:spLocks noChangeArrowheads="1"/>
          </p:cNvSpPr>
          <p:nvPr/>
        </p:nvSpPr>
        <p:spPr bwMode="auto">
          <a:xfrm>
            <a:off x="214313" y="5786438"/>
            <a:ext cx="464343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sr-Cyrl-CS" sz="2400" b="1">
                <a:latin typeface="Times New Roman" pitchFamily="18" charset="0"/>
                <a:cs typeface="Times New Roman" pitchFamily="18" charset="0"/>
              </a:rPr>
              <a:t>Демонстрације 27. марта у Београду</a:t>
            </a:r>
            <a:endParaRPr lang="en-US" sz="24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7" grpId="0" build="p"/>
      <p:bldP spid="410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3050"/>
            <a:ext cx="3465513" cy="1084248"/>
          </a:xfrm>
        </p:spPr>
        <p:txBody>
          <a:bodyPr>
            <a:noAutofit/>
          </a:bodyPr>
          <a:lstStyle/>
          <a:p>
            <a:pPr algn="ctr"/>
            <a:r>
              <a:rPr lang="sr-Cyrl-CS" sz="2800" dirty="0" smtClean="0">
                <a:solidFill>
                  <a:srgbClr val="FF0000"/>
                </a:solidFill>
              </a:rPr>
              <a:t>Априлски рат</a:t>
            </a:r>
            <a:br>
              <a:rPr lang="sr-Cyrl-CS" sz="2800" dirty="0" smtClean="0">
                <a:solidFill>
                  <a:srgbClr val="FF0000"/>
                </a:solidFill>
              </a:rPr>
            </a:br>
            <a:r>
              <a:rPr lang="sr-Cyrl-CS" sz="2800" dirty="0" smtClean="0">
                <a:solidFill>
                  <a:srgbClr val="FF0000"/>
                </a:solidFill>
              </a:rPr>
              <a:t>06-17. априла 1941. 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0" y="1428736"/>
            <a:ext cx="3714744" cy="5214974"/>
          </a:xfrm>
        </p:spPr>
        <p:txBody>
          <a:bodyPr>
            <a:normAutofit/>
          </a:bodyPr>
          <a:lstStyle/>
          <a:p>
            <a:endParaRPr lang="sr-Cyrl-CS" sz="1800" dirty="0"/>
          </a:p>
          <a:p>
            <a:pPr>
              <a:buFont typeface="Wingdings" pitchFamily="2" charset="2"/>
              <a:buChar char="v"/>
            </a:pPr>
            <a:r>
              <a:rPr lang="sr-Cyrl-CS" sz="3200" b="1" dirty="0" smtClean="0"/>
              <a:t>6. априла бомбардован је Београд</a:t>
            </a:r>
          </a:p>
          <a:p>
            <a:pPr>
              <a:buFont typeface="Wingdings" pitchFamily="2" charset="2"/>
              <a:buChar char="v"/>
            </a:pPr>
            <a:r>
              <a:rPr lang="sr-Cyrl-CS" sz="3200" b="1" dirty="0" smtClean="0"/>
              <a:t>Краљ и влада беже у Лондон</a:t>
            </a:r>
          </a:p>
          <a:p>
            <a:pPr>
              <a:buFont typeface="Wingdings" pitchFamily="2" charset="2"/>
              <a:buChar char="v"/>
            </a:pPr>
            <a:r>
              <a:rPr lang="sr-Cyrl-CS" sz="3200" b="1" dirty="0" smtClean="0"/>
              <a:t>Југославија капитулирала 17. априла </a:t>
            </a:r>
            <a:endParaRPr lang="en-US" sz="3200" b="1" dirty="0"/>
          </a:p>
        </p:txBody>
      </p:sp>
      <p:pic>
        <p:nvPicPr>
          <p:cNvPr id="7" name="Content Placeholder 6" descr="beograd posle bombardovanj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44924" y="0"/>
            <a:ext cx="5299075" cy="671514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7143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CS" sz="4000" b="1" dirty="0" smtClean="0">
                <a:latin typeface="Times New Roman" pitchFamily="18" charset="0"/>
                <a:cs typeface="Times New Roman" pitchFamily="18" charset="0"/>
              </a:rPr>
              <a:t>Априлски Рат (6 – 17.април 1941. год.)</a:t>
            </a: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1" name="Content Placeholder 4" descr="Invasion_of_Yugoslavia_lines_of_attack_Why_We_Fight_no._5.jp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14313" y="1071563"/>
            <a:ext cx="4572000" cy="5000625"/>
          </a:xfrm>
        </p:spPr>
      </p:pic>
      <p:sp>
        <p:nvSpPr>
          <p:cNvPr id="7172" name="Content Placeholder 3"/>
          <p:cNvSpPr>
            <a:spLocks noGrp="1"/>
          </p:cNvSpPr>
          <p:nvPr>
            <p:ph sz="half" idx="2"/>
          </p:nvPr>
        </p:nvSpPr>
        <p:spPr>
          <a:xfrm>
            <a:off x="4791075" y="1071563"/>
            <a:ext cx="4352925" cy="5114925"/>
          </a:xfrm>
        </p:spPr>
        <p:txBody>
          <a:bodyPr/>
          <a:lstStyle/>
          <a:p>
            <a:pPr eaLnBrk="1" hangingPunct="1"/>
            <a:r>
              <a:rPr lang="sr-Cyrl-CS" sz="3000" b="1" smtClean="0">
                <a:latin typeface="Times New Roman" pitchFamily="18" charset="0"/>
                <a:cs typeface="Times New Roman" pitchFamily="18" charset="0"/>
              </a:rPr>
              <a:t>6. април 1941. год. -  напад на Југославију</a:t>
            </a:r>
          </a:p>
          <a:p>
            <a:pPr eaLnBrk="1" hangingPunct="1"/>
            <a:r>
              <a:rPr lang="sr-Cyrl-CS" sz="3000" b="1" smtClean="0">
                <a:latin typeface="Times New Roman" pitchFamily="18" charset="0"/>
                <a:cs typeface="Times New Roman" pitchFamily="18" charset="0"/>
              </a:rPr>
              <a:t>12. април 1941. год – заузет Београд</a:t>
            </a:r>
          </a:p>
          <a:p>
            <a:pPr eaLnBrk="1" hangingPunct="1">
              <a:buFont typeface="Arial" charset="0"/>
              <a:buNone/>
            </a:pPr>
            <a:endParaRPr lang="sr-Cyrl-CS" sz="3000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30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17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osteceni jugosl tenk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57158" y="500042"/>
            <a:ext cx="4000528" cy="571504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Content Placeholder 5" descr="nemci u bgu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714876" y="571480"/>
            <a:ext cx="3929090" cy="564360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3050"/>
            <a:ext cx="4000496" cy="1084248"/>
          </a:xfrm>
        </p:spPr>
        <p:txBody>
          <a:bodyPr>
            <a:noAutofit/>
          </a:bodyPr>
          <a:lstStyle/>
          <a:p>
            <a:pPr algn="ctr"/>
            <a:r>
              <a:rPr lang="sr-Cyrl-CS" sz="3200" dirty="0" smtClean="0">
                <a:solidFill>
                  <a:srgbClr val="FF0000"/>
                </a:solidFill>
              </a:rPr>
              <a:t>Окупациони режим у Србији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5" name="Content Placeholder 4" descr="Untitled-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14810" y="500042"/>
            <a:ext cx="4162845" cy="571504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0" y="1435100"/>
            <a:ext cx="4071934" cy="54229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sr-Cyrl-CS" sz="3200" b="1" dirty="0" smtClean="0"/>
              <a:t>У Србији непосредна немачка власт</a:t>
            </a:r>
          </a:p>
          <a:p>
            <a:pPr>
              <a:buFont typeface="Wingdings" pitchFamily="2" charset="2"/>
              <a:buChar char="v"/>
            </a:pPr>
            <a:r>
              <a:rPr lang="sr-Cyrl-CS" sz="3200" b="1" dirty="0" smtClean="0"/>
              <a:t>Немци образовали нову владу- Владу народног спаса</a:t>
            </a:r>
          </a:p>
          <a:p>
            <a:pPr>
              <a:buFont typeface="Wingdings" pitchFamily="2" charset="2"/>
              <a:buChar char="v"/>
            </a:pPr>
            <a:r>
              <a:rPr lang="sr-Cyrl-CS" sz="3200" b="1" dirty="0" smtClean="0"/>
              <a:t>На челу владе генерал Милан Недић</a:t>
            </a:r>
          </a:p>
          <a:p>
            <a:pPr>
              <a:buFont typeface="Wingdings" pitchFamily="2" charset="2"/>
              <a:buChar char="v"/>
            </a:pPr>
            <a:endParaRPr lang="sr-Cyrl-C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</TotalTime>
  <Words>281</Words>
  <Application>Microsoft Office PowerPoint</Application>
  <PresentationFormat>On-screen Show (4:3)</PresentationFormat>
  <Paragraphs>66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ВОЈНИ ПОРАЗ ЈУГОСЛАВИЈЕ</vt:lpstr>
      <vt:lpstr>25. март</vt:lpstr>
      <vt:lpstr>Ванредно издање “Политике” од 25. марта 1941. године</vt:lpstr>
      <vt:lpstr>27. март</vt:lpstr>
      <vt:lpstr>Демонстрације 27. марта 1941. год.</vt:lpstr>
      <vt:lpstr>Априлски рат 06-17. априла 1941. </vt:lpstr>
      <vt:lpstr>Априлски Рат (6 – 17.април 1941. год.)</vt:lpstr>
      <vt:lpstr>Slide 8</vt:lpstr>
      <vt:lpstr>Окупациони режим у Србији</vt:lpstr>
      <vt:lpstr>Slide 10</vt:lpstr>
      <vt:lpstr>Димитрије Љотић</vt:lpstr>
      <vt:lpstr>Коста Миловановић Пећанац </vt:lpstr>
      <vt:lpstr>Подела Југославије</vt:lpstr>
      <vt:lpstr>Slide 14</vt:lpstr>
      <vt:lpstr>Независна држава Хрватска</vt:lpstr>
      <vt:lpstr>Срби на Косову и Метохији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ВОЈНИ ПОРАЗ ЈУГОСЛАВИЈЕ</dc:title>
  <dc:creator>toshiba</dc:creator>
  <cp:lastModifiedBy>faXcooL</cp:lastModifiedBy>
  <cp:revision>50</cp:revision>
  <dcterms:created xsi:type="dcterms:W3CDTF">2010-04-13T20:28:22Z</dcterms:created>
  <dcterms:modified xsi:type="dcterms:W3CDTF">2015-05-03T20:08:04Z</dcterms:modified>
</cp:coreProperties>
</file>