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0" r:id="rId2"/>
    <p:sldId id="262" r:id="rId3"/>
    <p:sldId id="261" r:id="rId4"/>
    <p:sldId id="263" r:id="rId5"/>
    <p:sldId id="265" r:id="rId6"/>
    <p:sldId id="266" r:id="rId7"/>
    <p:sldId id="268"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552577-61B8-432D-963A-20BAFD1C714D}" type="datetimeFigureOut">
              <a:rPr lang="en-US" smtClean="0"/>
              <a:t>3/25/2020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F4639E-881F-4407-B76F-7E22099F5D99}" type="slidenum">
              <a:rPr lang="en-US" smtClean="0"/>
              <a:t>‹#›</a:t>
            </a:fld>
            <a:endParaRPr lang="en-US"/>
          </a:p>
        </p:txBody>
      </p:sp>
    </p:spTree>
    <p:extLst>
      <p:ext uri="{BB962C8B-B14F-4D97-AF65-F5344CB8AC3E}">
        <p14:creationId xmlns:p14="http://schemas.microsoft.com/office/powerpoint/2010/main" val="1894096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1F4639E-881F-4407-B76F-7E22099F5D99}" type="slidenum">
              <a:rPr lang="en-US" smtClean="0"/>
              <a:t>1</a:t>
            </a:fld>
            <a:endParaRPr lang="en-US"/>
          </a:p>
        </p:txBody>
      </p:sp>
    </p:spTree>
    <p:extLst>
      <p:ext uri="{BB962C8B-B14F-4D97-AF65-F5344CB8AC3E}">
        <p14:creationId xmlns:p14="http://schemas.microsoft.com/office/powerpoint/2010/main" val="298262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219F4CF-F599-426B-886A-9638F6BEBC15}"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1588961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19F4CF-F599-426B-886A-9638F6BEBC15}"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1433008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19F4CF-F599-426B-886A-9638F6BEBC15}"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4133812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19F4CF-F599-426B-886A-9638F6BEBC15}"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1024692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19F4CF-F599-426B-886A-9638F6BEBC15}"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995768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219F4CF-F599-426B-886A-9638F6BEBC15}"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1981335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19F4CF-F599-426B-886A-9638F6BEBC15}" type="datetimeFigureOut">
              <a:rPr lang="en-US" smtClean="0"/>
              <a:t>3/25/2020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2299758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219F4CF-F599-426B-886A-9638F6BEBC15}" type="datetimeFigureOut">
              <a:rPr lang="en-US" smtClean="0"/>
              <a:t>3/25/2020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2311280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19F4CF-F599-426B-886A-9638F6BEBC15}" type="datetimeFigureOut">
              <a:rPr lang="en-US" smtClean="0"/>
              <a:t>3/25/2020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3842122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19F4CF-F599-426B-886A-9638F6BEBC15}"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1533133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19F4CF-F599-426B-886A-9638F6BEBC15}"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3F1C6-D212-49DA-9EDE-9ED14F3153AF}" type="slidenum">
              <a:rPr lang="en-US" smtClean="0"/>
              <a:t>‹#›</a:t>
            </a:fld>
            <a:endParaRPr lang="en-US"/>
          </a:p>
        </p:txBody>
      </p:sp>
    </p:spTree>
    <p:extLst>
      <p:ext uri="{BB962C8B-B14F-4D97-AF65-F5344CB8AC3E}">
        <p14:creationId xmlns:p14="http://schemas.microsoft.com/office/powerpoint/2010/main" val="2752980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19F4CF-F599-426B-886A-9638F6BEBC15}" type="datetimeFigureOut">
              <a:rPr lang="en-US" smtClean="0"/>
              <a:t>3/25/2020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C3F1C6-D212-49DA-9EDE-9ED14F3153AF}" type="slidenum">
              <a:rPr lang="en-US" smtClean="0"/>
              <a:t>‹#›</a:t>
            </a:fld>
            <a:endParaRPr lang="en-US"/>
          </a:p>
        </p:txBody>
      </p:sp>
    </p:spTree>
    <p:extLst>
      <p:ext uri="{BB962C8B-B14F-4D97-AF65-F5344CB8AC3E}">
        <p14:creationId xmlns:p14="http://schemas.microsoft.com/office/powerpoint/2010/main" val="2382668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6670" y="476518"/>
            <a:ext cx="10109916" cy="584775"/>
          </a:xfrm>
          <a:prstGeom prst="rect">
            <a:avLst/>
          </a:prstGeom>
          <a:noFill/>
        </p:spPr>
        <p:txBody>
          <a:bodyPr wrap="square" rtlCol="0">
            <a:spAutoFit/>
          </a:bodyPr>
          <a:lstStyle/>
          <a:p>
            <a:pPr algn="ctr"/>
            <a:r>
              <a:rPr lang="sr-Cyrl-RS" sz="3200" u="sng" dirty="0">
                <a:latin typeface="Times New Roman" panose="02020603050405020304" pitchFamily="18" charset="0"/>
                <a:cs typeface="Times New Roman" panose="02020603050405020304" pitchFamily="18" charset="0"/>
              </a:rPr>
              <a:t>Целобројно дељење</a:t>
            </a:r>
            <a:endParaRPr lang="en-US" sz="3200" u="sng" dirty="0">
              <a:latin typeface="Times New Roman" panose="02020603050405020304" pitchFamily="18" charset="0"/>
              <a:cs typeface="Times New Roman" panose="02020603050405020304" pitchFamily="18" charset="0"/>
            </a:endParaRPr>
          </a:p>
        </p:txBody>
      </p:sp>
      <p:sp>
        <p:nvSpPr>
          <p:cNvPr id="3" name="TextBox 2"/>
          <p:cNvSpPr txBox="1"/>
          <p:nvPr/>
        </p:nvSpPr>
        <p:spPr>
          <a:xfrm>
            <a:off x="450761" y="1275008"/>
            <a:ext cx="11062952" cy="954107"/>
          </a:xfrm>
          <a:prstGeom prst="rect">
            <a:avLst/>
          </a:prstGeom>
          <a:noFill/>
        </p:spPr>
        <p:txBody>
          <a:bodyPr wrap="square" rtlCol="0">
            <a:spAutoFit/>
          </a:bodyPr>
          <a:lstStyle/>
          <a:p>
            <a:pPr algn="just"/>
            <a:r>
              <a:rPr lang="sr-Cyrl-RS" sz="2800" dirty="0">
                <a:latin typeface="Times New Roman" panose="02020603050405020304" pitchFamily="18" charset="0"/>
                <a:cs typeface="Times New Roman" panose="02020603050405020304" pitchFamily="18" charset="0"/>
              </a:rPr>
              <a:t>У језику </a:t>
            </a:r>
            <a:r>
              <a:rPr lang="en-US" sz="2800" dirty="0">
                <a:latin typeface="Times New Roman" panose="02020603050405020304" pitchFamily="18" charset="0"/>
                <a:cs typeface="Times New Roman" panose="02020603050405020304" pitchFamily="18" charset="0"/>
              </a:rPr>
              <a:t>Python </a:t>
            </a:r>
            <a:r>
              <a:rPr lang="sr-Cyrl-RS" sz="2800" dirty="0">
                <a:latin typeface="Times New Roman" panose="02020603050405020304" pitchFamily="18" charset="0"/>
                <a:cs typeface="Times New Roman" panose="02020603050405020304" pitchFamily="18" charset="0"/>
              </a:rPr>
              <a:t>операција целобројног дељења се означава са // , операција израчунавања остатка при дељењу се означава са %.</a:t>
            </a:r>
            <a:endParaRPr lang="sr-Cyrl-RS" dirty="0">
              <a:latin typeface="Times New Roman" panose="02020603050405020304" pitchFamily="18" charset="0"/>
              <a:cs typeface="Times New Roman" panose="02020603050405020304" pitchFamily="18" charset="0"/>
            </a:endParaRPr>
          </a:p>
        </p:txBody>
      </p:sp>
      <p:sp>
        <p:nvSpPr>
          <p:cNvPr id="4" name="TextBox 3"/>
          <p:cNvSpPr txBox="1"/>
          <p:nvPr/>
        </p:nvSpPr>
        <p:spPr>
          <a:xfrm>
            <a:off x="528034" y="2442830"/>
            <a:ext cx="10148552" cy="1569660"/>
          </a:xfrm>
          <a:prstGeom prst="rect">
            <a:avLst/>
          </a:prstGeom>
          <a:noFill/>
        </p:spPr>
        <p:txBody>
          <a:bodyPr wrap="square" rtlCol="0">
            <a:spAutoFit/>
          </a:bodyPr>
          <a:lstStyle/>
          <a:p>
            <a:pPr algn="just"/>
            <a:r>
              <a:rPr lang="sr-Cyrl-RS" sz="2400" b="1" u="sng" dirty="0">
                <a:latin typeface="Times New Roman" panose="02020603050405020304" pitchFamily="18" charset="0"/>
                <a:cs typeface="Times New Roman" panose="02020603050405020304" pitchFamily="18" charset="0"/>
              </a:rPr>
              <a:t>У математици се знак % користи да означи проценат (стоти део нечега). Коришћењем истог знака за остатак при дељењу је заправо несрећна околност и треба бити обазрив да се та два заправо неповезана појма случајно не помешају.</a:t>
            </a:r>
            <a:endParaRPr lang="en-US" b="1" u="sng" dirty="0">
              <a:latin typeface="Times New Roman" panose="02020603050405020304" pitchFamily="18" charset="0"/>
              <a:cs typeface="Times New Roman" panose="02020603050405020304" pitchFamily="18" charset="0"/>
            </a:endParaRPr>
          </a:p>
        </p:txBody>
      </p:sp>
      <p:sp>
        <p:nvSpPr>
          <p:cNvPr id="5" name="TextBox 4"/>
          <p:cNvSpPr txBox="1"/>
          <p:nvPr/>
        </p:nvSpPr>
        <p:spPr>
          <a:xfrm>
            <a:off x="566670" y="4881093"/>
            <a:ext cx="10393251" cy="830997"/>
          </a:xfrm>
          <a:prstGeom prst="rect">
            <a:avLst/>
          </a:prstGeom>
          <a:noFill/>
        </p:spPr>
        <p:txBody>
          <a:bodyPr wrap="square" rtlCol="0">
            <a:spAutoFit/>
          </a:bodyPr>
          <a:lstStyle/>
          <a:p>
            <a:pPr algn="just"/>
            <a:r>
              <a:rPr lang="sr-Cyrl-RS" sz="2400" b="1" dirty="0">
                <a:latin typeface="Times New Roman" panose="02020603050405020304" pitchFamily="18" charset="0"/>
                <a:cs typeface="Times New Roman" panose="02020603050405020304" pitchFamily="18" charset="0"/>
              </a:rPr>
              <a:t>Дакле, оператором / се израчунава реални, оператором // целобројни количник, а оператором % остатак при дељењу.</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90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6975" y="875763"/>
            <a:ext cx="10534918" cy="3816429"/>
          </a:xfrm>
          <a:prstGeom prst="rect">
            <a:avLst/>
          </a:prstGeom>
          <a:noFill/>
        </p:spPr>
        <p:txBody>
          <a:bodyPr wrap="square" rtlCol="0">
            <a:spAutoFit/>
          </a:bodyPr>
          <a:lstStyle/>
          <a:p>
            <a:pPr marL="342900" indent="-342900">
              <a:buAutoNum type="arabicPeriod"/>
            </a:pPr>
            <a:r>
              <a:rPr lang="sr-Cyrl-RS" sz="2800" dirty="0">
                <a:latin typeface="Times New Roman" panose="02020603050405020304" pitchFamily="18" charset="0"/>
                <a:cs typeface="Times New Roman" panose="02020603050405020304" pitchFamily="18" charset="0"/>
              </a:rPr>
              <a:t>Које вредности имају следећи изази написани у </a:t>
            </a:r>
            <a:r>
              <a:rPr lang="en-US" sz="2800" dirty="0">
                <a:latin typeface="Times New Roman" panose="02020603050405020304" pitchFamily="18" charset="0"/>
                <a:cs typeface="Times New Roman" panose="02020603050405020304" pitchFamily="18" charset="0"/>
              </a:rPr>
              <a:t>Python</a:t>
            </a:r>
            <a:r>
              <a:rPr lang="sr-Cyrl-RS" sz="2800" dirty="0">
                <a:latin typeface="Times New Roman" panose="02020603050405020304" pitchFamily="18" charset="0"/>
                <a:cs typeface="Times New Roman" panose="02020603050405020304" pitchFamily="18" charset="0"/>
              </a:rPr>
              <a:t>-у:</a:t>
            </a:r>
          </a:p>
          <a:p>
            <a:pPr marL="342900" indent="-342900">
              <a:buAutoNum type="arabicPeriod"/>
            </a:pPr>
            <a:endParaRPr lang="sr-Cyrl-RS" sz="28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Ø"/>
            </a:pPr>
            <a:r>
              <a:rPr lang="sr-Cyrl-RS" sz="2800" dirty="0">
                <a:latin typeface="Times New Roman" panose="02020603050405020304" pitchFamily="18" charset="0"/>
                <a:cs typeface="Times New Roman" panose="02020603050405020304" pitchFamily="18" charset="0"/>
              </a:rPr>
              <a:t>29 % 10</a:t>
            </a:r>
          </a:p>
          <a:p>
            <a:pPr marL="457200" indent="-457200">
              <a:buFont typeface="Wingdings" panose="05000000000000000000" pitchFamily="2" charset="2"/>
              <a:buChar char="Ø"/>
            </a:pPr>
            <a:r>
              <a:rPr lang="sr-Cyrl-RS" sz="2800" dirty="0">
                <a:latin typeface="Times New Roman" panose="02020603050405020304" pitchFamily="18" charset="0"/>
                <a:cs typeface="Times New Roman" panose="02020603050405020304" pitchFamily="18" charset="0"/>
              </a:rPr>
              <a:t>29 // 10</a:t>
            </a:r>
          </a:p>
          <a:p>
            <a:pPr marL="457200" indent="-457200">
              <a:buFont typeface="Wingdings" panose="05000000000000000000" pitchFamily="2" charset="2"/>
              <a:buChar char="Ø"/>
            </a:pPr>
            <a:r>
              <a:rPr lang="sr-Cyrl-RS" sz="2800" dirty="0">
                <a:latin typeface="Times New Roman" panose="02020603050405020304" pitchFamily="18" charset="0"/>
                <a:cs typeface="Times New Roman" panose="02020603050405020304" pitchFamily="18" charset="0"/>
              </a:rPr>
              <a:t>29 / 10</a:t>
            </a:r>
          </a:p>
          <a:p>
            <a:pPr marL="457200" indent="-457200">
              <a:buFont typeface="Wingdings" panose="05000000000000000000" pitchFamily="2" charset="2"/>
              <a:buChar char="Ø"/>
            </a:pPr>
            <a:r>
              <a:rPr lang="sr-Cyrl-RS" sz="2800" dirty="0">
                <a:latin typeface="Times New Roman" panose="02020603050405020304" pitchFamily="18" charset="0"/>
                <a:cs typeface="Times New Roman" panose="02020603050405020304" pitchFamily="18" charset="0"/>
              </a:rPr>
              <a:t>53 % 8</a:t>
            </a:r>
          </a:p>
          <a:p>
            <a:pPr marL="457200" indent="-457200">
              <a:buFont typeface="Wingdings" panose="05000000000000000000" pitchFamily="2" charset="2"/>
              <a:buChar char="Ø"/>
            </a:pPr>
            <a:r>
              <a:rPr lang="sr-Cyrl-RS" sz="2800" dirty="0">
                <a:latin typeface="Times New Roman" panose="02020603050405020304" pitchFamily="18" charset="0"/>
                <a:cs typeface="Times New Roman" panose="02020603050405020304" pitchFamily="18" charset="0"/>
              </a:rPr>
              <a:t>53 // 8</a:t>
            </a:r>
          </a:p>
          <a:p>
            <a:pPr marL="457200" indent="-457200">
              <a:buFont typeface="Wingdings" panose="05000000000000000000" pitchFamily="2" charset="2"/>
              <a:buChar char="Ø"/>
            </a:pPr>
            <a:r>
              <a:rPr lang="sr-Cyrl-RS" sz="2800" dirty="0">
                <a:latin typeface="Times New Roman" panose="02020603050405020304" pitchFamily="18" charset="0"/>
                <a:cs typeface="Times New Roman" panose="02020603050405020304" pitchFamily="18" charset="0"/>
              </a:rPr>
              <a:t>53 / 8</a:t>
            </a:r>
          </a:p>
          <a:p>
            <a:pPr marL="342900" indent="-342900">
              <a:buAutoNum type="arabicPeriod"/>
            </a:pPr>
            <a:endParaRPr lang="en-US" dirty="0"/>
          </a:p>
        </p:txBody>
      </p:sp>
    </p:spTree>
    <p:extLst>
      <p:ext uri="{BB962C8B-B14F-4D97-AF65-F5344CB8AC3E}">
        <p14:creationId xmlns:p14="http://schemas.microsoft.com/office/powerpoint/2010/main" val="1090188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1168" t="17914" r="1037" b="14656"/>
          <a:stretch/>
        </p:blipFill>
        <p:spPr>
          <a:xfrm>
            <a:off x="471440" y="1056067"/>
            <a:ext cx="11428638" cy="4430334"/>
          </a:xfrm>
          <a:prstGeom prst="rect">
            <a:avLst/>
          </a:prstGeom>
        </p:spPr>
      </p:pic>
    </p:spTree>
    <p:extLst>
      <p:ext uri="{BB962C8B-B14F-4D97-AF65-F5344CB8AC3E}">
        <p14:creationId xmlns:p14="http://schemas.microsoft.com/office/powerpoint/2010/main" val="1729243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8338" y="592428"/>
            <a:ext cx="10393250" cy="2308324"/>
          </a:xfrm>
          <a:prstGeom prst="rect">
            <a:avLst/>
          </a:prstGeom>
          <a:noFill/>
        </p:spPr>
        <p:txBody>
          <a:bodyPr wrap="square" rtlCol="0">
            <a:spAutoFit/>
          </a:bodyPr>
          <a:lstStyle/>
          <a:p>
            <a:pPr algn="just"/>
            <a:r>
              <a:rPr lang="ru-RU" sz="2400" dirty="0">
                <a:latin typeface="Times New Roman" panose="02020603050405020304" pitchFamily="18" charset="0"/>
                <a:cs typeface="Times New Roman" panose="02020603050405020304" pitchFamily="18" charset="0"/>
              </a:rPr>
              <a:t>2. У школи се организује новогодишња приредба за децу. Од пара које су зарадили тако што су организовали сајам својих рукотворина купили су неколико крем бананица које желе да равномерно поделе свој деци (тако да свако дете добије исти број бананица). Ако се зна колико ће деце доћи на приредбу, колико ће свако дете добити бананица, a колико ће бананица остати нерасподељено?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214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EF5E2051-1220-4867-858D-AB1E93665C1E}"/>
              </a:ext>
            </a:extLst>
          </p:cNvPr>
          <p:cNvPicPr>
            <a:picLocks noChangeAspect="1"/>
          </p:cNvPicPr>
          <p:nvPr/>
        </p:nvPicPr>
        <p:blipFill rotWithShape="1">
          <a:blip r:embed="rId2"/>
          <a:srcRect l="5423" t="10647" r="1577" b="23885"/>
          <a:stretch/>
        </p:blipFill>
        <p:spPr>
          <a:xfrm>
            <a:off x="300110" y="1044526"/>
            <a:ext cx="11591779" cy="4768948"/>
          </a:xfrm>
          <a:prstGeom prst="rect">
            <a:avLst/>
          </a:prstGeom>
        </p:spPr>
      </p:pic>
    </p:spTree>
    <p:extLst>
      <p:ext uri="{BB962C8B-B14F-4D97-AF65-F5344CB8AC3E}">
        <p14:creationId xmlns:p14="http://schemas.microsoft.com/office/powerpoint/2010/main" val="2582572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F34D71E-5D7A-47CF-BC0E-70F5DE62F444}"/>
              </a:ext>
            </a:extLst>
          </p:cNvPr>
          <p:cNvSpPr txBox="1"/>
          <p:nvPr/>
        </p:nvSpPr>
        <p:spPr>
          <a:xfrm>
            <a:off x="887896" y="728870"/>
            <a:ext cx="10601739" cy="1200329"/>
          </a:xfrm>
          <a:prstGeom prst="rect">
            <a:avLst/>
          </a:prstGeom>
          <a:noFill/>
        </p:spPr>
        <p:txBody>
          <a:bodyPr wrap="square" rtlCol="0">
            <a:spAutoFit/>
          </a:bodyPr>
          <a:lstStyle/>
          <a:p>
            <a:pPr algn="just"/>
            <a:r>
              <a:rPr lang="en-US" sz="2400" dirty="0">
                <a:latin typeface="Times New Roman" panose="02020603050405020304" pitchFamily="18" charset="0"/>
                <a:cs typeface="Times New Roman" panose="02020603050405020304" pitchFamily="18" charset="0"/>
              </a:rPr>
              <a:t>3. </a:t>
            </a:r>
            <a:r>
              <a:rPr lang="sr-Cyrl-RS" sz="2400" dirty="0">
                <a:latin typeface="Times New Roman" panose="02020603050405020304" pitchFamily="18" charset="0"/>
                <a:cs typeface="Times New Roman" panose="02020603050405020304" pitchFamily="18" charset="0"/>
              </a:rPr>
              <a:t>Напиши програм који на основу дате дужине у центриметрима израчунава исту дужину у метрима и центриметрима. На пример, ако је дужина 178 центриметара, програм израчунава да је то 1 метар и 78 центриметара.</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618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8D06F10D-2818-4E54-9F3F-AF94E97FB53B}"/>
              </a:ext>
            </a:extLst>
          </p:cNvPr>
          <p:cNvPicPr>
            <a:picLocks noChangeAspect="1"/>
          </p:cNvPicPr>
          <p:nvPr/>
        </p:nvPicPr>
        <p:blipFill rotWithShape="1">
          <a:blip r:embed="rId2"/>
          <a:srcRect l="923" t="9416" b="38251"/>
          <a:stretch/>
        </p:blipFill>
        <p:spPr>
          <a:xfrm>
            <a:off x="112542" y="647114"/>
            <a:ext cx="12079458" cy="3587262"/>
          </a:xfrm>
          <a:prstGeom prst="rect">
            <a:avLst/>
          </a:prstGeom>
        </p:spPr>
      </p:pic>
    </p:spTree>
    <p:extLst>
      <p:ext uri="{BB962C8B-B14F-4D97-AF65-F5344CB8AC3E}">
        <p14:creationId xmlns:p14="http://schemas.microsoft.com/office/powerpoint/2010/main" val="2342975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FD72DB8B-5D9B-440E-ADCF-49E6E28CE70F}"/>
              </a:ext>
            </a:extLst>
          </p:cNvPr>
          <p:cNvPicPr>
            <a:picLocks noChangeAspect="1"/>
          </p:cNvPicPr>
          <p:nvPr/>
        </p:nvPicPr>
        <p:blipFill rotWithShape="1">
          <a:blip r:embed="rId2"/>
          <a:srcRect l="6115" t="12494" r="1692" b="31888"/>
          <a:stretch/>
        </p:blipFill>
        <p:spPr>
          <a:xfrm>
            <a:off x="590843" y="1522827"/>
            <a:ext cx="11240086" cy="3812345"/>
          </a:xfrm>
          <a:prstGeom prst="rect">
            <a:avLst/>
          </a:prstGeom>
        </p:spPr>
      </p:pic>
    </p:spTree>
    <p:extLst>
      <p:ext uri="{BB962C8B-B14F-4D97-AF65-F5344CB8AC3E}">
        <p14:creationId xmlns:p14="http://schemas.microsoft.com/office/powerpoint/2010/main" val="278075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219</Words>
  <Application>Microsoft Office PowerPoint</Application>
  <PresentationFormat>Widescreen</PresentationFormat>
  <Paragraphs>15</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Berts-pc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Marijana</dc:creator>
  <cp:lastModifiedBy>Marijana</cp:lastModifiedBy>
  <cp:revision>11</cp:revision>
  <dcterms:created xsi:type="dcterms:W3CDTF">2019-04-07T15:33:57Z</dcterms:created>
  <dcterms:modified xsi:type="dcterms:W3CDTF">2020-03-25T14:11:55Z</dcterms:modified>
</cp:coreProperties>
</file>