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6"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94EE804-A70B-4AB0-8E4A-520460F798FA}" type="datetimeFigureOut">
              <a:rPr lang="en-US" smtClean="0"/>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596E0D-B339-4419-824C-845AAE08BAF6}" type="slidenum">
              <a:rPr lang="en-US" smtClean="0"/>
              <a:t>‹#›</a:t>
            </a:fld>
            <a:endParaRPr lang="en-US"/>
          </a:p>
        </p:txBody>
      </p:sp>
    </p:spTree>
    <p:extLst>
      <p:ext uri="{BB962C8B-B14F-4D97-AF65-F5344CB8AC3E}">
        <p14:creationId xmlns:p14="http://schemas.microsoft.com/office/powerpoint/2010/main" val="3020012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4EE804-A70B-4AB0-8E4A-520460F798FA}" type="datetimeFigureOut">
              <a:rPr lang="en-US" smtClean="0"/>
              <a:t>3/17/2020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596E0D-B339-4419-824C-845AAE08BAF6}" type="slidenum">
              <a:rPr lang="en-US" smtClean="0"/>
              <a:t>‹#›</a:t>
            </a:fld>
            <a:endParaRPr lang="en-US"/>
          </a:p>
        </p:txBody>
      </p:sp>
    </p:spTree>
    <p:extLst>
      <p:ext uri="{BB962C8B-B14F-4D97-AF65-F5344CB8AC3E}">
        <p14:creationId xmlns:p14="http://schemas.microsoft.com/office/powerpoint/2010/main" val="3216659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4EE804-A70B-4AB0-8E4A-520460F798FA}" type="datetimeFigureOut">
              <a:rPr lang="en-US" smtClean="0"/>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596E0D-B339-4419-824C-845AAE08BAF6}" type="slidenum">
              <a:rPr lang="en-US" smtClean="0"/>
              <a:t>‹#›</a:t>
            </a:fld>
            <a:endParaRPr lang="en-US"/>
          </a:p>
        </p:txBody>
      </p:sp>
    </p:spTree>
    <p:extLst>
      <p:ext uri="{BB962C8B-B14F-4D97-AF65-F5344CB8AC3E}">
        <p14:creationId xmlns:p14="http://schemas.microsoft.com/office/powerpoint/2010/main" val="5793596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4EE804-A70B-4AB0-8E4A-520460F798FA}" type="datetimeFigureOut">
              <a:rPr lang="en-US" smtClean="0"/>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596E0D-B339-4419-824C-845AAE08BAF6}"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4566433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4EE804-A70B-4AB0-8E4A-520460F798FA}" type="datetimeFigureOut">
              <a:rPr lang="en-US" smtClean="0"/>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596E0D-B339-4419-824C-845AAE08BAF6}" type="slidenum">
              <a:rPr lang="en-US" smtClean="0"/>
              <a:t>‹#›</a:t>
            </a:fld>
            <a:endParaRPr lang="en-US"/>
          </a:p>
        </p:txBody>
      </p:sp>
    </p:spTree>
    <p:extLst>
      <p:ext uri="{BB962C8B-B14F-4D97-AF65-F5344CB8AC3E}">
        <p14:creationId xmlns:p14="http://schemas.microsoft.com/office/powerpoint/2010/main" val="38923601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94EE804-A70B-4AB0-8E4A-520460F798FA}" type="datetimeFigureOut">
              <a:rPr lang="en-US" smtClean="0"/>
              <a:t>3/17/2020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596E0D-B339-4419-824C-845AAE08BAF6}" type="slidenum">
              <a:rPr lang="en-US" smtClean="0"/>
              <a:t>‹#›</a:t>
            </a:fld>
            <a:endParaRPr lang="en-US"/>
          </a:p>
        </p:txBody>
      </p:sp>
    </p:spTree>
    <p:extLst>
      <p:ext uri="{BB962C8B-B14F-4D97-AF65-F5344CB8AC3E}">
        <p14:creationId xmlns:p14="http://schemas.microsoft.com/office/powerpoint/2010/main" val="18500539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94EE804-A70B-4AB0-8E4A-520460F798FA}" type="datetimeFigureOut">
              <a:rPr lang="en-US" smtClean="0"/>
              <a:t>3/17/2020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596E0D-B339-4419-824C-845AAE08BAF6}" type="slidenum">
              <a:rPr lang="en-US" smtClean="0"/>
              <a:t>‹#›</a:t>
            </a:fld>
            <a:endParaRPr lang="en-US"/>
          </a:p>
        </p:txBody>
      </p:sp>
    </p:spTree>
    <p:extLst>
      <p:ext uri="{BB962C8B-B14F-4D97-AF65-F5344CB8AC3E}">
        <p14:creationId xmlns:p14="http://schemas.microsoft.com/office/powerpoint/2010/main" val="6132896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4EE804-A70B-4AB0-8E4A-520460F798FA}" type="datetimeFigureOut">
              <a:rPr lang="en-US" smtClean="0"/>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596E0D-B339-4419-824C-845AAE08BAF6}" type="slidenum">
              <a:rPr lang="en-US" smtClean="0"/>
              <a:t>‹#›</a:t>
            </a:fld>
            <a:endParaRPr lang="en-US"/>
          </a:p>
        </p:txBody>
      </p:sp>
    </p:spTree>
    <p:extLst>
      <p:ext uri="{BB962C8B-B14F-4D97-AF65-F5344CB8AC3E}">
        <p14:creationId xmlns:p14="http://schemas.microsoft.com/office/powerpoint/2010/main" val="27625558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4EE804-A70B-4AB0-8E4A-520460F798FA}" type="datetimeFigureOut">
              <a:rPr lang="en-US" smtClean="0"/>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596E0D-B339-4419-824C-845AAE08BAF6}" type="slidenum">
              <a:rPr lang="en-US" smtClean="0"/>
              <a:t>‹#›</a:t>
            </a:fld>
            <a:endParaRPr lang="en-US"/>
          </a:p>
        </p:txBody>
      </p:sp>
    </p:spTree>
    <p:extLst>
      <p:ext uri="{BB962C8B-B14F-4D97-AF65-F5344CB8AC3E}">
        <p14:creationId xmlns:p14="http://schemas.microsoft.com/office/powerpoint/2010/main" val="692171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94EE804-A70B-4AB0-8E4A-520460F798FA}" type="datetimeFigureOut">
              <a:rPr lang="en-US" smtClean="0"/>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596E0D-B339-4419-824C-845AAE08BAF6}" type="slidenum">
              <a:rPr lang="en-US" smtClean="0"/>
              <a:t>‹#›</a:t>
            </a:fld>
            <a:endParaRPr lang="en-US"/>
          </a:p>
        </p:txBody>
      </p:sp>
    </p:spTree>
    <p:extLst>
      <p:ext uri="{BB962C8B-B14F-4D97-AF65-F5344CB8AC3E}">
        <p14:creationId xmlns:p14="http://schemas.microsoft.com/office/powerpoint/2010/main" val="699557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4EE804-A70B-4AB0-8E4A-520460F798FA}" type="datetimeFigureOut">
              <a:rPr lang="en-US" smtClean="0"/>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596E0D-B339-4419-824C-845AAE08BAF6}" type="slidenum">
              <a:rPr lang="en-US" smtClean="0"/>
              <a:t>‹#›</a:t>
            </a:fld>
            <a:endParaRPr lang="en-US"/>
          </a:p>
        </p:txBody>
      </p:sp>
    </p:spTree>
    <p:extLst>
      <p:ext uri="{BB962C8B-B14F-4D97-AF65-F5344CB8AC3E}">
        <p14:creationId xmlns:p14="http://schemas.microsoft.com/office/powerpoint/2010/main" val="2492952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94EE804-A70B-4AB0-8E4A-520460F798FA}" type="datetimeFigureOut">
              <a:rPr lang="en-US" smtClean="0"/>
              <a:t>3/17/2020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596E0D-B339-4419-824C-845AAE08BAF6}" type="slidenum">
              <a:rPr lang="en-US" smtClean="0"/>
              <a:t>‹#›</a:t>
            </a:fld>
            <a:endParaRPr lang="en-US"/>
          </a:p>
        </p:txBody>
      </p:sp>
    </p:spTree>
    <p:extLst>
      <p:ext uri="{BB962C8B-B14F-4D97-AF65-F5344CB8AC3E}">
        <p14:creationId xmlns:p14="http://schemas.microsoft.com/office/powerpoint/2010/main" val="1793457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94EE804-A70B-4AB0-8E4A-520460F798FA}" type="datetimeFigureOut">
              <a:rPr lang="en-US" smtClean="0"/>
              <a:t>3/17/2020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596E0D-B339-4419-824C-845AAE08BAF6}" type="slidenum">
              <a:rPr lang="en-US" smtClean="0"/>
              <a:t>‹#›</a:t>
            </a:fld>
            <a:endParaRPr lang="en-US"/>
          </a:p>
        </p:txBody>
      </p:sp>
    </p:spTree>
    <p:extLst>
      <p:ext uri="{BB962C8B-B14F-4D97-AF65-F5344CB8AC3E}">
        <p14:creationId xmlns:p14="http://schemas.microsoft.com/office/powerpoint/2010/main" val="2099950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94EE804-A70B-4AB0-8E4A-520460F798FA}" type="datetimeFigureOut">
              <a:rPr lang="en-US" smtClean="0"/>
              <a:t>3/17/2020</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80596E0D-B339-4419-824C-845AAE08BAF6}" type="slidenum">
              <a:rPr lang="en-US" smtClean="0"/>
              <a:t>‹#›</a:t>
            </a:fld>
            <a:endParaRPr lang="en-US"/>
          </a:p>
        </p:txBody>
      </p:sp>
    </p:spTree>
    <p:extLst>
      <p:ext uri="{BB962C8B-B14F-4D97-AF65-F5344CB8AC3E}">
        <p14:creationId xmlns:p14="http://schemas.microsoft.com/office/powerpoint/2010/main" val="3228212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94EE804-A70B-4AB0-8E4A-520460F798FA}" type="datetimeFigureOut">
              <a:rPr lang="en-US" smtClean="0"/>
              <a:t>3/17/2020</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80596E0D-B339-4419-824C-845AAE08BAF6}" type="slidenum">
              <a:rPr lang="en-US" smtClean="0"/>
              <a:t>‹#›</a:t>
            </a:fld>
            <a:endParaRPr lang="en-US"/>
          </a:p>
        </p:txBody>
      </p:sp>
    </p:spTree>
    <p:extLst>
      <p:ext uri="{BB962C8B-B14F-4D97-AF65-F5344CB8AC3E}">
        <p14:creationId xmlns:p14="http://schemas.microsoft.com/office/powerpoint/2010/main" val="3744755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994EE804-A70B-4AB0-8E4A-520460F798FA}" type="datetimeFigureOut">
              <a:rPr lang="en-US" smtClean="0"/>
              <a:t>3/17/2020</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80596E0D-B339-4419-824C-845AAE08BAF6}" type="slidenum">
              <a:rPr lang="en-US" smtClean="0"/>
              <a:t>‹#›</a:t>
            </a:fld>
            <a:endParaRPr lang="en-US"/>
          </a:p>
        </p:txBody>
      </p:sp>
    </p:spTree>
    <p:extLst>
      <p:ext uri="{BB962C8B-B14F-4D97-AF65-F5344CB8AC3E}">
        <p14:creationId xmlns:p14="http://schemas.microsoft.com/office/powerpoint/2010/main" val="3798020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4EE804-A70B-4AB0-8E4A-520460F798FA}" type="datetimeFigureOut">
              <a:rPr lang="en-US" smtClean="0"/>
              <a:t>3/17/2020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596E0D-B339-4419-824C-845AAE08BAF6}" type="slidenum">
              <a:rPr lang="en-US" smtClean="0"/>
              <a:t>‹#›</a:t>
            </a:fld>
            <a:endParaRPr lang="en-US"/>
          </a:p>
        </p:txBody>
      </p:sp>
    </p:spTree>
    <p:extLst>
      <p:ext uri="{BB962C8B-B14F-4D97-AF65-F5344CB8AC3E}">
        <p14:creationId xmlns:p14="http://schemas.microsoft.com/office/powerpoint/2010/main" val="1661360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94EE804-A70B-4AB0-8E4A-520460F798FA}" type="datetimeFigureOut">
              <a:rPr lang="en-US" smtClean="0"/>
              <a:t>3/17/2020</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80596E0D-B339-4419-824C-845AAE08BAF6}" type="slidenum">
              <a:rPr lang="en-US" smtClean="0"/>
              <a:t>‹#›</a:t>
            </a:fld>
            <a:endParaRPr lang="en-US"/>
          </a:p>
        </p:txBody>
      </p:sp>
    </p:spTree>
    <p:extLst>
      <p:ext uri="{BB962C8B-B14F-4D97-AF65-F5344CB8AC3E}">
        <p14:creationId xmlns:p14="http://schemas.microsoft.com/office/powerpoint/2010/main" val="128267665"/>
      </p:ext>
    </p:extLst>
  </p:cSld>
  <p:clrMap bg1="dk1" tx1="lt1" bg2="dk2" tx2="lt2" accent1="accent1" accent2="accent2" accent3="accent3" accent4="accent4" accent5="accent5" accent6="accent6" hlink="hlink" folHlink="folHlink"/>
  <p:sldLayoutIdLst>
    <p:sldLayoutId id="2147483917" r:id="rId1"/>
    <p:sldLayoutId id="2147483918" r:id="rId2"/>
    <p:sldLayoutId id="2147483919" r:id="rId3"/>
    <p:sldLayoutId id="2147483920" r:id="rId4"/>
    <p:sldLayoutId id="2147483921" r:id="rId5"/>
    <p:sldLayoutId id="2147483922" r:id="rId6"/>
    <p:sldLayoutId id="2147483923" r:id="rId7"/>
    <p:sldLayoutId id="2147483924" r:id="rId8"/>
    <p:sldLayoutId id="2147483925" r:id="rId9"/>
    <p:sldLayoutId id="2147483926" r:id="rId10"/>
    <p:sldLayoutId id="2147483927" r:id="rId11"/>
    <p:sldLayoutId id="2147483928" r:id="rId12"/>
    <p:sldLayoutId id="2147483929" r:id="rId13"/>
    <p:sldLayoutId id="2147483930" r:id="rId14"/>
    <p:sldLayoutId id="2147483931" r:id="rId15"/>
    <p:sldLayoutId id="2147483932" r:id="rId16"/>
    <p:sldLayoutId id="2147483933"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aleksandarvesovic@gmail.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
            <a:ext cx="8825658" cy="2189408"/>
          </a:xfrm>
        </p:spPr>
        <p:txBody>
          <a:bodyPr>
            <a:normAutofit/>
          </a:bodyPr>
          <a:lstStyle/>
          <a:p>
            <a:r>
              <a:rPr lang="en-US" sz="5300" dirty="0" err="1" smtClean="0"/>
              <a:t>Hemija</a:t>
            </a:r>
            <a:r>
              <a:rPr lang="en-US" sz="5300" dirty="0" smtClean="0"/>
              <a:t> VII </a:t>
            </a:r>
            <a:r>
              <a:rPr lang="en-US" sz="5300" dirty="0" err="1" smtClean="0"/>
              <a:t>razred</a:t>
            </a:r>
            <a:r>
              <a:rPr lang="sr-Latn-RS" sz="5300" dirty="0" smtClean="0"/>
              <a:t/>
            </a:r>
            <a:br>
              <a:rPr lang="sr-Latn-RS" sz="5300" dirty="0" smtClean="0"/>
            </a:br>
            <a:r>
              <a:rPr lang="sr-Latn-RS" sz="5300" dirty="0" smtClean="0"/>
              <a:t>rastvori i rastvorljivost</a:t>
            </a:r>
            <a:endParaRPr lang="en-US" dirty="0"/>
          </a:p>
        </p:txBody>
      </p:sp>
      <p:sp>
        <p:nvSpPr>
          <p:cNvPr id="3" name="Subtitle 2"/>
          <p:cNvSpPr>
            <a:spLocks noGrp="1"/>
          </p:cNvSpPr>
          <p:nvPr>
            <p:ph type="subTitle" idx="1"/>
          </p:nvPr>
        </p:nvSpPr>
        <p:spPr/>
        <p:txBody>
          <a:bodyPr>
            <a:normAutofit/>
          </a:bodyPr>
          <a:lstStyle/>
          <a:p>
            <a:r>
              <a:rPr lang="en-US" sz="4000" dirty="0" err="1" smtClean="0"/>
              <a:t>nastavnik</a:t>
            </a:r>
            <a:r>
              <a:rPr lang="sr-Latn-RS" sz="4000" dirty="0" smtClean="0"/>
              <a:t>:Aleksandar vesović</a:t>
            </a:r>
            <a:endParaRPr lang="en-US" sz="4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88590" y="1362466"/>
            <a:ext cx="2784046" cy="3414914"/>
          </a:xfrm>
          <a:prstGeom prst="rect">
            <a:avLst/>
          </a:prstGeom>
        </p:spPr>
      </p:pic>
    </p:spTree>
    <p:extLst>
      <p:ext uri="{BB962C8B-B14F-4D97-AF65-F5344CB8AC3E}">
        <p14:creationId xmlns:p14="http://schemas.microsoft.com/office/powerpoint/2010/main" val="40349963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103312" y="940158"/>
            <a:ext cx="8946541" cy="5308241"/>
          </a:xfrm>
        </p:spPr>
        <p:txBody>
          <a:bodyPr>
            <a:normAutofit lnSpcReduction="10000"/>
          </a:bodyPr>
          <a:lstStyle/>
          <a:p>
            <a:pPr marL="0" indent="0">
              <a:buNone/>
            </a:pPr>
            <a:r>
              <a:rPr lang="sr-Latn-RS" sz="2400" dirty="0" smtClean="0"/>
              <a:t>U vezi ove lekcije pogledajte na You Tubu sledeće linkove:</a:t>
            </a:r>
          </a:p>
          <a:p>
            <a:pPr marL="514350" indent="-514350">
              <a:buAutoNum type="arabicPeriod"/>
            </a:pPr>
            <a:r>
              <a:rPr lang="sr-Latn-RS" sz="2400" dirty="0" smtClean="0"/>
              <a:t>Rastvori i rastvorljivost, super škola (snimak, 10 minuta)</a:t>
            </a:r>
          </a:p>
          <a:p>
            <a:pPr marL="514350" indent="-514350">
              <a:buAutoNum type="arabicPeriod"/>
            </a:pPr>
            <a:r>
              <a:rPr lang="sr-Latn-RS" sz="2400" dirty="0" smtClean="0"/>
              <a:t>Rastvori i rastvorljivost, Biljana Butorović (prezentacija od 24 slajda)</a:t>
            </a:r>
          </a:p>
          <a:p>
            <a:pPr marL="514350" indent="-514350">
              <a:buAutoNum type="arabicPeriod"/>
            </a:pPr>
            <a:r>
              <a:rPr lang="sr-Latn-RS" sz="2400" dirty="0" smtClean="0"/>
              <a:t>Ovakvih linkova ima na hiljade. Ne tražite mnogo, jer veliki broj podataka može da vas zbuni. Prezentacija koju vam ja šaljem je samo dobar osnov za dalje učenje. Na žalost, najveći deo ovoga moraćete sami da prođete. Shvatite to kao izazov i pokušajte da vi iznenadite budućnost, ne ona vas.</a:t>
            </a:r>
          </a:p>
          <a:p>
            <a:pPr marL="514350" indent="-514350">
              <a:buAutoNum type="arabicPeriod"/>
            </a:pPr>
            <a:r>
              <a:rPr lang="sr-Latn-RS" sz="2400" dirty="0" smtClean="0"/>
              <a:t>Budite dobri i čuvajte se.</a:t>
            </a:r>
          </a:p>
          <a:p>
            <a:pPr marL="514350" indent="-514350">
              <a:buAutoNum type="arabicPeriod"/>
            </a:pPr>
            <a:r>
              <a:rPr lang="sr-Latn-RS" sz="2400" dirty="0" smtClean="0"/>
              <a:t>Pozdrav,</a:t>
            </a:r>
          </a:p>
          <a:p>
            <a:pPr marL="514350" indent="-514350">
              <a:buAutoNum type="arabicPeriod"/>
            </a:pPr>
            <a:r>
              <a:rPr lang="sr-Latn-RS" sz="2400" dirty="0" smtClean="0"/>
              <a:t>Aleksandar </a:t>
            </a:r>
          </a:p>
          <a:p>
            <a:pPr marL="0" indent="0">
              <a:buNone/>
            </a:pPr>
            <a:endParaRPr lang="en-US" dirty="0"/>
          </a:p>
        </p:txBody>
      </p:sp>
    </p:spTree>
    <p:extLst>
      <p:ext uri="{BB962C8B-B14F-4D97-AF65-F5344CB8AC3E}">
        <p14:creationId xmlns:p14="http://schemas.microsoft.com/office/powerpoint/2010/main" val="18181786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606120"/>
          </a:xfrm>
        </p:spPr>
        <p:txBody>
          <a:bodyPr>
            <a:normAutofit/>
          </a:bodyPr>
          <a:lstStyle/>
          <a:p>
            <a:r>
              <a:rPr lang="sr-Latn-RS" sz="2200" dirty="0" smtClean="0"/>
              <a:t>	</a:t>
            </a:r>
            <a:r>
              <a:rPr lang="sr-Latn-RS" sz="2200" dirty="0" smtClean="0"/>
              <a:t>     Poštovani </a:t>
            </a:r>
            <a:r>
              <a:rPr lang="sr-Latn-RS" sz="2200" dirty="0" smtClean="0"/>
              <a:t>učenici,</a:t>
            </a:r>
            <a:br>
              <a:rPr lang="sr-Latn-RS" sz="2200" dirty="0" smtClean="0"/>
            </a:br>
            <a:r>
              <a:rPr lang="sr-Latn-RS" sz="2200" dirty="0" smtClean="0"/>
              <a:t>	Živu reč nastavnika kao i međusobnu interakciju sa svima vama, ništa ne može zameniti. </a:t>
            </a:r>
            <a:br>
              <a:rPr lang="sr-Latn-RS" sz="2200" dirty="0" smtClean="0"/>
            </a:br>
            <a:r>
              <a:rPr lang="sr-Latn-RS" sz="2200" dirty="0" smtClean="0"/>
              <a:t>	Ipak, usled novonastale situacije, pokušaću na ovaj način da vam olakšam učenje gradiva koje će vam u godinama koje dolaze, biti neophodno u vezi hemije.</a:t>
            </a:r>
            <a:br>
              <a:rPr lang="sr-Latn-RS" sz="2200" dirty="0" smtClean="0"/>
            </a:br>
            <a:r>
              <a:rPr lang="sr-Latn-RS" sz="2200" dirty="0" smtClean="0"/>
              <a:t>	Da bi u tome uspeo, neophodna će mi biti vaša pomoć koja će se sastojati od pitanja, zapažanja, sugestija i svega drugog što bi nam pomoglo da se bolje razumemo.</a:t>
            </a:r>
            <a:br>
              <a:rPr lang="sr-Latn-RS" sz="2200" dirty="0" smtClean="0"/>
            </a:br>
            <a:r>
              <a:rPr lang="sr-Latn-RS" sz="2200" dirty="0"/>
              <a:t/>
            </a:r>
            <a:br>
              <a:rPr lang="sr-Latn-RS" sz="2200" dirty="0"/>
            </a:br>
            <a:r>
              <a:rPr lang="sr-Latn-RS" sz="2200" dirty="0" smtClean="0"/>
              <a:t>Vaš nastavnik</a:t>
            </a:r>
            <a:endParaRPr lang="en-US" sz="2200" dirty="0"/>
          </a:p>
        </p:txBody>
      </p:sp>
      <p:sp>
        <p:nvSpPr>
          <p:cNvPr id="3" name="Content Placeholder 2"/>
          <p:cNvSpPr>
            <a:spLocks noGrp="1"/>
          </p:cNvSpPr>
          <p:nvPr>
            <p:ph idx="1"/>
          </p:nvPr>
        </p:nvSpPr>
        <p:spPr>
          <a:xfrm>
            <a:off x="838200" y="5950039"/>
            <a:ext cx="10515600" cy="226924"/>
          </a:xfrm>
        </p:spPr>
        <p:txBody>
          <a:bodyPr>
            <a:normAutofit fontScale="55000" lnSpcReduction="20000"/>
          </a:bodyPr>
          <a:lstStyle/>
          <a:p>
            <a:endParaRPr lang="en-US" dirty="0"/>
          </a:p>
        </p:txBody>
      </p:sp>
    </p:spTree>
    <p:extLst>
      <p:ext uri="{BB962C8B-B14F-4D97-AF65-F5344CB8AC3E}">
        <p14:creationId xmlns:p14="http://schemas.microsoft.com/office/powerpoint/2010/main" val="774232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Rastvori i rastvorljivost</a:t>
            </a:r>
            <a:endParaRPr lang="en-US" dirty="0"/>
          </a:p>
        </p:txBody>
      </p:sp>
      <p:sp>
        <p:nvSpPr>
          <p:cNvPr id="3" name="Content Placeholder 2"/>
          <p:cNvSpPr>
            <a:spLocks noGrp="1"/>
          </p:cNvSpPr>
          <p:nvPr>
            <p:ph idx="1"/>
          </p:nvPr>
        </p:nvSpPr>
        <p:spPr>
          <a:xfrm>
            <a:off x="1103312" y="1146220"/>
            <a:ext cx="8946541" cy="5102179"/>
          </a:xfrm>
        </p:spPr>
        <p:txBody>
          <a:bodyPr>
            <a:noAutofit/>
          </a:bodyPr>
          <a:lstStyle/>
          <a:p>
            <a:r>
              <a:rPr lang="sr-Latn-RS" sz="2400" dirty="0" smtClean="0"/>
              <a:t>Svaki rastvor se sastoji od rastvarača i rastvorene supstance.</a:t>
            </a:r>
          </a:p>
          <a:p>
            <a:r>
              <a:rPr lang="sr-Latn-RS" sz="2400" dirty="0" smtClean="0"/>
              <a:t>Učenici veoma često mešaju pojmove RASTVARAČ, RASTVORENA SUPSTANCA i RASTVOR.</a:t>
            </a:r>
          </a:p>
          <a:p>
            <a:r>
              <a:rPr lang="sr-Latn-RS" sz="2400" dirty="0" smtClean="0"/>
              <a:t>Zapamtite da se </a:t>
            </a:r>
            <a:r>
              <a:rPr lang="sr-Latn-RS" sz="2400" u="sng" dirty="0" smtClean="0"/>
              <a:t>masa rastvora, </a:t>
            </a:r>
            <a:r>
              <a:rPr lang="sr-Latn-RS" sz="2400" dirty="0" smtClean="0"/>
              <a:t>sastoji od mase rastvarača i mase rastvorene supstance.</a:t>
            </a:r>
          </a:p>
          <a:p>
            <a:r>
              <a:rPr lang="sr-Latn-RS" sz="2400" dirty="0" smtClean="0"/>
              <a:t>Rastvori mogu biti u sva tri </a:t>
            </a:r>
            <a:r>
              <a:rPr lang="sr-Latn-RS" sz="2400" u="sng" dirty="0" smtClean="0"/>
              <a:t>agregatna stanja</a:t>
            </a:r>
          </a:p>
          <a:p>
            <a:r>
              <a:rPr lang="sr-Latn-RS" sz="2400" dirty="0" smtClean="0"/>
              <a:t>1. rastvori u čvrstom agregatnom stanju – legure (npr. čelik, mesing...)</a:t>
            </a:r>
          </a:p>
          <a:p>
            <a:r>
              <a:rPr lang="sr-Latn-RS" sz="2400" dirty="0" smtClean="0"/>
              <a:t>2. rastvori u tečnom agregatnom stanju – voda i so, voda i šećer, voda i alkohol...</a:t>
            </a:r>
          </a:p>
          <a:p>
            <a:r>
              <a:rPr lang="sr-Latn-RS" sz="2400" dirty="0" smtClean="0"/>
              <a:t>3. rastvori u gasovitom agregatnom stanju – vazduh (sastoji se iz azota, kiseonika i drugih gasova)</a:t>
            </a:r>
          </a:p>
          <a:p>
            <a:endParaRPr lang="sr-Latn-RS" sz="2400" dirty="0" smtClean="0"/>
          </a:p>
          <a:p>
            <a:endParaRPr lang="en-US" sz="2400" dirty="0"/>
          </a:p>
        </p:txBody>
      </p:sp>
    </p:spTree>
    <p:extLst>
      <p:ext uri="{BB962C8B-B14F-4D97-AF65-F5344CB8AC3E}">
        <p14:creationId xmlns:p14="http://schemas.microsoft.com/office/powerpoint/2010/main" val="10836595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62783"/>
            <a:ext cx="10515600" cy="3856743"/>
          </a:xfrm>
        </p:spPr>
        <p:txBody>
          <a:bodyPr/>
          <a:lstStyle/>
          <a:p>
            <a:r>
              <a:rPr lang="en-US" dirty="0" err="1"/>
              <a:t>Sastav</a:t>
            </a:r>
            <a:r>
              <a:rPr lang="en-US" dirty="0"/>
              <a:t> </a:t>
            </a:r>
            <a:r>
              <a:rPr lang="en-US" dirty="0" err="1"/>
              <a:t>rastvora</a:t>
            </a:r>
            <a:r>
              <a:rPr lang="en-US" dirty="0"/>
              <a:t>:</a:t>
            </a:r>
            <a:br>
              <a:rPr lang="en-US" dirty="0"/>
            </a:br>
            <a:endParaRPr lang="en-US" dirty="0"/>
          </a:p>
        </p:txBody>
      </p:sp>
      <p:sp>
        <p:nvSpPr>
          <p:cNvPr id="3" name="Content Placeholder 2"/>
          <p:cNvSpPr>
            <a:spLocks noGrp="1"/>
          </p:cNvSpPr>
          <p:nvPr>
            <p:ph idx="1"/>
          </p:nvPr>
        </p:nvSpPr>
        <p:spPr>
          <a:xfrm>
            <a:off x="1103312" y="244700"/>
            <a:ext cx="8946541" cy="6003700"/>
          </a:xfrm>
        </p:spPr>
        <p:txBody>
          <a:bodyPr>
            <a:normAutofit/>
          </a:bodyPr>
          <a:lstStyle/>
          <a:p>
            <a:endParaRPr lang="sr-Latn-RS" dirty="0" smtClean="0"/>
          </a:p>
          <a:p>
            <a:r>
              <a:rPr lang="sr-Latn-RS" sz="2400" dirty="0" smtClean="0"/>
              <a:t>Obnoviti homogene smeše. Homogene smeše su pravi rastvori. Pravi rastvori imaju isti sastav i iste osobine u svakom svom delu. U VII i VIII razredu ćemo se baviti gotovo isključivo pravim rastvorima.</a:t>
            </a:r>
          </a:p>
          <a:p>
            <a:r>
              <a:rPr lang="sr-Latn-RS" sz="2400" dirty="0" smtClean="0"/>
              <a:t>1. Šta je rastvarač a šta rastvorena supstanca u nekom rastvoru?</a:t>
            </a:r>
          </a:p>
          <a:p>
            <a:r>
              <a:rPr lang="sr-Latn-RS" sz="2400" dirty="0" smtClean="0"/>
              <a:t>Kako se to određuje?</a:t>
            </a:r>
          </a:p>
          <a:p>
            <a:r>
              <a:rPr lang="sr-Latn-RS" sz="2400" dirty="0" smtClean="0"/>
              <a:t>Ako su rastvarač i rastvorena supstanca u istom agregatnom stanju (alkohol i voda), RASTVARAČ je ona supstanca koje ima više (cm³). Kod vode je 1g =1cm³</a:t>
            </a:r>
          </a:p>
          <a:p>
            <a:r>
              <a:rPr lang="sr-Latn-RS" sz="2400" dirty="0" smtClean="0"/>
              <a:t>Ako su rastvarač i rastvorena supstanca u različitom agregatnom stanju, (voda i šećer), RASTVARAČ je ona supstanca koja je istog agregatnog stanja kao i rastvor.</a:t>
            </a:r>
          </a:p>
          <a:p>
            <a:endParaRPr lang="sr-Latn-RS" sz="2400" dirty="0" smtClean="0"/>
          </a:p>
          <a:p>
            <a:endParaRPr lang="sr-Latn-RS" dirty="0" smtClean="0"/>
          </a:p>
          <a:p>
            <a:endParaRPr lang="sr-Latn-RS" dirty="0" smtClean="0"/>
          </a:p>
          <a:p>
            <a:endParaRPr lang="en-US" dirty="0"/>
          </a:p>
        </p:txBody>
      </p:sp>
    </p:spTree>
    <p:extLst>
      <p:ext uri="{BB962C8B-B14F-4D97-AF65-F5344CB8AC3E}">
        <p14:creationId xmlns:p14="http://schemas.microsoft.com/office/powerpoint/2010/main" val="4440131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103312" y="734096"/>
            <a:ext cx="8946541" cy="5514303"/>
          </a:xfrm>
        </p:spPr>
        <p:txBody>
          <a:bodyPr>
            <a:normAutofit/>
          </a:bodyPr>
          <a:lstStyle/>
          <a:p>
            <a:r>
              <a:rPr lang="sr-Latn-RS" sz="2400" dirty="0" smtClean="0"/>
              <a:t>Prvo pravilo je logično. Razmislite i pokušajte sami sa ga objasnite. Šta je rastvarač ako u smeši imamo 40 cm³ vode i 140 cm³ alkohola? Kolika je masa rastvora? </a:t>
            </a:r>
          </a:p>
          <a:p>
            <a:r>
              <a:rPr lang="sr-Latn-RS" sz="2400" dirty="0" smtClean="0"/>
              <a:t>Drugo pravilo je takođe za razmišljanje. Ako imamo 100g vode i 200g šećera, šta je rastvarač, šta rastvorena supstanca i kolika je masa rastvora?</a:t>
            </a:r>
          </a:p>
          <a:p>
            <a:r>
              <a:rPr lang="sr-Latn-RS" sz="2400" dirty="0" smtClean="0"/>
              <a:t>Masa rastvora je 200g šećera + 100g vode = 300g rastvora</a:t>
            </a:r>
          </a:p>
          <a:p>
            <a:r>
              <a:rPr lang="sr-Latn-RS" sz="2400" dirty="0" smtClean="0"/>
              <a:t>Rastvorena supstanca je šećer. Zašto? Zato što se 200g šešera u potpunosti rastvori u 100g vode. Takav rastvor je u TEČNOM agregatnom stanju, pa je rastvarač – voda.  </a:t>
            </a:r>
            <a:endParaRPr lang="en-US" sz="2400" dirty="0"/>
          </a:p>
        </p:txBody>
      </p:sp>
    </p:spTree>
    <p:extLst>
      <p:ext uri="{BB962C8B-B14F-4D97-AF65-F5344CB8AC3E}">
        <p14:creationId xmlns:p14="http://schemas.microsoft.com/office/powerpoint/2010/main" val="15669675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103312" y="734096"/>
            <a:ext cx="8946541" cy="5514303"/>
          </a:xfrm>
        </p:spPr>
        <p:txBody>
          <a:bodyPr>
            <a:normAutofit/>
          </a:bodyPr>
          <a:lstStyle/>
          <a:p>
            <a:r>
              <a:rPr lang="sr-Latn-RS" sz="2400" dirty="0" smtClean="0"/>
              <a:t>Rastvori mogu biti: (u zavisnosti od sastava)</a:t>
            </a:r>
          </a:p>
          <a:p>
            <a:r>
              <a:rPr lang="sr-Latn-RS" sz="2400" dirty="0" smtClean="0"/>
              <a:t>1. zasićeni</a:t>
            </a:r>
          </a:p>
          <a:p>
            <a:r>
              <a:rPr lang="sr-Latn-RS" sz="2400" dirty="0" smtClean="0"/>
              <a:t>2. nezasićeni </a:t>
            </a:r>
          </a:p>
          <a:p>
            <a:r>
              <a:rPr lang="sr-Latn-RS" sz="2400" dirty="0" smtClean="0"/>
              <a:t>3. prezasićeni (presićeni)</a:t>
            </a:r>
          </a:p>
          <a:p>
            <a:r>
              <a:rPr lang="sr-Latn-RS" sz="2400" dirty="0" smtClean="0"/>
              <a:t>Objašnjenje:</a:t>
            </a:r>
          </a:p>
          <a:p>
            <a:r>
              <a:rPr lang="sr-Latn-RS" sz="2400" dirty="0" smtClean="0"/>
              <a:t>Na ovaj način dolazimo do pojma: RASTVORLjIVOST (rastvorljivost supstance</a:t>
            </a:r>
          </a:p>
          <a:p>
            <a:r>
              <a:rPr lang="sr-Latn-RS" sz="2400" dirty="0" smtClean="0"/>
              <a:t>Rastvorljivost predstavlja broj grama rastvorene supstance u 100g rastvarača na određenoj temperaturi.</a:t>
            </a:r>
          </a:p>
          <a:p>
            <a:r>
              <a:rPr lang="sr-Latn-RS" sz="2400" dirty="0" smtClean="0"/>
              <a:t>Dakle, rastvorljivost zavisi od prirode supstance i od temperature.</a:t>
            </a:r>
          </a:p>
          <a:p>
            <a:endParaRPr lang="en-US" sz="2400" dirty="0"/>
          </a:p>
        </p:txBody>
      </p:sp>
    </p:spTree>
    <p:extLst>
      <p:ext uri="{BB962C8B-B14F-4D97-AF65-F5344CB8AC3E}">
        <p14:creationId xmlns:p14="http://schemas.microsoft.com/office/powerpoint/2010/main" val="33374189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103312" y="772732"/>
            <a:ext cx="8946541" cy="5475667"/>
          </a:xfrm>
        </p:spPr>
        <p:txBody>
          <a:bodyPr>
            <a:normAutofit/>
          </a:bodyPr>
          <a:lstStyle/>
          <a:p>
            <a:r>
              <a:rPr lang="sr-Latn-RS" sz="2400" dirty="0" smtClean="0"/>
              <a:t>Primer:</a:t>
            </a:r>
          </a:p>
          <a:p>
            <a:r>
              <a:rPr lang="sr-Latn-RS" sz="2400" dirty="0" smtClean="0"/>
              <a:t>Kuhinjska so i šećer su dve različite supstance i različito se rastvaraju. U 100g vode na 25°C potpuno će se rastvoriti 36g kuhinjske soli</a:t>
            </a:r>
          </a:p>
          <a:p>
            <a:r>
              <a:rPr lang="sr-Latn-RS" sz="2400" dirty="0" smtClean="0"/>
              <a:t>U 100g vode na 25°C potpuno će se rastvoriti 204g šećera.</a:t>
            </a:r>
          </a:p>
          <a:p>
            <a:r>
              <a:rPr lang="sr-Latn-RS" sz="2400" dirty="0" smtClean="0"/>
              <a:t>Oba ova rastvora su homogene smeše.</a:t>
            </a:r>
          </a:p>
          <a:p>
            <a:r>
              <a:rPr lang="sr-Latn-RS" sz="2400" dirty="0" smtClean="0"/>
              <a:t>Oba rastvora su u tečnom agregatnom stanju, što znači da je rastvarač voda.</a:t>
            </a:r>
          </a:p>
          <a:p>
            <a:r>
              <a:rPr lang="sr-Latn-RS" sz="2400" dirty="0" smtClean="0"/>
              <a:t>Masa prvog rastvora je 136g</a:t>
            </a:r>
          </a:p>
          <a:p>
            <a:r>
              <a:rPr lang="sr-Latn-RS" sz="2400" dirty="0" smtClean="0"/>
              <a:t>Masa drugog rastvora je 304g </a:t>
            </a:r>
          </a:p>
          <a:p>
            <a:endParaRPr lang="en-US" sz="2400" dirty="0"/>
          </a:p>
        </p:txBody>
      </p:sp>
    </p:spTree>
    <p:extLst>
      <p:ext uri="{BB962C8B-B14F-4D97-AF65-F5344CB8AC3E}">
        <p14:creationId xmlns:p14="http://schemas.microsoft.com/office/powerpoint/2010/main" val="24563353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103312" y="452718"/>
            <a:ext cx="8946541" cy="5795681"/>
          </a:xfrm>
        </p:spPr>
        <p:txBody>
          <a:bodyPr>
            <a:normAutofit/>
          </a:bodyPr>
          <a:lstStyle/>
          <a:p>
            <a:r>
              <a:rPr lang="sr-Latn-RS" sz="2400" dirty="0" smtClean="0"/>
              <a:t>Ako pomešamo 100g vode i 37g kuhinjske soli dobićemo 137 grama rastvora. </a:t>
            </a:r>
          </a:p>
          <a:p>
            <a:r>
              <a:rPr lang="sr-Latn-RS" sz="2400" dirty="0" smtClean="0"/>
              <a:t>1g soli se neće rastvoriti (ostaje kao talog). Ovakav rastvor je prezasićen (presićen).</a:t>
            </a:r>
          </a:p>
          <a:p>
            <a:r>
              <a:rPr lang="sr-Latn-RS" sz="2400" dirty="0" smtClean="0"/>
              <a:t>Ako pomešamo 100g vode i 35g kuhinjske soli dobićemo 135 grama rastvora.</a:t>
            </a:r>
          </a:p>
          <a:p>
            <a:r>
              <a:rPr lang="sr-Latn-RS" sz="2400" dirty="0" smtClean="0"/>
              <a:t>U ovom rastvoru je moguće rastvoriti još 1g soli. Ovakav rastvor je nezasićen. Hemičari se obično bave ovakvim rastvorima.</a:t>
            </a:r>
          </a:p>
          <a:p>
            <a:r>
              <a:rPr lang="sr-Latn-RS" sz="2400" dirty="0" smtClean="0"/>
              <a:t>Rastvorljivost soli iznosi 36g na 25°C. </a:t>
            </a:r>
          </a:p>
          <a:p>
            <a:endParaRPr lang="sr-Latn-RS" sz="2400" dirty="0" smtClean="0"/>
          </a:p>
          <a:p>
            <a:endParaRPr lang="en-US" sz="2400" dirty="0"/>
          </a:p>
        </p:txBody>
      </p:sp>
    </p:spTree>
    <p:extLst>
      <p:ext uri="{BB962C8B-B14F-4D97-AF65-F5344CB8AC3E}">
        <p14:creationId xmlns:p14="http://schemas.microsoft.com/office/powerpoint/2010/main" val="40642661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103312" y="347730"/>
            <a:ext cx="8946541" cy="5900669"/>
          </a:xfrm>
        </p:spPr>
        <p:txBody>
          <a:bodyPr>
            <a:normAutofit/>
          </a:bodyPr>
          <a:lstStyle/>
          <a:p>
            <a:r>
              <a:rPr lang="sr-Latn-RS" sz="2400" dirty="0" smtClean="0"/>
              <a:t>Nadam se da je sada jasno zašto je rastvorljivost soli 36g i zašto se definiše kao broj grama rastvorene supstance u 100g rastvarača na određenoj temperaturi.</a:t>
            </a:r>
          </a:p>
          <a:p>
            <a:r>
              <a:rPr lang="sr-Latn-RS" sz="2400" dirty="0" smtClean="0"/>
              <a:t>Pitanja:</a:t>
            </a:r>
          </a:p>
          <a:p>
            <a:r>
              <a:rPr lang="sr-Latn-RS" sz="2400" dirty="0" smtClean="0"/>
              <a:t>1. Da li će rastvorljivost soli opasti ili biti veća na 40°C? Zašto?</a:t>
            </a:r>
          </a:p>
          <a:p>
            <a:r>
              <a:rPr lang="sr-Latn-RS" sz="2400" dirty="0" smtClean="0"/>
              <a:t>2. Molim za pitanja koja vam nisu jasna</a:t>
            </a:r>
          </a:p>
          <a:p>
            <a:r>
              <a:rPr lang="sr-Latn-RS" sz="2400" dirty="0" smtClean="0"/>
              <a:t>Možete ih poslati na e-mail</a:t>
            </a:r>
            <a:r>
              <a:rPr lang="sr-Latn-RS" sz="2400" dirty="0"/>
              <a:t>:</a:t>
            </a:r>
            <a:endParaRPr lang="sr-Latn-RS" sz="2400" dirty="0" smtClean="0"/>
          </a:p>
          <a:p>
            <a:r>
              <a:rPr lang="en-US" sz="2400" dirty="0">
                <a:hlinkClick r:id="rId2"/>
              </a:rPr>
              <a:t>a</a:t>
            </a:r>
            <a:r>
              <a:rPr lang="sr-Latn-RS" sz="2400" dirty="0" smtClean="0">
                <a:hlinkClick r:id="rId2"/>
              </a:rPr>
              <a:t>leksandarvesovic</a:t>
            </a:r>
            <a:r>
              <a:rPr lang="en-US" sz="2400" dirty="0" smtClean="0">
                <a:hlinkClick r:id="rId2"/>
              </a:rPr>
              <a:t>@gmail.com</a:t>
            </a:r>
            <a:endParaRPr lang="sr-Latn-RS" sz="2400" dirty="0" smtClean="0"/>
          </a:p>
          <a:p>
            <a:r>
              <a:rPr lang="sr-Latn-RS" sz="2400" dirty="0" smtClean="0"/>
              <a:t>U sledećoj prezentaciji koju vam budem poslao pokušaću da na njih odgovorim.</a:t>
            </a:r>
            <a:endParaRPr lang="en-US" sz="2400" dirty="0"/>
          </a:p>
        </p:txBody>
      </p:sp>
    </p:spTree>
    <p:extLst>
      <p:ext uri="{BB962C8B-B14F-4D97-AF65-F5344CB8AC3E}">
        <p14:creationId xmlns:p14="http://schemas.microsoft.com/office/powerpoint/2010/main" val="20326500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TM02836342[[fn=Ion]]</Template>
  <TotalTime>167</TotalTime>
  <Words>712</Words>
  <Application>Microsoft Office PowerPoint</Application>
  <PresentationFormat>Widescreen</PresentationFormat>
  <Paragraphs>58</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Wingdings 3</vt:lpstr>
      <vt:lpstr>Ion</vt:lpstr>
      <vt:lpstr>Hemija VII razred rastvori i rastvorljivost</vt:lpstr>
      <vt:lpstr>      Poštovani učenici,  Živu reč nastavnika kao i međusobnu interakciju sa svima vama, ništa ne može zameniti.   Ipak, usled novonastale situacije, pokušaću na ovaj način da vam olakšam učenje gradiva koje će vam u godinama koje dolaze, biti neophodno u vezi hemije.  Da bi u tome uspeo, neophodna će mi biti vaša pomoć koja će se sastojati od pitanja, zapažanja, sugestija i svega drugog što bi nam pomoglo da se bolje razumemo.  Vaš nastavnik</vt:lpstr>
      <vt:lpstr>Rastvori i rastvorljivost</vt:lpstr>
      <vt:lpstr>Sastav rastvora: </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Hemija VII razred nastavnik Aleksandar Vesović</dc:title>
  <dc:creator>korisnik</dc:creator>
  <cp:lastModifiedBy>korisnik</cp:lastModifiedBy>
  <cp:revision>20</cp:revision>
  <dcterms:created xsi:type="dcterms:W3CDTF">2020-03-16T20:11:58Z</dcterms:created>
  <dcterms:modified xsi:type="dcterms:W3CDTF">2020-03-16T23:10:34Z</dcterms:modified>
</cp:coreProperties>
</file>