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9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5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1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70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28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2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59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3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6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1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2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2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203B5-1B79-4C84-B52A-F55DAE935FAD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05664-4A2E-409A-9088-69BEED243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9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b="1" dirty="0" smtClean="0"/>
              <a:t>STEHIOMETRIJA(grami)</a:t>
            </a:r>
            <a:br>
              <a:rPr lang="sr-Latn-RS" b="1" dirty="0" smtClean="0"/>
            </a:br>
            <a:r>
              <a:rPr lang="sr-Latn-RS" b="1" dirty="0" smtClean="0"/>
              <a:t>2. deo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3745" y="4932074"/>
            <a:ext cx="9144000" cy="1655762"/>
          </a:xfrm>
        </p:spPr>
        <p:txBody>
          <a:bodyPr/>
          <a:lstStyle/>
          <a:p>
            <a:r>
              <a:rPr lang="sr-Latn-RS" dirty="0" smtClean="0"/>
              <a:t>Bolović Zorica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75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Vraćamo se hemijskoj jednačini, i zapisujemo preračunate podatke: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        2C    +   O</a:t>
            </a:r>
            <a:r>
              <a:rPr lang="sr-Latn-RS" sz="1800" dirty="0" smtClean="0"/>
              <a:t>2  </a:t>
            </a:r>
            <a:r>
              <a:rPr lang="sr-Latn-RS" dirty="0" smtClean="0"/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→   2CO 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m=32g     m= 56g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m=?          m= 224g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Postavimo proporciju: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32g : 56 g = x : 224g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x= 224g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∙32g/56g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x=392g</a:t>
            </a:r>
            <a:endParaRPr lang="sr-Latn-R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21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Za kraj...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Potrebno je samo vežbati i pratiti korake koji su vam dati za rešavanje svakog stehiometrijskog zadatka.</a:t>
            </a:r>
          </a:p>
          <a:p>
            <a:r>
              <a:rPr lang="sr-Latn-RS" dirty="0" smtClean="0"/>
              <a:t>Najvažnija je ispravno napisana (izjednačena) jednačina.</a:t>
            </a:r>
          </a:p>
          <a:p>
            <a:r>
              <a:rPr lang="sr-Latn-RS" dirty="0" smtClean="0"/>
              <a:t>I zapamtite, u proporciju ide samo jedna fizička veličina.</a:t>
            </a:r>
          </a:p>
          <a:p>
            <a:r>
              <a:rPr lang="sr-Latn-RS" b="1" dirty="0" smtClean="0"/>
              <a:t>Nemojte mešati mol-ove i grame!!!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5074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Preračunavanja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Danas ćemo samo malo produbiti ono što smo naučili na prethodnom času.</a:t>
            </a:r>
          </a:p>
          <a:p>
            <a:r>
              <a:rPr lang="sr-Latn-RS" dirty="0" smtClean="0"/>
              <a:t>Spojićemo mol i molarnu masu sa stehiometrijskim zadacima.</a:t>
            </a:r>
          </a:p>
          <a:p>
            <a:r>
              <a:rPr lang="sr-Latn-RS" dirty="0" smtClean="0"/>
              <a:t>Da bi to bilo moguće, potrebno je podsetiti se: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</a:t>
            </a:r>
            <a:r>
              <a:rPr lang="sr-Latn-RS" dirty="0" smtClean="0">
                <a:solidFill>
                  <a:srgbClr val="FF0000"/>
                </a:solidFill>
              </a:rPr>
              <a:t>  n   </a:t>
            </a:r>
            <a:r>
              <a:rPr lang="sr-Latn-RS" dirty="0" smtClean="0"/>
              <a:t>količina supstance koja se izražava u mol-ovima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sr-Latn-RS" b="1" dirty="0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sr-Latn-R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sr-Latn-RS" b="1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sr-Latn-RS" b="1" dirty="0" smtClean="0">
                <a:solidFill>
                  <a:srgbClr val="FF0000"/>
                </a:solidFill>
              </a:rPr>
              <a:t>n</a:t>
            </a:r>
            <a:r>
              <a:rPr lang="sr-Latn-RS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sr-Latn-RS" b="1" dirty="0" smtClean="0">
                <a:solidFill>
                  <a:srgbClr val="00B050"/>
                </a:solidFill>
              </a:rPr>
              <a:t>M</a:t>
            </a:r>
            <a:r>
              <a:rPr lang="sr-Latn-R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sr-Latn-RS" dirty="0" smtClean="0"/>
              <a:t>masa supstance izražena u gramima</a:t>
            </a:r>
            <a:endParaRPr lang="sr-Cyrl-RS" dirty="0" smtClean="0"/>
          </a:p>
          <a:p>
            <a:pPr marL="0" indent="0">
              <a:buNone/>
            </a:pPr>
            <a:r>
              <a:rPr lang="sr-Latn-R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sr-Latn-RS" b="1" dirty="0" smtClean="0">
                <a:solidFill>
                  <a:srgbClr val="00B050"/>
                </a:solidFill>
              </a:rPr>
              <a:t>M = Ar g/mol </a:t>
            </a:r>
          </a:p>
          <a:p>
            <a:pPr marL="0" indent="0">
              <a:buNone/>
            </a:pPr>
            <a:r>
              <a:rPr lang="sr-Latn-RS" b="1" dirty="0" smtClean="0">
                <a:solidFill>
                  <a:srgbClr val="00B050"/>
                </a:solidFill>
              </a:rPr>
              <a:t>    M = Mr g/mol    </a:t>
            </a:r>
            <a:r>
              <a:rPr lang="sr-Latn-RS" dirty="0" smtClean="0"/>
              <a:t>masa 1 mol-a supstance, tj. molarna masa, izražava     			se u g/mol</a:t>
            </a:r>
            <a:endParaRPr lang="sr-Cyrl-RS" dirty="0" smtClean="0"/>
          </a:p>
          <a:p>
            <a:endParaRPr lang="sr-Cyrl-RS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4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Osnovna šema rešavanja stehiometrijskog zadatka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77240" y="2278471"/>
            <a:ext cx="10515600" cy="4351338"/>
          </a:xfrm>
        </p:spPr>
        <p:txBody>
          <a:bodyPr/>
          <a:lstStyle/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sr-Latn-RS" altLang="en-US" sz="2800" dirty="0" smtClean="0"/>
              <a:t>Napisati jednačinu reakcije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sr-Latn-RS" altLang="en-US" sz="2800" dirty="0" smtClean="0"/>
              <a:t>Izjednačiti jednačinu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sr-Latn-RS" altLang="en-US" sz="2800" dirty="0" smtClean="0"/>
              <a:t>Naći molski odnos (supstanci koje tekst povezuje)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sr-Latn-RS" altLang="en-US" sz="2800" dirty="0" smtClean="0"/>
              <a:t>Upisati podatke iz teksta ( ispod odgovarajuće supatance)</a:t>
            </a:r>
          </a:p>
          <a:p>
            <a:pPr marL="514350" indent="-514350">
              <a:buFont typeface="Impact" panose="020B0806030902050204" pitchFamily="34" charset="0"/>
              <a:buAutoNum type="arabicPeriod"/>
            </a:pPr>
            <a:r>
              <a:rPr lang="sr-Latn-RS" altLang="en-US" sz="2800" dirty="0" smtClean="0"/>
              <a:t>Sastaviti proporciju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6836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>
                <a:solidFill>
                  <a:srgbClr val="C00000"/>
                </a:solidFill>
              </a:rPr>
              <a:t>Koliko grama amonijaka nastaje sintezom 9 mol-a vodonika sa dovoljnom količinom azota?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Glavni korak za uspešno rešavanje stehiometrijskog zadatka je da prepoznate šta su reaktanti a šta proizvodi u reakciji i da jednačinu pravilno zapišete.</a:t>
            </a:r>
          </a:p>
          <a:p>
            <a:pPr marL="0" indent="0">
              <a:buNone/>
            </a:pPr>
            <a:r>
              <a:rPr lang="sr-Latn-RS" dirty="0" smtClean="0"/>
              <a:t>Pri sintezi amonijaka reaktanti su azot i vodonik, a amonijak nastaje kao proizvod.</a:t>
            </a:r>
          </a:p>
          <a:p>
            <a:pPr marL="0" indent="0">
              <a:buNone/>
            </a:pPr>
            <a:r>
              <a:rPr lang="sr-Latn-RS" dirty="0" smtClean="0"/>
              <a:t>Reaktanti se pišu sa leve a proizvodi sa desne strane.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4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Azot i vodonik su nemetali i postoje kao dvoatomni molekuli pa se prikazuju molekulskim formulama.</a:t>
            </a:r>
          </a:p>
          <a:p>
            <a:r>
              <a:rPr lang="sr-Latn-RS" dirty="0" smtClean="0"/>
              <a:t>Amonijak je jedinjenje i prikazuje se molekulskom formulom.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                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                       N</a:t>
            </a:r>
            <a:r>
              <a:rPr lang="sr-Latn-RS" sz="1800" dirty="0" smtClean="0"/>
              <a:t>2</a:t>
            </a:r>
            <a:r>
              <a:rPr lang="sr-Latn-RS" dirty="0" smtClean="0"/>
              <a:t>  + H</a:t>
            </a:r>
            <a:r>
              <a:rPr lang="sr-Latn-RS" sz="1800" dirty="0" smtClean="0"/>
              <a:t>2 </a:t>
            </a:r>
            <a:r>
              <a:rPr lang="sr-Latn-RS" dirty="0" smtClean="0"/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→  NH</a:t>
            </a:r>
            <a:r>
              <a:rPr lang="sr-Latn-R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pPr marL="0" indent="0">
              <a:buNone/>
            </a:pPr>
            <a:r>
              <a:rPr lang="sr-Latn-R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Sad se primenjuju osnovni koraci</a:t>
            </a:r>
            <a:r>
              <a:rPr lang="sr-Latn-RS" sz="1800" dirty="0" smtClean="0"/>
              <a:t>:</a:t>
            </a:r>
          </a:p>
          <a:p>
            <a:pPr marL="0" indent="0">
              <a:buNone/>
            </a:pPr>
            <a:r>
              <a:rPr lang="sr-Latn-RS" altLang="en-US" sz="1800" dirty="0" smtClean="0"/>
              <a:t>            Izjednačiti jednačinu</a:t>
            </a:r>
          </a:p>
          <a:p>
            <a:pPr marL="0" indent="0">
              <a:buNone/>
            </a:pPr>
            <a:r>
              <a:rPr lang="sr-Latn-RS" altLang="en-US" sz="1800" dirty="0" smtClean="0"/>
              <a:t>            Naći molski odnos (supstanci koje tekst povezuje)</a:t>
            </a:r>
          </a:p>
          <a:p>
            <a:pPr marL="0" indent="0">
              <a:buNone/>
            </a:pPr>
            <a:r>
              <a:rPr lang="sr-Latn-RS" altLang="en-US" sz="1800" dirty="0" smtClean="0"/>
              <a:t>            Upisati podatke iz teksta ( ispod odgovarajuće supatance)</a:t>
            </a:r>
          </a:p>
          <a:p>
            <a:pPr marL="0" indent="0">
              <a:buNone/>
            </a:pPr>
            <a:endParaRPr lang="sr-Latn-R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52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dirty="0" smtClean="0"/>
              <a:t> </a:t>
            </a:r>
            <a:r>
              <a:rPr lang="sr-Latn-RS" dirty="0" smtClean="0"/>
              <a:t>N</a:t>
            </a:r>
            <a:r>
              <a:rPr lang="sr-Latn-RS" sz="1800" dirty="0" smtClean="0"/>
              <a:t>2</a:t>
            </a:r>
            <a:r>
              <a:rPr lang="sr-Latn-RS" dirty="0" smtClean="0"/>
              <a:t>   +   </a:t>
            </a:r>
            <a:r>
              <a:rPr lang="sr-Latn-RS" dirty="0" smtClean="0">
                <a:solidFill>
                  <a:srgbClr val="C00000"/>
                </a:solidFill>
              </a:rPr>
              <a:t>3</a:t>
            </a:r>
            <a:r>
              <a:rPr lang="sr-Latn-RS" dirty="0" smtClean="0"/>
              <a:t>H</a:t>
            </a:r>
            <a:r>
              <a:rPr lang="sr-Latn-RS" sz="1800" dirty="0" smtClean="0"/>
              <a:t>2 </a:t>
            </a:r>
            <a:r>
              <a:rPr lang="sr-Latn-RS" dirty="0" smtClean="0"/>
              <a:t>  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→   </a:t>
            </a:r>
            <a:r>
              <a:rPr lang="sr-Latn-R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NH</a:t>
            </a:r>
            <a:r>
              <a:rPr lang="sr-Latn-R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  <a:p>
            <a:pPr marL="0" indent="0">
              <a:buNone/>
            </a:pPr>
            <a:r>
              <a:rPr lang="sr-Latn-R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n=3mol       n= 2mol    </a:t>
            </a:r>
          </a:p>
          <a:p>
            <a:pPr marL="0" indent="0">
              <a:buNone/>
            </a:pPr>
            <a:r>
              <a:rPr lang="sr-Latn-RS" dirty="0" smtClean="0"/>
              <a:t>          n= 9mol      m=?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Sad se s</a:t>
            </a:r>
            <a:r>
              <a:rPr lang="sr-Latn-RS" dirty="0" smtClean="0"/>
              <a:t>astavi proporcija:</a:t>
            </a: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        3mol : 2 mol = 9mol : x</a:t>
            </a:r>
          </a:p>
          <a:p>
            <a:pPr marL="0" indent="0">
              <a:buNone/>
            </a:pPr>
            <a:r>
              <a:rPr lang="sr-Latn-RS" dirty="0" smtClean="0"/>
              <a:t>        X = 2mol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∙ 9 mol/3 mol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X =6mol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Nama se traži masa amonijaka, a upravo smo izračunali količinu.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97873" y="2279079"/>
            <a:ext cx="3344091" cy="4789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1600" y="2406135"/>
            <a:ext cx="550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Ovo je molski odnos i predstavlja jednu stranu proporcije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7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Preračunavanje: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Veza između količine i mase je molarna masa. Preračunavamo.</a:t>
            </a:r>
            <a:endParaRPr lang="en-US" dirty="0" smtClean="0"/>
          </a:p>
          <a:p>
            <a:pPr marL="0" indent="0">
              <a:buNone/>
            </a:pPr>
            <a:r>
              <a:rPr lang="sr-Latn-RS" dirty="0" smtClean="0"/>
              <a:t> </a:t>
            </a:r>
            <a:endParaRPr lang="sr-Latn-RS" dirty="0"/>
          </a:p>
          <a:p>
            <a:pPr marL="0" indent="0">
              <a:buNone/>
            </a:pPr>
            <a:r>
              <a:rPr lang="sr-Latn-RS" dirty="0" smtClean="0"/>
              <a:t>    n=6 mol</a:t>
            </a:r>
          </a:p>
          <a:p>
            <a:pPr marL="0" indent="0">
              <a:buNone/>
            </a:pPr>
            <a:r>
              <a:rPr lang="sr-Latn-RS" dirty="0" smtClean="0"/>
              <a:t>    M(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NH</a:t>
            </a:r>
            <a:r>
              <a:rPr lang="sr-Latn-R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) = 14 + 3 ∙1 = 17 g/mol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m=n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∙M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m=6mol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∙17 g/mol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m= 102 g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Masa nastalog amonijaka je 102g.</a:t>
            </a:r>
          </a:p>
          <a:p>
            <a:pPr marL="0" indent="0">
              <a:buNone/>
            </a:pPr>
            <a:endParaRPr lang="sr-Latn-R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39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>
                <a:solidFill>
                  <a:srgbClr val="C00000"/>
                </a:solidFill>
              </a:rPr>
              <a:t>Koliko je grama kiseonika potrebno da nepotpunim sagorevanjem ugljenika nastane 224g ugljenik(II)-oksida?</a:t>
            </a:r>
          </a:p>
          <a:p>
            <a:pPr marL="0" indent="0">
              <a:buNone/>
            </a:pPr>
            <a:r>
              <a:rPr lang="sr-Latn-RS" dirty="0"/>
              <a:t> R</a:t>
            </a:r>
            <a:r>
              <a:rPr lang="sr-Latn-RS" dirty="0" smtClean="0"/>
              <a:t>azlika između ovog i prethodnog zadatka je u tome što je sada  data masa supstance, a ne količina.</a:t>
            </a:r>
          </a:p>
          <a:p>
            <a:pPr marL="0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2C    +   O</a:t>
            </a:r>
            <a:r>
              <a:rPr lang="sr-Latn-RS" sz="1800" dirty="0" smtClean="0"/>
              <a:t>2  </a:t>
            </a:r>
            <a:r>
              <a:rPr lang="sr-Latn-RS" dirty="0" smtClean="0"/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→   2CO 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n=1mol    n=2mol 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m=?        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= 224g</a:t>
            </a:r>
          </a:p>
          <a:p>
            <a:pPr marL="0" indent="0">
              <a:buNone/>
            </a:pP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Da bismo sastavili proporciju, potrebno je prethodno izvršiti preračunavanja.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906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Primer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U proporciju stavlja se samo </a:t>
            </a:r>
            <a:r>
              <a:rPr lang="sr-Latn-RS" b="1" dirty="0" smtClean="0"/>
              <a:t>jedna fizička veličina</a:t>
            </a:r>
            <a:r>
              <a:rPr lang="sr-Latn-RS" dirty="0" smtClean="0"/>
              <a:t>- ili masa ili količina.</a:t>
            </a:r>
          </a:p>
          <a:p>
            <a:r>
              <a:rPr lang="sr-Latn-RS" dirty="0" smtClean="0"/>
              <a:t>Pošto u ovom zadatku treba da izračunamo masu kiseonika, a data nam je masa CO, onda ćemo preračunati količine ovih supstanci (koje se vide iz molskog odnosa), preko njihovih molarnih masa.</a:t>
            </a:r>
          </a:p>
          <a:p>
            <a:pPr marL="0" indent="0">
              <a:buNone/>
            </a:pPr>
            <a:r>
              <a:rPr lang="sr-Latn-RS" dirty="0" smtClean="0"/>
              <a:t> n(O</a:t>
            </a:r>
            <a:r>
              <a:rPr lang="sr-Latn-RS" sz="1800" dirty="0" smtClean="0"/>
              <a:t>2</a:t>
            </a:r>
            <a:r>
              <a:rPr lang="sr-Latn-RS" dirty="0" smtClean="0"/>
              <a:t>)=1mol                       </a:t>
            </a:r>
            <a:r>
              <a:rPr lang="sr-Latn-RS" sz="3200" b="1" dirty="0" smtClean="0"/>
              <a:t>m = n</a:t>
            </a:r>
            <a:r>
              <a:rPr lang="sr-Latn-R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sr-Latn-RS" sz="3200" b="1" dirty="0" smtClean="0"/>
              <a:t>M      </a:t>
            </a:r>
            <a:r>
              <a:rPr lang="sr-Latn-RS" dirty="0" smtClean="0"/>
              <a:t>n(CO)=2mol</a:t>
            </a: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M(</a:t>
            </a:r>
            <a:r>
              <a:rPr lang="sr-Latn-RS" dirty="0" smtClean="0"/>
              <a:t>O</a:t>
            </a:r>
            <a:r>
              <a:rPr lang="sr-Latn-RS" sz="1800" dirty="0" smtClean="0"/>
              <a:t>2</a:t>
            </a:r>
            <a:r>
              <a:rPr lang="sr-Latn-RS" dirty="0" smtClean="0"/>
              <a:t>)=Mr g/mol                                      M(CO)=Mr g/mol</a:t>
            </a:r>
          </a:p>
          <a:p>
            <a:pPr marL="0" indent="0">
              <a:buNone/>
            </a:pPr>
            <a:r>
              <a:rPr lang="sr-Latn-RS" dirty="0" smtClean="0"/>
              <a:t>M= 2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∙16=32 g/mol                                  M= 12+16= 28 g/mol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=1mol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∙32 g/mol                                   m=2mol ∙28 g/mol</a:t>
            </a:r>
          </a:p>
          <a:p>
            <a:pPr marL="0" indent="0">
              <a:buNone/>
            </a:pP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=32 g  </a:t>
            </a:r>
            <a:r>
              <a:rPr lang="sr-Latn-RS" dirty="0" smtClean="0"/>
              <a:t>O</a:t>
            </a:r>
            <a:r>
              <a:rPr lang="sr-Latn-RS" sz="1800" dirty="0" smtClean="0"/>
              <a:t>2</a:t>
            </a:r>
            <a:r>
              <a:rPr lang="sr-Latn-R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m=56 g CO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367133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614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Impact</vt:lpstr>
      <vt:lpstr>Office Theme</vt:lpstr>
      <vt:lpstr>STEHIOMETRIJA(grami) 2. deo</vt:lpstr>
      <vt:lpstr>Preračunavanja</vt:lpstr>
      <vt:lpstr>Osnovna šema rešavanja stehiometrijskog zadatka</vt:lpstr>
      <vt:lpstr>Primer:</vt:lpstr>
      <vt:lpstr>Primer:</vt:lpstr>
      <vt:lpstr>Primer:</vt:lpstr>
      <vt:lpstr>Preračunavanje: </vt:lpstr>
      <vt:lpstr>Primer 2:</vt:lpstr>
      <vt:lpstr>Primer 2:</vt:lpstr>
      <vt:lpstr>Primer 2:</vt:lpstr>
      <vt:lpstr>Za kraj...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STEHIOMETRIJA(grami) 2. deo</dc:title>
  <dc:creator>Mihailo Bolovic</dc:creator>
  <cp:lastModifiedBy>Mihailo Bolovic</cp:lastModifiedBy>
  <cp:revision>9</cp:revision>
  <dcterms:created xsi:type="dcterms:W3CDTF">2020-05-24T10:11:53Z</dcterms:created>
  <dcterms:modified xsi:type="dcterms:W3CDTF">2020-05-24T12:59:02Z</dcterms:modified>
</cp:coreProperties>
</file>