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9" r:id="rId2"/>
    <p:sldId id="257" r:id="rId3"/>
    <p:sldId id="258" r:id="rId4"/>
    <p:sldId id="259" r:id="rId5"/>
    <p:sldId id="273" r:id="rId6"/>
    <p:sldId id="272" r:id="rId7"/>
    <p:sldId id="262" r:id="rId8"/>
    <p:sldId id="263" r:id="rId9"/>
    <p:sldId id="275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4865C-5274-4EF8-B6C2-E58DECE39ABA}" type="datetimeFigureOut">
              <a:rPr lang="es-ES" smtClean="0"/>
              <a:pPr/>
              <a:t>26/03/2020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C4338-9D4A-4DAD-BC0F-30C868257D63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RAD TOKOM NEDELJE OD 30. MARTA DO 3. APRILA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sz="2400" b="1" dirty="0" smtClean="0">
                <a:latin typeface="Comic Sans MS" pitchFamily="66" charset="0"/>
              </a:rPr>
              <a:t> </a:t>
            </a:r>
            <a:r>
              <a:rPr lang="sr-Latn-RS" sz="2400" b="1" dirty="0" smtClean="0"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Present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Perfect Tense (</a:t>
            </a:r>
            <a:r>
              <a:rPr lang="en-US" sz="3200" b="1" u="sng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Sadašnji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u="sng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perfekat</a:t>
            </a:r>
            <a:r>
              <a:rPr lang="sr-Latn-RS" sz="3200" b="1" u="sng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</a:t>
            </a:r>
            <a:r>
              <a:rPr lang="en-US" sz="2000" dirty="0" err="1" smtClean="0">
                <a:latin typeface="Comic Sans MS" pitchFamily="66" charset="0"/>
              </a:rPr>
              <a:t>Tokom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ove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nedelje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prvi</a:t>
            </a:r>
            <a:r>
              <a:rPr lang="en-US" sz="2000" dirty="0" smtClean="0">
                <a:latin typeface="Comic Sans MS" pitchFamily="66" charset="0"/>
              </a:rPr>
              <a:t> put se </a:t>
            </a:r>
            <a:r>
              <a:rPr lang="en-US" sz="2000" dirty="0" err="1" smtClean="0">
                <a:latin typeface="Comic Sans MS" pitchFamily="66" charset="0"/>
              </a:rPr>
              <a:t>upoznajete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novim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vremenom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nadam</a:t>
            </a:r>
            <a:r>
              <a:rPr lang="en-US" sz="2000" dirty="0" smtClean="0">
                <a:latin typeface="Comic Sans MS" pitchFamily="66" charset="0"/>
              </a:rPr>
              <a:t> se </a:t>
            </a:r>
            <a:r>
              <a:rPr lang="en-US" sz="2000" dirty="0" err="1" smtClean="0">
                <a:latin typeface="Comic Sans MS" pitchFamily="66" charset="0"/>
              </a:rPr>
              <a:t>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ćete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kroz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virtuelnu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učionicu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uspešno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razumeti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njegovu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upotrebu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građenje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potvrdnog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odričnog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upitnog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oblika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b="1" dirty="0" err="1" smtClean="0">
                <a:latin typeface="Comic Sans MS" pitchFamily="66" charset="0"/>
              </a:rPr>
              <a:t>Prvi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korak</a:t>
            </a:r>
            <a:r>
              <a:rPr lang="en-US" sz="2000" b="1" dirty="0" smtClean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Youtube</a:t>
            </a:r>
            <a:r>
              <a:rPr lang="en-US" sz="2000" dirty="0" smtClean="0">
                <a:latin typeface="Comic Sans MS" pitchFamily="66" charset="0"/>
              </a:rPr>
              <a:t> /Tenses - Present Perfect - </a:t>
            </a:r>
            <a:r>
              <a:rPr lang="en-US" sz="2000" dirty="0" err="1" smtClean="0">
                <a:latin typeface="Comic Sans MS" pitchFamily="66" charset="0"/>
              </a:rPr>
              <a:t>Upotreba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– </a:t>
            </a:r>
            <a:endParaRPr lang="sr-Latn-R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r-Latn-RS" sz="2000" dirty="0" smtClean="0">
                <a:latin typeface="Comic Sans MS" pitchFamily="66" charset="0"/>
              </a:rPr>
              <a:t>                      </a:t>
            </a:r>
            <a:r>
              <a:rPr lang="en-US" sz="2000" dirty="0" err="1" smtClean="0">
                <a:latin typeface="Comic Sans MS" pitchFamily="66" charset="0"/>
              </a:rPr>
              <a:t>Interaktivna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gramatika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engleskog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jezika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err="1" smtClean="0">
                <a:latin typeface="Comic Sans MS" pitchFamily="66" charset="0"/>
              </a:rPr>
              <a:t>Drugi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korak</a:t>
            </a:r>
            <a:r>
              <a:rPr lang="en-US" sz="2000" b="1" dirty="0" smtClean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Youtube</a:t>
            </a:r>
            <a:r>
              <a:rPr lang="en-US" sz="2000" dirty="0" smtClean="0">
                <a:latin typeface="Comic Sans MS" pitchFamily="66" charset="0"/>
              </a:rPr>
              <a:t> /Tenses - Present Perfect - </a:t>
            </a:r>
            <a:r>
              <a:rPr lang="en-US" sz="2000" dirty="0" err="1" smtClean="0">
                <a:latin typeface="Comic Sans MS" pitchFamily="66" charset="0"/>
              </a:rPr>
              <a:t>Potvrdni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oblik</a:t>
            </a:r>
            <a:r>
              <a:rPr lang="en-US" sz="2000" dirty="0" smtClean="0">
                <a:latin typeface="Comic Sans MS" pitchFamily="66" charset="0"/>
              </a:rPr>
              <a:t> -    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              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Interaktivna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gramatika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engleskog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jezik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err="1" smtClean="0">
                <a:latin typeface="Comic Sans MS" pitchFamily="66" charset="0"/>
              </a:rPr>
              <a:t>Treći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korak</a:t>
            </a:r>
            <a:r>
              <a:rPr lang="en-US" sz="2000" b="1" dirty="0" smtClean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Youtube</a:t>
            </a:r>
            <a:r>
              <a:rPr lang="en-US" sz="2000" dirty="0" smtClean="0">
                <a:latin typeface="Comic Sans MS" pitchFamily="66" charset="0"/>
              </a:rPr>
              <a:t>/ Tenses - Present Perfect - </a:t>
            </a:r>
            <a:r>
              <a:rPr lang="en-US" sz="2000" dirty="0" err="1" smtClean="0">
                <a:latin typeface="Comic Sans MS" pitchFamily="66" charset="0"/>
              </a:rPr>
              <a:t>Odrični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oblik</a:t>
            </a:r>
            <a:r>
              <a:rPr lang="en-US" sz="2000" dirty="0" smtClean="0">
                <a:latin typeface="Comic Sans MS" pitchFamily="66" charset="0"/>
              </a:rPr>
              <a:t> – 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                 </a:t>
            </a:r>
            <a:r>
              <a:rPr lang="en-US" sz="2000" dirty="0" err="1" smtClean="0">
                <a:latin typeface="Comic Sans MS" pitchFamily="66" charset="0"/>
              </a:rPr>
              <a:t>Interaktivna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gramatika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engleskog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jezika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err="1" smtClean="0">
                <a:latin typeface="Comic Sans MS" pitchFamily="66" charset="0"/>
              </a:rPr>
              <a:t>Četvrti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korak</a:t>
            </a:r>
            <a:r>
              <a:rPr lang="en-US" sz="2000" b="1" dirty="0" smtClean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Youtube</a:t>
            </a:r>
            <a:r>
              <a:rPr lang="en-US" sz="2000" dirty="0" smtClean="0">
                <a:latin typeface="Comic Sans MS" pitchFamily="66" charset="0"/>
              </a:rPr>
              <a:t>/ Tenses - Present Perfect - </a:t>
            </a:r>
            <a:r>
              <a:rPr lang="en-US" sz="2000" dirty="0" err="1" smtClean="0">
                <a:latin typeface="Comic Sans MS" pitchFamily="66" charset="0"/>
              </a:rPr>
              <a:t>Upitni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oblik</a:t>
            </a:r>
            <a:r>
              <a:rPr lang="en-US" sz="2000" dirty="0" smtClean="0">
                <a:latin typeface="Comic Sans MS" pitchFamily="66" charset="0"/>
              </a:rPr>
              <a:t> – 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                         </a:t>
            </a:r>
            <a:r>
              <a:rPr lang="en-US" sz="2000" dirty="0" err="1" smtClean="0">
                <a:latin typeface="Comic Sans MS" pitchFamily="66" charset="0"/>
              </a:rPr>
              <a:t>Interaktivna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gramatika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engleskog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jezika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 </a:t>
            </a:r>
            <a:r>
              <a:rPr lang="sr-Latn-RS" sz="2000" b="1" u="sng" dirty="0" smtClean="0">
                <a:solidFill>
                  <a:srgbClr val="FF0000"/>
                </a:solidFill>
                <a:latin typeface="Comic Sans MS" pitchFamily="66" charset="0"/>
              </a:rPr>
              <a:t>Domaći zadatak uraditi do 3.aprila i poslati na google učionicu.</a:t>
            </a:r>
          </a:p>
          <a:p>
            <a:pPr>
              <a:buNone/>
            </a:pPr>
            <a:r>
              <a:rPr lang="sr-Latn-RS" sz="2000" b="1" dirty="0" smtClean="0">
                <a:solidFill>
                  <a:srgbClr val="FF0000"/>
                </a:solidFill>
                <a:latin typeface="Comic Sans MS" pitchFamily="66" charset="0"/>
              </a:rPr>
              <a:t>   Prepisati u sveske tekst sa slajdova 2, 4, 6, 7, 8, 9, 10. Slikati i poslati na google učionicu.</a:t>
            </a:r>
          </a:p>
          <a:p>
            <a:pPr>
              <a:buNone/>
            </a:pPr>
            <a:r>
              <a:rPr lang="sr-Latn-RS" sz="2000" b="1" dirty="0" smtClean="0">
                <a:solidFill>
                  <a:srgbClr val="00B050"/>
                </a:solidFill>
                <a:latin typeface="Comic Sans MS" pitchFamily="66" charset="0"/>
              </a:rPr>
              <a:t>   Učenici koji rade po IOP-u treba da prepišu u sveske tekst sa slajdova 6, 7 i 8.</a:t>
            </a: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6172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Koristi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uz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EVER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NEVER 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ikada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nikada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</a:rPr>
              <a:t>Have you </a:t>
            </a:r>
            <a:r>
              <a:rPr lang="en-US" sz="3600" b="1" i="1" dirty="0" smtClean="0">
                <a:solidFill>
                  <a:srgbClr val="FF0000"/>
                </a:solidFill>
              </a:rPr>
              <a:t>ever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</a:rPr>
              <a:t> been to Mexico?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</a:rPr>
              <a:t>I have </a:t>
            </a:r>
            <a:r>
              <a:rPr lang="en-US" sz="3600" b="1" i="1" dirty="0" smtClean="0">
                <a:solidFill>
                  <a:srgbClr val="FF0000"/>
                </a:solidFill>
              </a:rPr>
              <a:t>never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</a:rPr>
              <a:t> been to Mexico.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Kao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što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vidite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'ever'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koristimo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u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pitanju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, a </a:t>
            </a:r>
            <a:r>
              <a:rPr lang="en-US" sz="3600" b="1" dirty="0" smtClean="0">
                <a:solidFill>
                  <a:srgbClr val="FF0000"/>
                </a:solidFill>
              </a:rPr>
              <a:t>'never'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u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odričnom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obliku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Podsećam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vas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da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u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engleskom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možete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imati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samo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jednu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negaciju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ili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never,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</a:rPr>
              <a:t>ili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haven't.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s-ES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57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Sadašnji perfekat    </a:t>
            </a:r>
            <a:b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upotrebljavamo kad govorimo </a:t>
            </a:r>
            <a:b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sr-Latn-R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dosadašnjim iskustvima.</a:t>
            </a:r>
            <a:endParaRPr lang="es-ES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850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2.Sadašnji </a:t>
            </a: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perfekat </a:t>
            </a: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upotrebljavamo </a:t>
            </a:r>
            <a:b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za radnje koje su počele u prošlosti </a:t>
            </a:r>
            <a:b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R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i koje još uvek traju.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548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They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’ve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been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married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for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nearly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fi</a:t>
            </a:r>
            <a:r>
              <a:rPr lang="sr-Latn-R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ve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years. </a:t>
            </a:r>
            <a:r>
              <a:rPr lang="sr-Latn-RS" sz="5400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r-Latn-RS" sz="5400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(They are </a:t>
            </a:r>
            <a:r>
              <a:rPr lang="en-US" sz="4400" u="sng" dirty="0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still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married)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22" name="Picture 2" descr="Priyanka Chopra and Nick Jonas are a Married Couple now and he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7467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36576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Comic Sans MS" pitchFamily="66" charset="0"/>
              </a:rPr>
              <a:t/>
            </a:r>
            <a:br>
              <a:rPr lang="sr-Latn-RS" dirty="0" smtClean="0">
                <a:latin typeface="Comic Sans MS" pitchFamily="66" charset="0"/>
              </a:rPr>
            </a:br>
            <a:r>
              <a:rPr lang="sr-Latn-RS" dirty="0" smtClean="0">
                <a:latin typeface="Comic Sans MS" pitchFamily="66" charset="0"/>
              </a:rPr>
              <a:t/>
            </a:r>
            <a:br>
              <a:rPr lang="sr-Latn-RS" dirty="0" smtClean="0">
                <a:latin typeface="Comic Sans MS" pitchFamily="66" charset="0"/>
              </a:rPr>
            </a:br>
            <a: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  <a:t>resent perfect tense</a:t>
            </a:r>
            <a:b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  <a:t>            </a:t>
            </a:r>
            <a:r>
              <a:rPr lang="sr-Latn-RS" sz="3100" b="1" dirty="0" smtClean="0">
                <a:solidFill>
                  <a:schemeClr val="tx1"/>
                </a:solidFill>
                <a:latin typeface="Comic Sans MS" pitchFamily="66" charset="0"/>
              </a:rPr>
              <a:t>Potvrdan oblik: </a:t>
            </a:r>
            <a:r>
              <a:rPr lang="sr-Latn-RS" sz="3100" dirty="0" smtClean="0">
                <a:latin typeface="Comic Sans MS" pitchFamily="66" charset="0"/>
              </a:rPr>
              <a:t/>
            </a:r>
            <a:br>
              <a:rPr lang="sr-Latn-RS" sz="3100" dirty="0" smtClean="0">
                <a:latin typeface="Comic Sans MS" pitchFamily="66" charset="0"/>
              </a:rPr>
            </a:br>
            <a:r>
              <a:rPr lang="sr-Latn-RS" sz="3100" dirty="0" smtClean="0">
                <a:latin typeface="Comic Sans MS" pitchFamily="66" charset="0"/>
              </a:rPr>
              <a:t>     </a:t>
            </a:r>
            <a:r>
              <a:rPr lang="sr-Latn-RS" sz="31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Subjekat  + have/has + past participle</a:t>
            </a:r>
            <a:r>
              <a:rPr lang="sr-Latn-RS" sz="3100" dirty="0" smtClean="0">
                <a:latin typeface="Comic Sans MS" pitchFamily="66" charset="0"/>
              </a:rPr>
              <a:t/>
            </a:r>
            <a:br>
              <a:rPr lang="sr-Latn-RS" sz="3100" dirty="0" smtClean="0">
                <a:latin typeface="Comic Sans MS" pitchFamily="66" charset="0"/>
              </a:rPr>
            </a:br>
            <a: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  <a:t>Ako je glagol pravilan na njega dodajemo nastavak </a:t>
            </a:r>
            <a:r>
              <a:rPr lang="sr-Latn-RS" sz="2700" b="1" u="sng" dirty="0" smtClean="0">
                <a:solidFill>
                  <a:schemeClr val="tx1"/>
                </a:solidFill>
                <a:latin typeface="Comic Sans MS" pitchFamily="66" charset="0"/>
              </a:rPr>
              <a:t>–ed/-d.</a:t>
            </a:r>
            <a: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  <a:t>Ako je glagol nepravilan ima svoj poseban oblik</a:t>
            </a:r>
            <a:b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sr-Latn-RS" sz="2700" b="1" u="sng" dirty="0" smtClean="0">
                <a:solidFill>
                  <a:schemeClr val="tx1"/>
                </a:solidFill>
                <a:latin typeface="Comic Sans MS" pitchFamily="66" charset="0"/>
              </a:rPr>
              <a:t>3.kolona, </a:t>
            </a:r>
            <a:r>
              <a:rPr lang="sr-Latn-RS" sz="2700" dirty="0" smtClean="0">
                <a:solidFill>
                  <a:schemeClr val="tx1"/>
                </a:solidFill>
                <a:latin typeface="Comic Sans MS" pitchFamily="66" charset="0"/>
              </a:rPr>
              <a:t>radna sveska, strana 87)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905000"/>
          </a:xfrm>
        </p:spPr>
        <p:txBody>
          <a:bodyPr>
            <a:normAutofit/>
          </a:bodyPr>
          <a:lstStyle/>
          <a:p>
            <a:r>
              <a:rPr lang="sr-Latn-RS" dirty="0" smtClean="0">
                <a:solidFill>
                  <a:schemeClr val="tx1"/>
                </a:solidFill>
                <a:latin typeface="Comic Sans MS" pitchFamily="66" charset="0"/>
              </a:rPr>
              <a:t>Odričan oblik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Subject + have/has + not + past participle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sr-Latn-R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Upitan oblik</a:t>
            </a:r>
            <a: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Latn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Latn-R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Have/Has + subject + past participle</a:t>
            </a:r>
            <a:endParaRPr lang="es-ES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399"/>
            <a:ext cx="8762999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sr-Latn-R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Sadašnji perfekat </a:t>
            </a:r>
            <a:r>
              <a:rPr lang="sr-Latn-R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upotrebljavamo </a:t>
            </a:r>
            <a:r>
              <a:rPr lang="sr-Latn-R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</a:t>
            </a:r>
            <a:r>
              <a:rPr lang="sr-Latn-R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763000" cy="5516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r-Latn-R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SINCE</a:t>
            </a:r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RS" b="1" dirty="0" smtClean="0"/>
              <a:t>nam govori kada je neki vremenski period počeo </a:t>
            </a:r>
          </a:p>
          <a:p>
            <a:pPr>
              <a:buNone/>
            </a:pPr>
            <a:r>
              <a:rPr lang="sr-Latn-RS" b="1" dirty="0" smtClean="0"/>
              <a:t>u prošlosti.</a:t>
            </a:r>
            <a:endParaRPr lang="sr-Latn-RS" b="1" i="1" dirty="0" smtClean="0"/>
          </a:p>
          <a:p>
            <a:pPr>
              <a:buNone/>
            </a:pPr>
            <a:r>
              <a:rPr lang="sr-Latn-R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b="1" dirty="0" smtClean="0">
                <a:solidFill>
                  <a:srgbClr val="FF0000"/>
                </a:solidFill>
              </a:rPr>
              <a:t>haven’t played tennis </a:t>
            </a:r>
            <a:r>
              <a:rPr lang="en-US" b="1" i="1" u="sng" dirty="0" smtClean="0">
                <a:solidFill>
                  <a:srgbClr val="FF0000"/>
                </a:solidFill>
              </a:rPr>
              <a:t>since</a:t>
            </a:r>
            <a:r>
              <a:rPr lang="en-US" b="1" i="1" dirty="0" smtClean="0">
                <a:solidFill>
                  <a:srgbClr val="FF0000"/>
                </a:solidFill>
              </a:rPr>
              <a:t> last summer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i="1" dirty="0" smtClean="0">
                <a:solidFill>
                  <a:srgbClr val="00B050"/>
                </a:solidFill>
              </a:rPr>
              <a:t> </a:t>
            </a:r>
            <a:r>
              <a:rPr lang="sr-Latn-RS" b="1" i="1" dirty="0" smtClean="0">
                <a:solidFill>
                  <a:srgbClr val="00B050"/>
                </a:solidFill>
              </a:rPr>
              <a:t>           (Nismo igrali tenis </a:t>
            </a:r>
            <a:r>
              <a:rPr lang="sr-Latn-RS" b="1" i="1" u="sng" dirty="0" smtClean="0">
                <a:solidFill>
                  <a:srgbClr val="00B050"/>
                </a:solidFill>
              </a:rPr>
              <a:t>od</a:t>
            </a:r>
            <a:r>
              <a:rPr lang="sr-Latn-RS" b="1" i="1" dirty="0" smtClean="0">
                <a:solidFill>
                  <a:srgbClr val="00B050"/>
                </a:solidFill>
              </a:rPr>
              <a:t> prošlog leta.)</a:t>
            </a:r>
          </a:p>
          <a:p>
            <a:pPr>
              <a:buNone/>
            </a:pPr>
            <a:endParaRPr lang="sr-Latn-RS" b="1" i="1" dirty="0" smtClean="0"/>
          </a:p>
          <a:p>
            <a:pPr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sr-Latn-RS" b="1" dirty="0" smtClean="0"/>
              <a:t> nam govori koliko neki vremenski period traje.</a:t>
            </a:r>
            <a:endParaRPr lang="sr-Latn-RS" b="1" i="1" dirty="0" smtClean="0"/>
          </a:p>
          <a:p>
            <a:pPr>
              <a:buNone/>
            </a:pPr>
            <a:r>
              <a:rPr lang="sr-Latn-RS" b="1" i="1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We’ve </a:t>
            </a:r>
            <a:r>
              <a:rPr lang="en-US" b="1" dirty="0" smtClean="0">
                <a:solidFill>
                  <a:srgbClr val="FF0000"/>
                </a:solidFill>
              </a:rPr>
              <a:t>lived here </a:t>
            </a:r>
            <a:r>
              <a:rPr lang="en-US" b="1" i="1" u="sng" dirty="0" smtClean="0">
                <a:solidFill>
                  <a:srgbClr val="FF0000"/>
                </a:solidFill>
              </a:rPr>
              <a:t>for</a:t>
            </a:r>
            <a:r>
              <a:rPr lang="en-US" b="1" i="1" dirty="0" smtClean="0">
                <a:solidFill>
                  <a:srgbClr val="FF0000"/>
                </a:solidFill>
              </a:rPr>
              <a:t> five months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b="1" dirty="0" smtClean="0"/>
              <a:t>             </a:t>
            </a:r>
            <a:r>
              <a:rPr lang="sr-Latn-RS" b="1" dirty="0" smtClean="0">
                <a:solidFill>
                  <a:srgbClr val="00B050"/>
                </a:solidFill>
              </a:rPr>
              <a:t>(Živimo ovde pet godina.)</a:t>
            </a:r>
          </a:p>
          <a:p>
            <a:pPr>
              <a:buNone/>
            </a:pPr>
            <a:endParaRPr lang="sr-Latn-RS" b="1" dirty="0" smtClean="0"/>
          </a:p>
          <a:p>
            <a:pPr>
              <a:buNone/>
            </a:pPr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</a:rPr>
              <a:t>JUST</a:t>
            </a:r>
            <a:r>
              <a:rPr lang="sr-Latn-RS" b="1" dirty="0" smtClean="0"/>
              <a:t> se koristi za radnju koja se upravo dogodila i uvek se     </a:t>
            </a:r>
          </a:p>
          <a:p>
            <a:pPr>
              <a:buNone/>
            </a:pPr>
            <a:r>
              <a:rPr lang="sr-Latn-RS" b="1" dirty="0" smtClean="0"/>
              <a:t> </a:t>
            </a:r>
            <a:r>
              <a:rPr lang="sr-Latn-RS" b="1" dirty="0" smtClean="0"/>
              <a:t>         nalazi između have i glavnog glagola.</a:t>
            </a:r>
          </a:p>
          <a:p>
            <a:pPr>
              <a:buNone/>
            </a:pPr>
            <a:r>
              <a:rPr lang="sr-Latn-RS" b="1" dirty="0" smtClean="0"/>
              <a:t> </a:t>
            </a:r>
            <a:r>
              <a:rPr lang="sr-Latn-RS" b="1" dirty="0" smtClean="0"/>
              <a:t>   </a:t>
            </a:r>
          </a:p>
          <a:p>
            <a:pPr>
              <a:buNone/>
            </a:pPr>
            <a:r>
              <a:rPr lang="sr-Latn-RS" b="1" i="1" dirty="0" smtClean="0"/>
              <a:t>              </a:t>
            </a:r>
            <a:r>
              <a:rPr lang="sr-Latn-RS" b="1" i="1" dirty="0" smtClean="0">
                <a:solidFill>
                  <a:srgbClr val="FF0000"/>
                </a:solidFill>
              </a:rPr>
              <a:t>She</a:t>
            </a:r>
            <a:r>
              <a:rPr lang="en-US" b="1" i="1" dirty="0" smtClean="0">
                <a:solidFill>
                  <a:srgbClr val="FF0000"/>
                </a:solidFill>
              </a:rPr>
              <a:t> has </a:t>
            </a:r>
            <a:r>
              <a:rPr lang="en-US" b="1" i="1" u="sng" dirty="0" smtClean="0">
                <a:solidFill>
                  <a:srgbClr val="FF0000"/>
                </a:solidFill>
              </a:rPr>
              <a:t>just</a:t>
            </a:r>
            <a:r>
              <a:rPr lang="en-US" b="1" i="1" dirty="0" smtClean="0">
                <a:solidFill>
                  <a:srgbClr val="FF0000"/>
                </a:solidFill>
              </a:rPr>
              <a:t> finished her homework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sr-Latn-R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solidFill>
                  <a:srgbClr val="00B050"/>
                </a:solidFill>
              </a:rPr>
              <a:t>          Ona je </a:t>
            </a:r>
            <a:r>
              <a:rPr lang="sr-Latn-RS" b="1" u="sng" dirty="0" smtClean="0">
                <a:solidFill>
                  <a:srgbClr val="00B050"/>
                </a:solidFill>
              </a:rPr>
              <a:t>upravo</a:t>
            </a:r>
            <a:r>
              <a:rPr lang="sr-Latn-RS" b="1" dirty="0" smtClean="0">
                <a:solidFill>
                  <a:srgbClr val="00B050"/>
                </a:solidFill>
              </a:rPr>
              <a:t> zavšila svoj domaći zadatak.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3302</TotalTime>
  <Words>160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Flujo</vt:lpstr>
      <vt:lpstr>RAD TOKOM NEDELJE OD 30. MARTA DO 3. APRILA</vt:lpstr>
      <vt:lpstr>                                                                            1. Sadašnji perfekat         upotrebljavamo kad govorimo      o dosadašnjim iskustvima.</vt:lpstr>
      <vt:lpstr>Slide 3</vt:lpstr>
      <vt:lpstr>2.Sadašnji perfekat upotrebljavamo    za radnje koje su počele u prošlosti    i koje još uvek traju.</vt:lpstr>
      <vt:lpstr>    They’ve been married for nearly five years.  (They are still married)</vt:lpstr>
      <vt:lpstr>   Present perfect tense             Potvrdan oblik:       Subjekat  + have/has + past participle Ako je glagol pravilan na njega dodajemo nastavak –ed/-d. Ako je glagol nepravilan ima svoj poseban oblik  (3.kolona, radna sveska, strana 87) </vt:lpstr>
      <vt:lpstr>Odričan oblik Subject + have/has + not + past participle</vt:lpstr>
      <vt:lpstr>                Upitan oblik Have/Has + subject + past participle</vt:lpstr>
      <vt:lpstr>Sadašnji perfekat upotrebljavamo sa:</vt:lpstr>
      <vt:lpstr>Koristi se uz EVER i NEVER (ikada i nikada).  Have you ever been to Mexico? I have never been to Mexico.  Kao što vidite, 'ever' koristimo u pitanju, a 'never' u odričnom obliku. Podsećam vas da u engleskom možete imati samo jednu negaciju: ili never, ili haven't.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...</dc:title>
  <dc:creator>User</dc:creator>
  <cp:lastModifiedBy>Corporate Edition</cp:lastModifiedBy>
  <cp:revision>60</cp:revision>
  <dcterms:created xsi:type="dcterms:W3CDTF">2014-08-20T14:15:30Z</dcterms:created>
  <dcterms:modified xsi:type="dcterms:W3CDTF">2020-03-28T19:24:19Z</dcterms:modified>
</cp:coreProperties>
</file>