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7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865C-5274-4EF8-B6C2-E58DECE39ABA}" type="datetimeFigureOut">
              <a:rPr lang="es-ES" smtClean="0"/>
              <a:pPr/>
              <a:t>18/05/2020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4338-9D4A-4DAD-BC0F-30C868257D6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865C-5274-4EF8-B6C2-E58DECE39ABA}" type="datetimeFigureOut">
              <a:rPr lang="es-ES" smtClean="0"/>
              <a:pPr/>
              <a:t>18/05/2020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4338-9D4A-4DAD-BC0F-30C868257D6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865C-5274-4EF8-B6C2-E58DECE39ABA}" type="datetimeFigureOut">
              <a:rPr lang="es-ES" smtClean="0"/>
              <a:pPr/>
              <a:t>18/05/2020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4338-9D4A-4DAD-BC0F-30C868257D6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865C-5274-4EF8-B6C2-E58DECE39ABA}" type="datetimeFigureOut">
              <a:rPr lang="es-ES" smtClean="0"/>
              <a:pPr/>
              <a:t>18/05/2020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4338-9D4A-4DAD-BC0F-30C868257D6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865C-5274-4EF8-B6C2-E58DECE39ABA}" type="datetimeFigureOut">
              <a:rPr lang="es-ES" smtClean="0"/>
              <a:pPr/>
              <a:t>18/05/2020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4338-9D4A-4DAD-BC0F-30C868257D6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865C-5274-4EF8-B6C2-E58DECE39ABA}" type="datetimeFigureOut">
              <a:rPr lang="es-ES" smtClean="0"/>
              <a:pPr/>
              <a:t>18/05/2020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4338-9D4A-4DAD-BC0F-30C868257D6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865C-5274-4EF8-B6C2-E58DECE39ABA}" type="datetimeFigureOut">
              <a:rPr lang="es-ES" smtClean="0"/>
              <a:pPr/>
              <a:t>18/05/2020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4338-9D4A-4DAD-BC0F-30C868257D6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865C-5274-4EF8-B6C2-E58DECE39ABA}" type="datetimeFigureOut">
              <a:rPr lang="es-ES" smtClean="0"/>
              <a:pPr/>
              <a:t>18/05/2020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4338-9D4A-4DAD-BC0F-30C868257D6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865C-5274-4EF8-B6C2-E58DECE39ABA}" type="datetimeFigureOut">
              <a:rPr lang="es-ES" smtClean="0"/>
              <a:pPr/>
              <a:t>18/05/2020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4338-9D4A-4DAD-BC0F-30C868257D6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865C-5274-4EF8-B6C2-E58DECE39ABA}" type="datetimeFigureOut">
              <a:rPr lang="es-ES" smtClean="0"/>
              <a:pPr/>
              <a:t>18/05/2020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4338-9D4A-4DAD-BC0F-30C868257D6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865C-5274-4EF8-B6C2-E58DECE39ABA}" type="datetimeFigureOut">
              <a:rPr lang="es-ES" smtClean="0"/>
              <a:pPr/>
              <a:t>18/05/2020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DC4338-9D4A-4DAD-BC0F-30C868257D63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E4865C-5274-4EF8-B6C2-E58DECE39ABA}" type="datetimeFigureOut">
              <a:rPr lang="es-ES" smtClean="0"/>
              <a:pPr/>
              <a:t>18/05/2020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DC4338-9D4A-4DAD-BC0F-30C868257D63}" type="slidenum">
              <a:rPr lang="es-ES" smtClean="0"/>
              <a:pPr/>
              <a:t>‹#›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1.wav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21.wav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21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600200"/>
            <a:ext cx="5943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057400"/>
            <a:ext cx="2581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8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3733800"/>
            <a:ext cx="8077200" cy="26211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RS" sz="48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            </a:t>
            </a:r>
            <a:r>
              <a:rPr lang="en-US" sz="48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MUST (</a:t>
            </a:r>
            <a:r>
              <a:rPr lang="en-US" sz="40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MORATI</a:t>
            </a:r>
            <a:r>
              <a:rPr lang="en-US" sz="48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)</a:t>
            </a:r>
            <a:endParaRPr lang="en-US" sz="4800" b="1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143000" y="4419600"/>
            <a:ext cx="7543800" cy="2209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Must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upotrebljavamo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kada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govornik</a:t>
            </a:r>
            <a:r>
              <a:rPr lang="sr-Latn-RS" sz="2800" b="1" dirty="0" smtClean="0"/>
              <a:t> </a:t>
            </a:r>
          </a:p>
          <a:p>
            <a:pPr>
              <a:buNone/>
            </a:pPr>
            <a:r>
              <a:rPr lang="sr-Latn-RS" sz="2800" b="1" dirty="0" smtClean="0"/>
              <a:t>       ž</a:t>
            </a:r>
            <a:r>
              <a:rPr lang="en-US" sz="2800" b="1" dirty="0" err="1" smtClean="0"/>
              <a:t>eli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</a:t>
            </a:r>
            <a:r>
              <a:rPr lang="sr-Latn-R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sr-Latn-RS" sz="2800" b="1" dirty="0" smtClean="0"/>
              <a:t>z</a:t>
            </a:r>
            <a:r>
              <a:rPr lang="en-US" sz="2800" b="1" dirty="0" err="1" smtClean="0"/>
              <a:t>ra</a:t>
            </a:r>
            <a:r>
              <a:rPr lang="sr-Latn-RS" sz="2800" b="1" dirty="0" smtClean="0"/>
              <a:t>z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obave</a:t>
            </a:r>
            <a:r>
              <a:rPr lang="sr-Latn-RS" sz="2800" b="1" dirty="0" smtClean="0"/>
              <a:t>z</a:t>
            </a:r>
            <a:r>
              <a:rPr lang="en-US" sz="2800" b="1" dirty="0" smtClean="0"/>
              <a:t>u</a:t>
            </a:r>
            <a:r>
              <a:rPr lang="sr-Latn-RS" sz="2800" b="1" dirty="0" smtClean="0"/>
              <a:t>.</a:t>
            </a:r>
          </a:p>
          <a:p>
            <a:pPr>
              <a:buNone/>
            </a:pPr>
            <a:r>
              <a:rPr lang="sr-Latn-RS" sz="2800" b="1" dirty="0" smtClean="0"/>
              <a:t>       Primer: </a:t>
            </a:r>
          </a:p>
          <a:p>
            <a:pPr>
              <a:buNone/>
            </a:pPr>
            <a:r>
              <a:rPr lang="sr-Latn-RS" sz="2800" b="1" dirty="0" smtClean="0"/>
              <a:t>       </a:t>
            </a:r>
            <a:r>
              <a:rPr lang="sr-Latn-RS" sz="2800" b="1" dirty="0" smtClean="0">
                <a:solidFill>
                  <a:srgbClr val="00B050"/>
                </a:solidFill>
              </a:rPr>
              <a:t>Moraš da nosiš školsku uniformu!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762001"/>
            <a:ext cx="6477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  <p:sndAc>
          <p:stSnd>
            <p:snd r:embed="rId5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sr-Latn-RS" sz="3200" b="1" dirty="0" smtClean="0"/>
          </a:p>
          <a:p>
            <a:pPr algn="ctr">
              <a:buNone/>
            </a:pPr>
            <a:r>
              <a:rPr lang="sr-Latn-RS" sz="3000" b="1" dirty="0" smtClean="0"/>
              <a:t>EX: You MUSTN’T eat chocolate in class! </a:t>
            </a:r>
            <a:endParaRPr lang="sr-Latn-RS" sz="3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MUSTN’T (NE SMETI)</a:t>
            </a:r>
            <a:endParaRPr lang="sr-Latn-RS" sz="4000" b="1" dirty="0" smtClean="0">
              <a:solidFill>
                <a:srgbClr val="FF0000"/>
              </a:solidFill>
              <a:latin typeface="+mj-lt"/>
            </a:endParaRPr>
          </a:p>
          <a:p>
            <a:pPr>
              <a:buNone/>
            </a:pPr>
            <a:r>
              <a:rPr lang="sr-Latn-RS" sz="3000" b="1" dirty="0" smtClean="0">
                <a:solidFill>
                  <a:srgbClr val="FF0000"/>
                </a:solidFill>
              </a:rPr>
              <a:t>   </a:t>
            </a:r>
            <a:r>
              <a:rPr lang="sr-Latn-RS" sz="3200" b="1" dirty="0" smtClean="0">
                <a:solidFill>
                  <a:srgbClr val="FF0000"/>
                </a:solidFill>
              </a:rPr>
              <a:t>Mustn’t</a:t>
            </a:r>
            <a:r>
              <a:rPr lang="sr-Latn-RS" sz="3000" dirty="0" smtClean="0"/>
              <a:t> </a:t>
            </a:r>
            <a:r>
              <a:rPr lang="sr-Latn-RS" sz="3000" b="1" dirty="0" smtClean="0"/>
              <a:t>upotrebljavamo za nešto što ne možemo da uradimo (zabrana)</a:t>
            </a:r>
          </a:p>
          <a:p>
            <a:pPr>
              <a:buNone/>
            </a:pPr>
            <a:r>
              <a:rPr lang="sr-Latn-RS" sz="3000" b="1" dirty="0" smtClean="0"/>
              <a:t>   Primer:</a:t>
            </a:r>
          </a:p>
          <a:p>
            <a:pPr>
              <a:buNone/>
            </a:pPr>
            <a:r>
              <a:rPr lang="sr-Latn-RS" sz="3000" b="1" dirty="0" smtClean="0"/>
              <a:t>   </a:t>
            </a:r>
            <a:r>
              <a:rPr lang="sr-Latn-RS" sz="3000" b="1" dirty="0" smtClean="0">
                <a:solidFill>
                  <a:srgbClr val="0070C0"/>
                </a:solidFill>
              </a:rPr>
              <a:t>Ne smeš </a:t>
            </a:r>
            <a:r>
              <a:rPr lang="sr-Latn-RS" sz="3000" b="1" dirty="0" smtClean="0"/>
              <a:t>da jedeš čokoladu na času!</a:t>
            </a:r>
          </a:p>
          <a:p>
            <a:pPr>
              <a:buNone/>
            </a:pPr>
            <a:endParaRPr lang="sr-Latn-RS" sz="2800" b="1" dirty="0" smtClean="0"/>
          </a:p>
          <a:p>
            <a:pPr>
              <a:buNone/>
            </a:pPr>
            <a:endParaRPr lang="sr-Latn-RS" dirty="0" smtClean="0"/>
          </a:p>
          <a:p>
            <a:endParaRPr lang="en-US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0"/>
            <a:ext cx="396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 descr="C:\Users\Filip\Documents\My Documents\PLANOVI ZA PRVI RAZRED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57200"/>
            <a:ext cx="2209800" cy="1676400"/>
          </a:xfrm>
          <a:prstGeom prst="rect">
            <a:avLst/>
          </a:prstGeom>
          <a:noFill/>
        </p:spPr>
      </p:pic>
      <p:pic>
        <p:nvPicPr>
          <p:cNvPr id="3084" name="Picture 12" descr="C:\Users\Filip\Documents\My Documents\PLANOVI ZA PRVI RAZRED\images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00888" y="4876800"/>
            <a:ext cx="2043112" cy="13954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  <p:sndAc>
          <p:stSnd>
            <p:snd r:embed="rId6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386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HAVE TO (MORATI)</a:t>
            </a:r>
            <a:r>
              <a:rPr lang="sr-Latn-RS" sz="2400" b="1" dirty="0" smtClean="0"/>
              <a:t/>
            </a:r>
            <a:br>
              <a:rPr lang="sr-Latn-RS" sz="2400" b="1" dirty="0" smtClean="0"/>
            </a:br>
            <a:r>
              <a:rPr lang="sr-Latn-RS" sz="2400" b="1" dirty="0" smtClean="0">
                <a:solidFill>
                  <a:schemeClr val="tx1"/>
                </a:solidFill>
              </a:rPr>
              <a:t>Kada upotrebite ‘’have to’’ izražavate obavezu koju morate da   uradite i koja nije toliko jaka kao ona koju izražava glagol </a:t>
            </a:r>
            <a:r>
              <a:rPr lang="sr-Latn-RS" sz="2400" b="1" dirty="0" smtClean="0">
                <a:solidFill>
                  <a:srgbClr val="0070C0"/>
                </a:solidFill>
              </a:rPr>
              <a:t>must</a:t>
            </a:r>
            <a:r>
              <a:rPr lang="sr-Latn-RS" sz="2400" b="1" dirty="0" smtClean="0"/>
              <a:t>.</a:t>
            </a:r>
            <a:endParaRPr lang="en-US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0"/>
            <a:ext cx="44100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1" y="4343400"/>
            <a:ext cx="3962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267200"/>
            <a:ext cx="4343400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4911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DON’T HAVE TO (NE MORATI)</a:t>
            </a:r>
            <a:r>
              <a:rPr lang="sr-Latn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sr-Latn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r-Latn-RS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Kada kažete ‘’Ti ne moraš...’’, izražavate odsustvo  obaveze, nešto što nije nužno.</a:t>
            </a:r>
            <a:br>
              <a:rPr lang="sr-Latn-RS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r-Latn-RS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Primer:</a:t>
            </a:r>
            <a:br>
              <a:rPr lang="sr-Latn-RS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r-Latn-RS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 moraš da radiš domaći zadatak sada.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0"/>
            <a:ext cx="78676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352800"/>
            <a:ext cx="670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354819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  <p:sndAc>
          <p:stSnd>
            <p:snd r:embed="rId5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48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lvl="0" indent="-742950"/>
            <a:r>
              <a:rPr lang="sr-Latn-R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Domaći zadatak:</a:t>
            </a:r>
            <a:r>
              <a:rPr lang="sr-Latn-RS" sz="27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sr-Latn-RS" sz="27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sr-Latn-RS" sz="27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sr-Latn-RS" sz="27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sr-Latn-RS" sz="27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Uraditi vežbu broj 1 na strani 56 u radnoj svesci.</a:t>
            </a:r>
            <a:br>
              <a:rPr lang="sr-Latn-RS" sz="27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sr-Latn-RS" sz="27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Pogledajte slike i napišite šta morate ili ne smete da uradite, koristeći date izraze.</a:t>
            </a:r>
            <a:br>
              <a:rPr lang="sr-Latn-RS" sz="27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sr-Latn-RS" sz="27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sr-Latn-RS" sz="27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sr-Latn-RS" sz="27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Uraditi vežbu broj 2 na strani 56 u radnoj svesci.</a:t>
            </a:r>
            <a:br>
              <a:rPr lang="sr-Latn-RS" sz="27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sr-Latn-RS" sz="27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Dopunite rečenice glagolima morati, ne smeti ili ne morati vezano za našu školu.</a:t>
            </a:r>
            <a:br>
              <a:rPr lang="sr-Latn-RS" sz="27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sr-Latn-RS" sz="27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sr-Latn-RS" sz="27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sr-Latn-RS" sz="27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Uraditi vežbu broj 1 na strani 78 u udžbeniku. Pogledajte znakove, pročitajte pravila na bazenu i dopunutite rečenice glagolima morati, ne smeti ili ne morati. </a:t>
            </a:r>
            <a:br>
              <a:rPr lang="sr-Latn-RS" sz="27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sr-Latn-RS" sz="27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sr-Latn-RS" sz="27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sr-Latn-RS" sz="2700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IOP: </a:t>
            </a:r>
            <a:r>
              <a:rPr lang="sr-Latn-RS" sz="27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Učenici treba samo da prate emitovanje nastavnih sadržaja na TV-u.</a:t>
            </a:r>
            <a:br>
              <a:rPr lang="sr-Latn-RS" sz="27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sr-Latn-RS" sz="27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sr-Latn-RS" sz="27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sr-Latn-RS" sz="27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sr-Latn-RS" sz="27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sr-Latn-R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sr-Latn-R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r-Latn-R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sr-Latn-R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35924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  <p:sndAc>
          <p:stSnd>
            <p:snd r:embed="rId5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Image result for thank you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Thank you card in bright colors Royalty Free Vector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85800"/>
            <a:ext cx="7315200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575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409</TotalTime>
  <Words>87</Words>
  <Application>Microsoft Office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Flujo</vt:lpstr>
      <vt:lpstr> </vt:lpstr>
      <vt:lpstr>                                                                            </vt:lpstr>
      <vt:lpstr> </vt:lpstr>
      <vt:lpstr>HAVE TO (MORATI) Kada upotrebite ‘’have to’’ izražavate obavezu koju morate da   uradite i koja nije toliko jaka kao ona koju izražava glagol must.</vt:lpstr>
      <vt:lpstr>DON’T HAVE TO (NE MORATI) Kada kažete ‘’Ti ne moraš...’’, izražavate odsustvo  obaveze, nešto što nije nužno. Primer: Ne moraš da radiš domaći zadatak sada.</vt:lpstr>
      <vt:lpstr>Domaći zadatak:  1. Uraditi vežbu broj 1 na strani 56 u radnoj svesci. Pogledajte slike i napišite šta morate ili ne smete da uradite, koristeći date izraze.  2. Uraditi vežbu broj 2 na strani 56 u radnoj svesci. Dopunite rečenice glagolima morati, ne smeti ili ne morati vezano za našu školu.  3. Uraditi vežbu broj 1 na strani 78 u udžbeniku. Pogledajte znakove, pročitajte pravila na bazenu i dopunutite rečenice glagolima morati, ne smeti ili ne morati.   IOP: Učenici treba samo da prate emitovanje nastavnih sadržaja na TV-u.     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Have You Ever ...</dc:title>
  <dc:creator>User</dc:creator>
  <cp:lastModifiedBy>Corporate Edition</cp:lastModifiedBy>
  <cp:revision>50</cp:revision>
  <dcterms:created xsi:type="dcterms:W3CDTF">2014-08-20T14:15:30Z</dcterms:created>
  <dcterms:modified xsi:type="dcterms:W3CDTF">2020-05-18T08:59:18Z</dcterms:modified>
</cp:coreProperties>
</file>