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60" r:id="rId4"/>
    <p:sldId id="261" r:id="rId5"/>
    <p:sldId id="262" r:id="rId6"/>
    <p:sldId id="265" r:id="rId7"/>
    <p:sldId id="266" r:id="rId8"/>
    <p:sldId id="267" r:id="rId9"/>
    <p:sldId id="268" r:id="rId10"/>
    <p:sldId id="270" r:id="rId11"/>
    <p:sldId id="272" r:id="rId12"/>
    <p:sldId id="274" r:id="rId13"/>
    <p:sldId id="275" r:id="rId14"/>
    <p:sldId id="276" r:id="rId15"/>
    <p:sldId id="277" r:id="rId16"/>
    <p:sldId id="278" r:id="rId17"/>
    <p:sldId id="279" r:id="rId18"/>
    <p:sldId id="280" r:id="rId19"/>
    <p:sldId id="281" r:id="rId20"/>
    <p:sldId id="282" r:id="rId21"/>
    <p:sldId id="285" r:id="rId22"/>
    <p:sldId id="290" r:id="rId23"/>
    <p:sldId id="293" r:id="rId24"/>
    <p:sldId id="300" r:id="rId25"/>
  </p:sldIdLst>
  <p:sldSz cx="9144000" cy="6858000" type="screen4x3"/>
  <p:notesSz cx="9144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1386" y="7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5/10/2020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1" i="0">
                <a:solidFill>
                  <a:srgbClr val="7D0020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5/10/2020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1" i="0">
                <a:solidFill>
                  <a:srgbClr val="7D0020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5/10/2020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7900669" y="26669"/>
            <a:ext cx="1197609" cy="11620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5929629" y="270509"/>
            <a:ext cx="1871979" cy="69861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k object 18"/>
          <p:cNvSpPr/>
          <p:nvPr/>
        </p:nvSpPr>
        <p:spPr>
          <a:xfrm>
            <a:off x="0" y="6055359"/>
            <a:ext cx="9144000" cy="335280"/>
          </a:xfrm>
          <a:custGeom>
            <a:avLst/>
            <a:gdLst/>
            <a:ahLst/>
            <a:cxnLst/>
            <a:rect l="l" t="t" r="r" b="b"/>
            <a:pathLst>
              <a:path w="9144000" h="335279">
                <a:moveTo>
                  <a:pt x="9144000" y="0"/>
                </a:moveTo>
                <a:lnTo>
                  <a:pt x="0" y="0"/>
                </a:lnTo>
                <a:lnTo>
                  <a:pt x="0" y="335279"/>
                </a:lnTo>
                <a:lnTo>
                  <a:pt x="9144000" y="335279"/>
                </a:lnTo>
                <a:lnTo>
                  <a:pt x="9144000" y="0"/>
                </a:lnTo>
                <a:close/>
              </a:path>
            </a:pathLst>
          </a:custGeom>
          <a:solidFill>
            <a:srgbClr val="A7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1" i="0">
                <a:solidFill>
                  <a:srgbClr val="7D0020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5/10/2020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5/10/2020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7900669" y="26669"/>
            <a:ext cx="1197609" cy="116205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5929629" y="270509"/>
            <a:ext cx="1871979" cy="69861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592580" y="223520"/>
            <a:ext cx="5958839" cy="12446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000" b="1" i="0">
                <a:solidFill>
                  <a:srgbClr val="7D0020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44500" y="1605279"/>
            <a:ext cx="8255000" cy="266572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5/10/2020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6055359"/>
            <a:ext cx="9144000" cy="335280"/>
          </a:xfrm>
          <a:custGeom>
            <a:avLst/>
            <a:gdLst/>
            <a:ahLst/>
            <a:cxnLst/>
            <a:rect l="l" t="t" r="r" b="b"/>
            <a:pathLst>
              <a:path w="9144000" h="335279">
                <a:moveTo>
                  <a:pt x="9144000" y="0"/>
                </a:moveTo>
                <a:lnTo>
                  <a:pt x="0" y="0"/>
                </a:lnTo>
                <a:lnTo>
                  <a:pt x="0" y="335279"/>
                </a:lnTo>
                <a:lnTo>
                  <a:pt x="9144000" y="335279"/>
                </a:lnTo>
                <a:lnTo>
                  <a:pt x="9144000" y="0"/>
                </a:lnTo>
                <a:close/>
              </a:path>
            </a:pathLst>
          </a:custGeom>
          <a:solidFill>
            <a:srgbClr val="A7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5527040" y="6108700"/>
            <a:ext cx="349059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solidFill>
                  <a:srgbClr val="FFFFFF"/>
                </a:solidFill>
                <a:latin typeface="Arial Narrow"/>
                <a:cs typeface="Arial Narrow"/>
              </a:rPr>
              <a:t>IUCN </a:t>
            </a:r>
            <a:r>
              <a:rPr sz="1400" spc="-5" dirty="0">
                <a:solidFill>
                  <a:srgbClr val="FFFFFF"/>
                </a:solidFill>
                <a:latin typeface="Arial Narrow"/>
                <a:cs typeface="Arial Narrow"/>
              </a:rPr>
              <a:t>(International Union </a:t>
            </a:r>
            <a:r>
              <a:rPr sz="1400" dirty="0">
                <a:solidFill>
                  <a:srgbClr val="FFFFFF"/>
                </a:solidFill>
                <a:latin typeface="Arial Narrow"/>
                <a:cs typeface="Arial Narrow"/>
              </a:rPr>
              <a:t>for </a:t>
            </a:r>
            <a:r>
              <a:rPr sz="1400" spc="-5" dirty="0">
                <a:solidFill>
                  <a:srgbClr val="FFFFFF"/>
                </a:solidFill>
                <a:latin typeface="Arial Narrow"/>
                <a:cs typeface="Arial Narrow"/>
              </a:rPr>
              <a:t>Conservation of</a:t>
            </a:r>
            <a:r>
              <a:rPr sz="1400" spc="-40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1400" spc="-5" dirty="0">
                <a:solidFill>
                  <a:srgbClr val="FFFFFF"/>
                </a:solidFill>
                <a:latin typeface="Arial Narrow"/>
                <a:cs typeface="Arial Narrow"/>
              </a:rPr>
              <a:t>Nature)</a:t>
            </a:r>
            <a:endParaRPr sz="1400">
              <a:latin typeface="Arial Narrow"/>
              <a:cs typeface="Arial Narrow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231389" y="1343659"/>
            <a:ext cx="5043805" cy="1244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887730" marR="5080" indent="-875030">
              <a:lnSpc>
                <a:spcPct val="100000"/>
              </a:lnSpc>
              <a:spcBef>
                <a:spcPts val="100"/>
              </a:spcBef>
            </a:pPr>
            <a:r>
              <a:rPr spc="-10" dirty="0">
                <a:solidFill>
                  <a:srgbClr val="000000"/>
                </a:solidFill>
                <a:latin typeface="Arial"/>
                <a:cs typeface="Arial"/>
              </a:rPr>
              <a:t>Ugrožavanje </a:t>
            </a:r>
            <a:r>
              <a:rPr dirty="0">
                <a:solidFill>
                  <a:srgbClr val="000000"/>
                </a:solidFill>
                <a:latin typeface="Arial"/>
                <a:cs typeface="Arial"/>
              </a:rPr>
              <a:t>i </a:t>
            </a:r>
            <a:r>
              <a:rPr spc="-5" dirty="0">
                <a:solidFill>
                  <a:srgbClr val="000000"/>
                </a:solidFill>
                <a:latin typeface="Arial"/>
                <a:cs typeface="Arial"/>
              </a:rPr>
              <a:t>zaštita  </a:t>
            </a:r>
            <a:r>
              <a:rPr spc="-10" dirty="0">
                <a:solidFill>
                  <a:srgbClr val="000000"/>
                </a:solidFill>
                <a:latin typeface="Arial"/>
                <a:cs typeface="Arial"/>
              </a:rPr>
              <a:t>biodiverziteta</a:t>
            </a:r>
          </a:p>
        </p:txBody>
      </p:sp>
      <p:sp>
        <p:nvSpPr>
          <p:cNvPr id="5" name="object 5"/>
          <p:cNvSpPr/>
          <p:nvPr/>
        </p:nvSpPr>
        <p:spPr>
          <a:xfrm>
            <a:off x="323850" y="2846070"/>
            <a:ext cx="3436620" cy="296671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6130034" y="2847339"/>
            <a:ext cx="2136272" cy="303568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0" y="0"/>
            <a:ext cx="2152650" cy="210439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5539740" y="6132859"/>
            <a:ext cx="3465195" cy="2044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590"/>
              </a:lnSpc>
            </a:pPr>
            <a:r>
              <a:rPr sz="1400" dirty="0">
                <a:solidFill>
                  <a:srgbClr val="FFFFFF"/>
                </a:solidFill>
                <a:latin typeface="Arial Narrow"/>
                <a:cs typeface="Arial Narrow"/>
              </a:rPr>
              <a:t>IUCN </a:t>
            </a:r>
            <a:r>
              <a:rPr sz="1400" spc="-5" dirty="0">
                <a:solidFill>
                  <a:srgbClr val="FFFFFF"/>
                </a:solidFill>
                <a:latin typeface="Arial Narrow"/>
                <a:cs typeface="Arial Narrow"/>
              </a:rPr>
              <a:t>(International Union </a:t>
            </a:r>
            <a:r>
              <a:rPr sz="1400" dirty="0">
                <a:solidFill>
                  <a:srgbClr val="FFFFFF"/>
                </a:solidFill>
                <a:latin typeface="Arial Narrow"/>
                <a:cs typeface="Arial Narrow"/>
              </a:rPr>
              <a:t>for </a:t>
            </a:r>
            <a:r>
              <a:rPr sz="1400" spc="-5" dirty="0">
                <a:solidFill>
                  <a:srgbClr val="FFFFFF"/>
                </a:solidFill>
                <a:latin typeface="Arial Narrow"/>
                <a:cs typeface="Arial Narrow"/>
              </a:rPr>
              <a:t>Conservation of</a:t>
            </a:r>
            <a:r>
              <a:rPr sz="1400" spc="-45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1400" spc="-5" dirty="0">
                <a:solidFill>
                  <a:srgbClr val="FFFFFF"/>
                </a:solidFill>
                <a:latin typeface="Arial Narrow"/>
                <a:cs typeface="Arial Narrow"/>
              </a:rPr>
              <a:t>Nature)</a:t>
            </a:r>
            <a:endParaRPr sz="1400">
              <a:latin typeface="Arial Narrow"/>
              <a:cs typeface="Arial Narrow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5539740" y="6132859"/>
            <a:ext cx="3465195" cy="2044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590"/>
              </a:lnSpc>
            </a:pPr>
            <a:r>
              <a:rPr sz="1400" dirty="0">
                <a:solidFill>
                  <a:srgbClr val="FFFFFF"/>
                </a:solidFill>
                <a:latin typeface="Arial Narrow"/>
                <a:cs typeface="Arial Narrow"/>
              </a:rPr>
              <a:t>IUCN </a:t>
            </a:r>
            <a:r>
              <a:rPr sz="1400" spc="-5" dirty="0">
                <a:solidFill>
                  <a:srgbClr val="FFFFFF"/>
                </a:solidFill>
                <a:latin typeface="Arial Narrow"/>
                <a:cs typeface="Arial Narrow"/>
              </a:rPr>
              <a:t>(International Union </a:t>
            </a:r>
            <a:r>
              <a:rPr sz="1400" dirty="0">
                <a:solidFill>
                  <a:srgbClr val="FFFFFF"/>
                </a:solidFill>
                <a:latin typeface="Arial Narrow"/>
                <a:cs typeface="Arial Narrow"/>
              </a:rPr>
              <a:t>for </a:t>
            </a:r>
            <a:r>
              <a:rPr sz="1400" spc="-5" dirty="0">
                <a:solidFill>
                  <a:srgbClr val="FFFFFF"/>
                </a:solidFill>
                <a:latin typeface="Arial Narrow"/>
                <a:cs typeface="Arial Narrow"/>
              </a:rPr>
              <a:t>Conservation of</a:t>
            </a:r>
            <a:r>
              <a:rPr sz="1400" spc="-45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1400" spc="-5" dirty="0">
                <a:solidFill>
                  <a:srgbClr val="FFFFFF"/>
                </a:solidFill>
                <a:latin typeface="Arial Narrow"/>
                <a:cs typeface="Arial Narrow"/>
              </a:rPr>
              <a:t>Nature)</a:t>
            </a:r>
            <a:endParaRPr sz="1400">
              <a:latin typeface="Arial Narrow"/>
              <a:cs typeface="Arial Narrow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7620"/>
            <a:ext cx="9144000" cy="685038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5539740" y="6132859"/>
            <a:ext cx="3465195" cy="2044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590"/>
              </a:lnSpc>
            </a:pPr>
            <a:r>
              <a:rPr sz="1400" dirty="0">
                <a:solidFill>
                  <a:srgbClr val="FFFFFF"/>
                </a:solidFill>
                <a:latin typeface="Arial Narrow"/>
                <a:cs typeface="Arial Narrow"/>
              </a:rPr>
              <a:t>IUCN </a:t>
            </a:r>
            <a:r>
              <a:rPr sz="1400" spc="-5" dirty="0">
                <a:solidFill>
                  <a:srgbClr val="FFFFFF"/>
                </a:solidFill>
                <a:latin typeface="Arial Narrow"/>
                <a:cs typeface="Arial Narrow"/>
              </a:rPr>
              <a:t>(International Union </a:t>
            </a:r>
            <a:r>
              <a:rPr sz="1400" dirty="0">
                <a:solidFill>
                  <a:srgbClr val="FFFFFF"/>
                </a:solidFill>
                <a:latin typeface="Arial Narrow"/>
                <a:cs typeface="Arial Narrow"/>
              </a:rPr>
              <a:t>for </a:t>
            </a:r>
            <a:r>
              <a:rPr sz="1400" spc="-5" dirty="0">
                <a:solidFill>
                  <a:srgbClr val="FFFFFF"/>
                </a:solidFill>
                <a:latin typeface="Arial Narrow"/>
                <a:cs typeface="Arial Narrow"/>
              </a:rPr>
              <a:t>Conservation of</a:t>
            </a:r>
            <a:r>
              <a:rPr sz="1400" spc="-45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1400" spc="-5" dirty="0">
                <a:solidFill>
                  <a:srgbClr val="FFFFFF"/>
                </a:solidFill>
                <a:latin typeface="Arial Narrow"/>
                <a:cs typeface="Arial Narrow"/>
              </a:rPr>
              <a:t>Nature)</a:t>
            </a:r>
            <a:endParaRPr sz="1400">
              <a:latin typeface="Arial Narrow"/>
              <a:cs typeface="Arial Narrow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5539740" y="6132859"/>
            <a:ext cx="3465195" cy="2044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590"/>
              </a:lnSpc>
            </a:pPr>
            <a:r>
              <a:rPr sz="1400" dirty="0">
                <a:solidFill>
                  <a:srgbClr val="FFFFFF"/>
                </a:solidFill>
                <a:latin typeface="Arial Narrow"/>
                <a:cs typeface="Arial Narrow"/>
              </a:rPr>
              <a:t>IUCN </a:t>
            </a:r>
            <a:r>
              <a:rPr sz="1400" spc="-5" dirty="0">
                <a:solidFill>
                  <a:srgbClr val="FFFFFF"/>
                </a:solidFill>
                <a:latin typeface="Arial Narrow"/>
                <a:cs typeface="Arial Narrow"/>
              </a:rPr>
              <a:t>(International Union </a:t>
            </a:r>
            <a:r>
              <a:rPr sz="1400" dirty="0">
                <a:solidFill>
                  <a:srgbClr val="FFFFFF"/>
                </a:solidFill>
                <a:latin typeface="Arial Narrow"/>
                <a:cs typeface="Arial Narrow"/>
              </a:rPr>
              <a:t>for </a:t>
            </a:r>
            <a:r>
              <a:rPr sz="1400" spc="-5" dirty="0">
                <a:solidFill>
                  <a:srgbClr val="FFFFFF"/>
                </a:solidFill>
                <a:latin typeface="Arial Narrow"/>
                <a:cs typeface="Arial Narrow"/>
              </a:rPr>
              <a:t>Conservation of</a:t>
            </a:r>
            <a:r>
              <a:rPr sz="1400" spc="-45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1400" spc="-5" dirty="0">
                <a:solidFill>
                  <a:srgbClr val="FFFFFF"/>
                </a:solidFill>
                <a:latin typeface="Arial Narrow"/>
                <a:cs typeface="Arial Narrow"/>
              </a:rPr>
              <a:t>Nature)</a:t>
            </a:r>
            <a:endParaRPr sz="1400">
              <a:latin typeface="Arial Narrow"/>
              <a:cs typeface="Arial Narrow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6055359"/>
            <a:ext cx="9144000" cy="335280"/>
          </a:xfrm>
          <a:custGeom>
            <a:avLst/>
            <a:gdLst/>
            <a:ahLst/>
            <a:cxnLst/>
            <a:rect l="l" t="t" r="r" b="b"/>
            <a:pathLst>
              <a:path w="9144000" h="335279">
                <a:moveTo>
                  <a:pt x="9144000" y="0"/>
                </a:moveTo>
                <a:lnTo>
                  <a:pt x="0" y="0"/>
                </a:lnTo>
                <a:lnTo>
                  <a:pt x="0" y="335279"/>
                </a:lnTo>
                <a:lnTo>
                  <a:pt x="9144000" y="335279"/>
                </a:lnTo>
                <a:lnTo>
                  <a:pt x="9144000" y="0"/>
                </a:lnTo>
                <a:close/>
              </a:path>
            </a:pathLst>
          </a:custGeom>
          <a:solidFill>
            <a:srgbClr val="A7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5527040" y="6108700"/>
            <a:ext cx="349059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solidFill>
                  <a:srgbClr val="FFFFFF"/>
                </a:solidFill>
                <a:latin typeface="Arial Narrow"/>
                <a:cs typeface="Arial Narrow"/>
              </a:rPr>
              <a:t>IUCN </a:t>
            </a:r>
            <a:r>
              <a:rPr sz="1400" spc="-5" dirty="0">
                <a:solidFill>
                  <a:srgbClr val="FFFFFF"/>
                </a:solidFill>
                <a:latin typeface="Arial Narrow"/>
                <a:cs typeface="Arial Narrow"/>
              </a:rPr>
              <a:t>(International Union </a:t>
            </a:r>
            <a:r>
              <a:rPr sz="1400" dirty="0">
                <a:solidFill>
                  <a:srgbClr val="FFFFFF"/>
                </a:solidFill>
                <a:latin typeface="Arial Narrow"/>
                <a:cs typeface="Arial Narrow"/>
              </a:rPr>
              <a:t>for </a:t>
            </a:r>
            <a:r>
              <a:rPr sz="1400" spc="-5" dirty="0">
                <a:solidFill>
                  <a:srgbClr val="FFFFFF"/>
                </a:solidFill>
                <a:latin typeface="Arial Narrow"/>
                <a:cs typeface="Arial Narrow"/>
              </a:rPr>
              <a:t>Conservation of</a:t>
            </a:r>
            <a:r>
              <a:rPr sz="1400" spc="-40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1400" spc="-5" dirty="0">
                <a:solidFill>
                  <a:srgbClr val="FFFFFF"/>
                </a:solidFill>
                <a:latin typeface="Arial Narrow"/>
                <a:cs typeface="Arial Narrow"/>
              </a:rPr>
              <a:t>Nature)</a:t>
            </a:r>
            <a:endParaRPr sz="1400">
              <a:latin typeface="Arial Narrow"/>
              <a:cs typeface="Arial Narrow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44500" y="1123950"/>
            <a:ext cx="7979409" cy="45135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2425" marR="5080" indent="-340360">
              <a:lnSpc>
                <a:spcPct val="100000"/>
              </a:lnSpc>
              <a:spcBef>
                <a:spcPts val="100"/>
              </a:spcBef>
              <a:buChar char="•"/>
              <a:tabLst>
                <a:tab pos="352425" algn="l"/>
                <a:tab pos="353060" algn="l"/>
                <a:tab pos="4605020" algn="l"/>
              </a:tabLst>
            </a:pPr>
            <a:r>
              <a:rPr sz="3200" dirty="0">
                <a:latin typeface="Times New Roman"/>
                <a:cs typeface="Times New Roman"/>
              </a:rPr>
              <a:t>Tople i vlažne</a:t>
            </a:r>
            <a:r>
              <a:rPr sz="3200" spc="10" dirty="0">
                <a:latin typeface="Times New Roman"/>
                <a:cs typeface="Times New Roman"/>
              </a:rPr>
              <a:t> </a:t>
            </a:r>
            <a:r>
              <a:rPr sz="3200" dirty="0">
                <a:latin typeface="Times New Roman"/>
                <a:cs typeface="Times New Roman"/>
              </a:rPr>
              <a:t>sredine</a:t>
            </a:r>
            <a:r>
              <a:rPr sz="3200" spc="5" dirty="0">
                <a:latin typeface="Times New Roman"/>
                <a:cs typeface="Times New Roman"/>
              </a:rPr>
              <a:t> </a:t>
            </a:r>
            <a:r>
              <a:rPr sz="3200" dirty="0">
                <a:latin typeface="Times New Roman"/>
                <a:cs typeface="Times New Roman"/>
              </a:rPr>
              <a:t>sa	dugim </a:t>
            </a:r>
            <a:r>
              <a:rPr sz="3200" spc="-5" dirty="0">
                <a:latin typeface="Times New Roman"/>
                <a:cs typeface="Times New Roman"/>
              </a:rPr>
              <a:t>danima </a:t>
            </a:r>
            <a:r>
              <a:rPr sz="3200" dirty="0">
                <a:latin typeface="Times New Roman"/>
                <a:cs typeface="Times New Roman"/>
              </a:rPr>
              <a:t>(kao  </a:t>
            </a:r>
            <a:r>
              <a:rPr sz="3200" spc="-5" dirty="0">
                <a:latin typeface="Times New Roman"/>
                <a:cs typeface="Times New Roman"/>
              </a:rPr>
              <a:t>što </a:t>
            </a:r>
            <a:r>
              <a:rPr sz="3200" dirty="0">
                <a:latin typeface="Times New Roman"/>
                <a:cs typeface="Times New Roman"/>
              </a:rPr>
              <a:t>su </a:t>
            </a:r>
            <a:r>
              <a:rPr sz="3200" b="1" dirty="0">
                <a:solidFill>
                  <a:srgbClr val="C4000A"/>
                </a:solidFill>
                <a:latin typeface="Times New Roman"/>
                <a:cs typeface="Times New Roman"/>
              </a:rPr>
              <a:t>tropske </a:t>
            </a:r>
            <a:r>
              <a:rPr sz="3200" b="1" spc="-5" dirty="0">
                <a:solidFill>
                  <a:srgbClr val="C4000A"/>
                </a:solidFill>
                <a:latin typeface="Times New Roman"/>
                <a:cs typeface="Times New Roman"/>
              </a:rPr>
              <a:t>kišne </a:t>
            </a:r>
            <a:r>
              <a:rPr sz="3200" b="1" spc="15" dirty="0">
                <a:solidFill>
                  <a:srgbClr val="C4000A"/>
                </a:solidFill>
                <a:latin typeface="Times New Roman"/>
                <a:cs typeface="Times New Roman"/>
              </a:rPr>
              <a:t>šume</a:t>
            </a:r>
            <a:r>
              <a:rPr sz="3200" spc="15" dirty="0">
                <a:latin typeface="Times New Roman"/>
                <a:cs typeface="Times New Roman"/>
              </a:rPr>
              <a:t>) </a:t>
            </a:r>
            <a:r>
              <a:rPr sz="3200" dirty="0">
                <a:latin typeface="Times New Roman"/>
                <a:cs typeface="Times New Roman"/>
              </a:rPr>
              <a:t>obezbeđuju živom  svetu </a:t>
            </a:r>
            <a:r>
              <a:rPr sz="3200" spc="-5" dirty="0">
                <a:latin typeface="Times New Roman"/>
                <a:cs typeface="Times New Roman"/>
              </a:rPr>
              <a:t>više resursa </a:t>
            </a:r>
            <a:r>
              <a:rPr sz="3200" dirty="0">
                <a:latin typeface="Times New Roman"/>
                <a:cs typeface="Times New Roman"/>
              </a:rPr>
              <a:t>za rast i</a:t>
            </a:r>
            <a:r>
              <a:rPr sz="3200" spc="-10" dirty="0">
                <a:latin typeface="Times New Roman"/>
                <a:cs typeface="Times New Roman"/>
              </a:rPr>
              <a:t> </a:t>
            </a:r>
            <a:r>
              <a:rPr sz="3200" dirty="0">
                <a:latin typeface="Times New Roman"/>
                <a:cs typeface="Times New Roman"/>
              </a:rPr>
              <a:t>razmnožavanje</a:t>
            </a:r>
            <a:endParaRPr sz="3200">
              <a:latin typeface="Times New Roman"/>
              <a:cs typeface="Times New Roman"/>
            </a:endParaRPr>
          </a:p>
          <a:p>
            <a:pPr marL="352425" marR="91440" indent="-340360">
              <a:lnSpc>
                <a:spcPct val="100000"/>
              </a:lnSpc>
              <a:spcBef>
                <a:spcPts val="790"/>
              </a:spcBef>
              <a:buFont typeface="Times New Roman"/>
              <a:buChar char="•"/>
              <a:tabLst>
                <a:tab pos="455295" algn="l"/>
                <a:tab pos="455930" algn="l"/>
              </a:tabLst>
            </a:pPr>
            <a:r>
              <a:rPr dirty="0"/>
              <a:t>	</a:t>
            </a:r>
            <a:r>
              <a:rPr sz="3200" dirty="0">
                <a:latin typeface="Times New Roman"/>
                <a:cs typeface="Times New Roman"/>
              </a:rPr>
              <a:t>Povoljni uslovi za rast i razmnožavanje </a:t>
            </a:r>
            <a:r>
              <a:rPr sz="3200" dirty="0">
                <a:solidFill>
                  <a:srgbClr val="00AD00"/>
                </a:solidFill>
                <a:latin typeface="Times New Roman"/>
                <a:cs typeface="Times New Roman"/>
              </a:rPr>
              <a:t> </a:t>
            </a:r>
            <a:r>
              <a:rPr sz="3200" b="1" dirty="0">
                <a:solidFill>
                  <a:srgbClr val="00AD00"/>
                </a:solidFill>
                <a:latin typeface="Times New Roman"/>
                <a:cs typeface="Times New Roman"/>
              </a:rPr>
              <a:t>primarnih producenata </a:t>
            </a:r>
            <a:r>
              <a:rPr sz="3200" dirty="0">
                <a:latin typeface="Times New Roman"/>
                <a:cs typeface="Times New Roman"/>
              </a:rPr>
              <a:t>(</a:t>
            </a:r>
            <a:r>
              <a:rPr sz="3200" b="1" dirty="0">
                <a:solidFill>
                  <a:srgbClr val="00AD00"/>
                </a:solidFill>
                <a:latin typeface="Times New Roman"/>
                <a:cs typeface="Times New Roman"/>
              </a:rPr>
              <a:t>biljaka</a:t>
            </a:r>
            <a:r>
              <a:rPr sz="3200" dirty="0">
                <a:latin typeface="Times New Roman"/>
                <a:cs typeface="Times New Roman"/>
              </a:rPr>
              <a:t>) dovode do  pojave velikog broja </a:t>
            </a:r>
            <a:r>
              <a:rPr sz="3200" b="1" dirty="0">
                <a:solidFill>
                  <a:srgbClr val="004949"/>
                </a:solidFill>
                <a:latin typeface="Times New Roman"/>
                <a:cs typeface="Times New Roman"/>
              </a:rPr>
              <a:t>herbivornih vrsta </a:t>
            </a:r>
            <a:r>
              <a:rPr sz="3200" b="1" dirty="0">
                <a:latin typeface="Times New Roman"/>
                <a:cs typeface="Times New Roman"/>
              </a:rPr>
              <a:t> </a:t>
            </a:r>
            <a:r>
              <a:rPr sz="3200" dirty="0">
                <a:latin typeface="Times New Roman"/>
                <a:cs typeface="Times New Roman"/>
              </a:rPr>
              <a:t>(</a:t>
            </a:r>
            <a:r>
              <a:rPr sz="3200" b="1" dirty="0">
                <a:solidFill>
                  <a:srgbClr val="004949"/>
                </a:solidFill>
                <a:latin typeface="Times New Roman"/>
                <a:cs typeface="Times New Roman"/>
              </a:rPr>
              <a:t>biljojeda</a:t>
            </a:r>
            <a:r>
              <a:rPr sz="3200" dirty="0">
                <a:latin typeface="Times New Roman"/>
                <a:cs typeface="Times New Roman"/>
              </a:rPr>
              <a:t>), a </a:t>
            </a:r>
            <a:r>
              <a:rPr sz="3200" spc="-5" dirty="0">
                <a:latin typeface="Times New Roman"/>
                <a:cs typeface="Times New Roman"/>
              </a:rPr>
              <a:t>to </a:t>
            </a:r>
            <a:r>
              <a:rPr sz="3200" dirty="0">
                <a:latin typeface="Times New Roman"/>
                <a:cs typeface="Times New Roman"/>
              </a:rPr>
              <a:t>opet </a:t>
            </a:r>
            <a:r>
              <a:rPr sz="3200" spc="-10" dirty="0">
                <a:latin typeface="Times New Roman"/>
                <a:cs typeface="Times New Roman"/>
              </a:rPr>
              <a:t>ima </a:t>
            </a:r>
            <a:r>
              <a:rPr sz="3200" dirty="0">
                <a:latin typeface="Times New Roman"/>
                <a:cs typeface="Times New Roman"/>
              </a:rPr>
              <a:t>za posledicu  prisustvo velikog broja </a:t>
            </a:r>
            <a:r>
              <a:rPr sz="3200" b="1" dirty="0">
                <a:solidFill>
                  <a:srgbClr val="4B1800"/>
                </a:solidFill>
                <a:latin typeface="Times New Roman"/>
                <a:cs typeface="Times New Roman"/>
              </a:rPr>
              <a:t>predatora</a:t>
            </a:r>
            <a:r>
              <a:rPr sz="3200" dirty="0">
                <a:latin typeface="Times New Roman"/>
                <a:cs typeface="Times New Roman"/>
              </a:rPr>
              <a:t>, odnosno </a:t>
            </a:r>
            <a:r>
              <a:rPr sz="3200" dirty="0">
                <a:solidFill>
                  <a:srgbClr val="4B1800"/>
                </a:solidFill>
                <a:latin typeface="Times New Roman"/>
                <a:cs typeface="Times New Roman"/>
              </a:rPr>
              <a:t> </a:t>
            </a:r>
            <a:r>
              <a:rPr sz="3200" b="1" spc="5" dirty="0">
                <a:solidFill>
                  <a:srgbClr val="4B1800"/>
                </a:solidFill>
                <a:latin typeface="Times New Roman"/>
                <a:cs typeface="Times New Roman"/>
              </a:rPr>
              <a:t>mesojeda</a:t>
            </a:r>
            <a:endParaRPr sz="32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5539740" y="6132859"/>
            <a:ext cx="3465195" cy="2044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590"/>
              </a:lnSpc>
            </a:pPr>
            <a:r>
              <a:rPr sz="1400" dirty="0">
                <a:solidFill>
                  <a:srgbClr val="FFFFFF"/>
                </a:solidFill>
                <a:latin typeface="Arial Narrow"/>
                <a:cs typeface="Arial Narrow"/>
              </a:rPr>
              <a:t>IUCN </a:t>
            </a:r>
            <a:r>
              <a:rPr sz="1400" spc="-5" dirty="0">
                <a:solidFill>
                  <a:srgbClr val="FFFFFF"/>
                </a:solidFill>
                <a:latin typeface="Arial Narrow"/>
                <a:cs typeface="Arial Narrow"/>
              </a:rPr>
              <a:t>(International Union </a:t>
            </a:r>
            <a:r>
              <a:rPr sz="1400" dirty="0">
                <a:solidFill>
                  <a:srgbClr val="FFFFFF"/>
                </a:solidFill>
                <a:latin typeface="Arial Narrow"/>
                <a:cs typeface="Arial Narrow"/>
              </a:rPr>
              <a:t>for </a:t>
            </a:r>
            <a:r>
              <a:rPr sz="1400" spc="-5" dirty="0">
                <a:solidFill>
                  <a:srgbClr val="FFFFFF"/>
                </a:solidFill>
                <a:latin typeface="Arial Narrow"/>
                <a:cs typeface="Arial Narrow"/>
              </a:rPr>
              <a:t>Conservation of</a:t>
            </a:r>
            <a:r>
              <a:rPr sz="1400" spc="-45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1400" spc="-5" dirty="0">
                <a:solidFill>
                  <a:srgbClr val="FFFFFF"/>
                </a:solidFill>
                <a:latin typeface="Arial Narrow"/>
                <a:cs typeface="Arial Narrow"/>
              </a:rPr>
              <a:t>Nature)</a:t>
            </a:r>
            <a:endParaRPr sz="1400">
              <a:latin typeface="Arial Narrow"/>
              <a:cs typeface="Arial Narrow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6055359"/>
            <a:ext cx="9144000" cy="335280"/>
          </a:xfrm>
          <a:custGeom>
            <a:avLst/>
            <a:gdLst/>
            <a:ahLst/>
            <a:cxnLst/>
            <a:rect l="l" t="t" r="r" b="b"/>
            <a:pathLst>
              <a:path w="9144000" h="335279">
                <a:moveTo>
                  <a:pt x="9144000" y="0"/>
                </a:moveTo>
                <a:lnTo>
                  <a:pt x="0" y="0"/>
                </a:lnTo>
                <a:lnTo>
                  <a:pt x="0" y="335279"/>
                </a:lnTo>
                <a:lnTo>
                  <a:pt x="9144000" y="335279"/>
                </a:lnTo>
                <a:lnTo>
                  <a:pt x="9144000" y="0"/>
                </a:lnTo>
                <a:close/>
              </a:path>
            </a:pathLst>
          </a:custGeom>
          <a:solidFill>
            <a:srgbClr val="A7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5539740" y="6132859"/>
            <a:ext cx="3465195" cy="2044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590"/>
              </a:lnSpc>
            </a:pPr>
            <a:r>
              <a:rPr sz="1400" dirty="0">
                <a:solidFill>
                  <a:srgbClr val="FFFFFF"/>
                </a:solidFill>
                <a:latin typeface="Arial Narrow"/>
                <a:cs typeface="Arial Narrow"/>
              </a:rPr>
              <a:t>IUCN </a:t>
            </a:r>
            <a:r>
              <a:rPr sz="1400" spc="-5" dirty="0">
                <a:solidFill>
                  <a:srgbClr val="FFFFFF"/>
                </a:solidFill>
                <a:latin typeface="Arial Narrow"/>
                <a:cs typeface="Arial Narrow"/>
              </a:rPr>
              <a:t>(International Union </a:t>
            </a:r>
            <a:r>
              <a:rPr sz="1400" dirty="0">
                <a:solidFill>
                  <a:srgbClr val="FFFFFF"/>
                </a:solidFill>
                <a:latin typeface="Arial Narrow"/>
                <a:cs typeface="Arial Narrow"/>
              </a:rPr>
              <a:t>for </a:t>
            </a:r>
            <a:r>
              <a:rPr sz="1400" spc="-5" dirty="0">
                <a:solidFill>
                  <a:srgbClr val="FFFFFF"/>
                </a:solidFill>
                <a:latin typeface="Arial Narrow"/>
                <a:cs typeface="Arial Narrow"/>
              </a:rPr>
              <a:t>Conservation of</a:t>
            </a:r>
            <a:r>
              <a:rPr sz="1400" spc="-45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1400" spc="-5" dirty="0">
                <a:solidFill>
                  <a:srgbClr val="FFFFFF"/>
                </a:solidFill>
                <a:latin typeface="Arial Narrow"/>
                <a:cs typeface="Arial Narrow"/>
              </a:rPr>
              <a:t>Nature)</a:t>
            </a:r>
            <a:endParaRPr sz="1400">
              <a:latin typeface="Arial Narrow"/>
              <a:cs typeface="Arial Narrow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44500" y="1016000"/>
            <a:ext cx="7958455" cy="24625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2425" marR="5080" indent="-340360">
              <a:lnSpc>
                <a:spcPct val="99900"/>
              </a:lnSpc>
              <a:spcBef>
                <a:spcPts val="100"/>
              </a:spcBef>
              <a:buChar char="•"/>
              <a:tabLst>
                <a:tab pos="352425" algn="l"/>
                <a:tab pos="353060" algn="l"/>
                <a:tab pos="760730" algn="l"/>
              </a:tabLst>
            </a:pPr>
            <a:r>
              <a:rPr sz="3200" dirty="0">
                <a:latin typeface="Times New Roman"/>
                <a:cs typeface="Times New Roman"/>
              </a:rPr>
              <a:t>U </a:t>
            </a:r>
            <a:r>
              <a:rPr sz="3200" b="1" spc="-5" dirty="0">
                <a:solidFill>
                  <a:srgbClr val="0066CC"/>
                </a:solidFill>
                <a:latin typeface="Times New Roman"/>
                <a:cs typeface="Times New Roman"/>
              </a:rPr>
              <a:t>hladnim </a:t>
            </a:r>
            <a:r>
              <a:rPr sz="3200" b="1" dirty="0">
                <a:solidFill>
                  <a:srgbClr val="0066CC"/>
                </a:solidFill>
                <a:latin typeface="Times New Roman"/>
                <a:cs typeface="Times New Roman"/>
              </a:rPr>
              <a:t>ekosistemima </a:t>
            </a:r>
            <a:r>
              <a:rPr sz="3200" dirty="0">
                <a:latin typeface="Times New Roman"/>
                <a:cs typeface="Times New Roman"/>
              </a:rPr>
              <a:t>razvoj </a:t>
            </a:r>
            <a:r>
              <a:rPr sz="3200" spc="-5" dirty="0">
                <a:latin typeface="Times New Roman"/>
                <a:cs typeface="Times New Roman"/>
              </a:rPr>
              <a:t>primarnih  </a:t>
            </a:r>
            <a:r>
              <a:rPr sz="3200" dirty="0">
                <a:latin typeface="Times New Roman"/>
                <a:cs typeface="Times New Roman"/>
              </a:rPr>
              <a:t>producenata je ograničen sezonskim  </a:t>
            </a:r>
            <a:r>
              <a:rPr sz="3200" spc="-5" dirty="0">
                <a:latin typeface="Times New Roman"/>
                <a:cs typeface="Times New Roman"/>
              </a:rPr>
              <a:t>promenama </a:t>
            </a:r>
            <a:r>
              <a:rPr sz="3200" dirty="0">
                <a:latin typeface="Times New Roman"/>
                <a:cs typeface="Times New Roman"/>
              </a:rPr>
              <a:t>u </a:t>
            </a:r>
            <a:r>
              <a:rPr sz="3200" spc="-5" dirty="0">
                <a:latin typeface="Times New Roman"/>
                <a:cs typeface="Times New Roman"/>
              </a:rPr>
              <a:t>temperaturi </a:t>
            </a:r>
            <a:r>
              <a:rPr sz="3200" dirty="0">
                <a:latin typeface="Times New Roman"/>
                <a:cs typeface="Times New Roman"/>
              </a:rPr>
              <a:t>i dužini dana, pa je  u	</a:t>
            </a:r>
            <a:r>
              <a:rPr sz="3200" spc="-5" dirty="0">
                <a:latin typeface="Times New Roman"/>
                <a:cs typeface="Times New Roman"/>
              </a:rPr>
              <a:t>njima </a:t>
            </a:r>
            <a:r>
              <a:rPr sz="3200" dirty="0">
                <a:latin typeface="Times New Roman"/>
                <a:cs typeface="Times New Roman"/>
              </a:rPr>
              <a:t>raznovrsnost </a:t>
            </a:r>
            <a:r>
              <a:rPr sz="3200" spc="-5" dirty="0">
                <a:latin typeface="Times New Roman"/>
                <a:cs typeface="Times New Roman"/>
              </a:rPr>
              <a:t>flore </a:t>
            </a:r>
            <a:r>
              <a:rPr sz="3200" dirty="0">
                <a:latin typeface="Times New Roman"/>
                <a:cs typeface="Times New Roman"/>
              </a:rPr>
              <a:t>i faune uvek </a:t>
            </a:r>
            <a:r>
              <a:rPr sz="3200" spc="-5" dirty="0">
                <a:latin typeface="Times New Roman"/>
                <a:cs typeface="Times New Roman"/>
              </a:rPr>
              <a:t>manja  </a:t>
            </a:r>
            <a:r>
              <a:rPr sz="3200" dirty="0">
                <a:latin typeface="Times New Roman"/>
                <a:cs typeface="Times New Roman"/>
              </a:rPr>
              <a:t>u odnosu na </a:t>
            </a:r>
            <a:r>
              <a:rPr sz="3200" spc="-5" dirty="0">
                <a:latin typeface="Times New Roman"/>
                <a:cs typeface="Times New Roman"/>
              </a:rPr>
              <a:t>tople tropske</a:t>
            </a:r>
            <a:r>
              <a:rPr sz="3200" spc="25" dirty="0">
                <a:latin typeface="Times New Roman"/>
                <a:cs typeface="Times New Roman"/>
              </a:rPr>
              <a:t> </a:t>
            </a:r>
            <a:r>
              <a:rPr sz="3200" spc="-5" dirty="0">
                <a:latin typeface="Times New Roman"/>
                <a:cs typeface="Times New Roman"/>
              </a:rPr>
              <a:t>ekosisteme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07950" y="3761740"/>
            <a:ext cx="4437380" cy="29908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643120" y="3763009"/>
            <a:ext cx="4411980" cy="29159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6055359"/>
            <a:ext cx="9144000" cy="335280"/>
          </a:xfrm>
          <a:custGeom>
            <a:avLst/>
            <a:gdLst/>
            <a:ahLst/>
            <a:cxnLst/>
            <a:rect l="l" t="t" r="r" b="b"/>
            <a:pathLst>
              <a:path w="9144000" h="335279">
                <a:moveTo>
                  <a:pt x="9144000" y="0"/>
                </a:moveTo>
                <a:lnTo>
                  <a:pt x="0" y="0"/>
                </a:lnTo>
                <a:lnTo>
                  <a:pt x="0" y="335279"/>
                </a:lnTo>
                <a:lnTo>
                  <a:pt x="9144000" y="335279"/>
                </a:lnTo>
                <a:lnTo>
                  <a:pt x="9144000" y="0"/>
                </a:lnTo>
                <a:close/>
              </a:path>
            </a:pathLst>
          </a:custGeom>
          <a:solidFill>
            <a:srgbClr val="A7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5539740" y="6132859"/>
            <a:ext cx="3465195" cy="2044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590"/>
              </a:lnSpc>
            </a:pPr>
            <a:r>
              <a:rPr sz="1400" dirty="0">
                <a:solidFill>
                  <a:srgbClr val="FFFFFF"/>
                </a:solidFill>
                <a:latin typeface="Arial Narrow"/>
                <a:cs typeface="Arial Narrow"/>
              </a:rPr>
              <a:t>IUCN </a:t>
            </a:r>
            <a:r>
              <a:rPr sz="1400" spc="-5" dirty="0">
                <a:solidFill>
                  <a:srgbClr val="FFFFFF"/>
                </a:solidFill>
                <a:latin typeface="Arial Narrow"/>
                <a:cs typeface="Arial Narrow"/>
              </a:rPr>
              <a:t>(International Union </a:t>
            </a:r>
            <a:r>
              <a:rPr sz="1400" dirty="0">
                <a:solidFill>
                  <a:srgbClr val="FFFFFF"/>
                </a:solidFill>
                <a:latin typeface="Arial Narrow"/>
                <a:cs typeface="Arial Narrow"/>
              </a:rPr>
              <a:t>for </a:t>
            </a:r>
            <a:r>
              <a:rPr sz="1400" spc="-5" dirty="0">
                <a:solidFill>
                  <a:srgbClr val="FFFFFF"/>
                </a:solidFill>
                <a:latin typeface="Arial Narrow"/>
                <a:cs typeface="Arial Narrow"/>
              </a:rPr>
              <a:t>Conservation of</a:t>
            </a:r>
            <a:r>
              <a:rPr sz="1400" spc="-45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1400" spc="-5" dirty="0">
                <a:solidFill>
                  <a:srgbClr val="FFFFFF"/>
                </a:solidFill>
                <a:latin typeface="Arial Narrow"/>
                <a:cs typeface="Arial Narrow"/>
              </a:rPr>
              <a:t>Nature)</a:t>
            </a:r>
            <a:endParaRPr sz="1400">
              <a:latin typeface="Arial Narrow"/>
              <a:cs typeface="Arial Narrow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44500" y="1160779"/>
            <a:ext cx="8023225" cy="24625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2425" marR="5080" indent="-340360">
              <a:lnSpc>
                <a:spcPct val="100000"/>
              </a:lnSpc>
              <a:spcBef>
                <a:spcPts val="100"/>
              </a:spcBef>
              <a:buClr>
                <a:srgbClr val="000000"/>
              </a:buClr>
              <a:buFont typeface="Times New Roman"/>
              <a:buChar char="•"/>
              <a:tabLst>
                <a:tab pos="352425" algn="l"/>
                <a:tab pos="353060" algn="l"/>
              </a:tabLst>
            </a:pPr>
            <a:r>
              <a:rPr sz="3200" b="1" dirty="0">
                <a:solidFill>
                  <a:srgbClr val="270099"/>
                </a:solidFill>
                <a:latin typeface="Times New Roman"/>
                <a:cs typeface="Times New Roman"/>
              </a:rPr>
              <a:t>Porast broja stanovnika na </a:t>
            </a:r>
            <a:r>
              <a:rPr sz="3200" b="1" spc="10" dirty="0">
                <a:solidFill>
                  <a:srgbClr val="270099"/>
                </a:solidFill>
                <a:latin typeface="Times New Roman"/>
                <a:cs typeface="Times New Roman"/>
              </a:rPr>
              <a:t>Zemlji</a:t>
            </a:r>
            <a:r>
              <a:rPr sz="3200" spc="10" dirty="0">
                <a:latin typeface="Times New Roman"/>
                <a:cs typeface="Times New Roman"/>
              </a:rPr>
              <a:t>, </a:t>
            </a:r>
            <a:r>
              <a:rPr sz="3200" dirty="0">
                <a:latin typeface="Times New Roman"/>
                <a:cs typeface="Times New Roman"/>
              </a:rPr>
              <a:t>a </a:t>
            </a:r>
            <a:r>
              <a:rPr sz="3200" spc="-5" dirty="0">
                <a:latin typeface="Times New Roman"/>
                <a:cs typeface="Times New Roman"/>
              </a:rPr>
              <a:t>sa njim  </a:t>
            </a:r>
            <a:r>
              <a:rPr sz="3200" dirty="0">
                <a:latin typeface="Times New Roman"/>
                <a:cs typeface="Times New Roman"/>
              </a:rPr>
              <a:t>i narasle potrebe, dovele su do </a:t>
            </a:r>
            <a:r>
              <a:rPr sz="3200" b="1" dirty="0">
                <a:solidFill>
                  <a:srgbClr val="004485"/>
                </a:solidFill>
                <a:latin typeface="Times New Roman"/>
                <a:cs typeface="Times New Roman"/>
              </a:rPr>
              <a:t>naglog porasta  korišćenja prirodnih </a:t>
            </a:r>
            <a:r>
              <a:rPr sz="3200" b="1" spc="10" dirty="0">
                <a:solidFill>
                  <a:srgbClr val="004485"/>
                </a:solidFill>
                <a:latin typeface="Times New Roman"/>
                <a:cs typeface="Times New Roman"/>
              </a:rPr>
              <a:t>resursa</a:t>
            </a:r>
            <a:r>
              <a:rPr sz="3200" spc="10" dirty="0">
                <a:latin typeface="Times New Roman"/>
                <a:cs typeface="Times New Roman"/>
              </a:rPr>
              <a:t>, </a:t>
            </a:r>
            <a:r>
              <a:rPr sz="3200" dirty="0">
                <a:latin typeface="Times New Roman"/>
                <a:cs typeface="Times New Roman"/>
              </a:rPr>
              <a:t>pa </a:t>
            </a:r>
            <a:r>
              <a:rPr sz="3200" spc="-10" dirty="0">
                <a:latin typeface="Times New Roman"/>
                <a:cs typeface="Times New Roman"/>
              </a:rPr>
              <a:t>samim </a:t>
            </a:r>
            <a:r>
              <a:rPr sz="3200" spc="-5" dirty="0">
                <a:latin typeface="Times New Roman"/>
                <a:cs typeface="Times New Roman"/>
              </a:rPr>
              <a:t>tim </a:t>
            </a:r>
            <a:r>
              <a:rPr sz="3200" dirty="0">
                <a:latin typeface="Times New Roman"/>
                <a:cs typeface="Times New Roman"/>
              </a:rPr>
              <a:t>i  do </a:t>
            </a:r>
            <a:r>
              <a:rPr sz="3200" b="1" dirty="0">
                <a:solidFill>
                  <a:srgbClr val="7D0020"/>
                </a:solidFill>
                <a:latin typeface="Times New Roman"/>
                <a:cs typeface="Times New Roman"/>
              </a:rPr>
              <a:t>alarmantnog ugrožavanja </a:t>
            </a:r>
            <a:r>
              <a:rPr sz="3200" b="1" spc="-5" dirty="0">
                <a:solidFill>
                  <a:srgbClr val="7D0020"/>
                </a:solidFill>
                <a:latin typeface="Times New Roman"/>
                <a:cs typeface="Times New Roman"/>
              </a:rPr>
              <a:t>prirodnih  </a:t>
            </a:r>
            <a:r>
              <a:rPr sz="3200" b="1" dirty="0">
                <a:solidFill>
                  <a:srgbClr val="7D0020"/>
                </a:solidFill>
                <a:latin typeface="Times New Roman"/>
                <a:cs typeface="Times New Roman"/>
              </a:rPr>
              <a:t>staništa i </a:t>
            </a:r>
            <a:r>
              <a:rPr sz="3200" b="1" spc="-5" dirty="0">
                <a:solidFill>
                  <a:srgbClr val="7D0020"/>
                </a:solidFill>
                <a:latin typeface="Times New Roman"/>
                <a:cs typeface="Times New Roman"/>
              </a:rPr>
              <a:t>živog </a:t>
            </a:r>
            <a:r>
              <a:rPr sz="3200" b="1" dirty="0">
                <a:solidFill>
                  <a:srgbClr val="7D0020"/>
                </a:solidFill>
                <a:latin typeface="Times New Roman"/>
                <a:cs typeface="Times New Roman"/>
              </a:rPr>
              <a:t>sveta u </a:t>
            </a:r>
            <a:r>
              <a:rPr sz="3200" b="1" spc="5" dirty="0">
                <a:solidFill>
                  <a:srgbClr val="7D0020"/>
                </a:solidFill>
                <a:latin typeface="Times New Roman"/>
                <a:cs typeface="Times New Roman"/>
              </a:rPr>
              <a:t>njima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51129" y="3749040"/>
            <a:ext cx="3126739" cy="2159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592829" y="3689350"/>
            <a:ext cx="5412739" cy="303657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6055359"/>
            <a:ext cx="9144000" cy="335280"/>
          </a:xfrm>
          <a:custGeom>
            <a:avLst/>
            <a:gdLst/>
            <a:ahLst/>
            <a:cxnLst/>
            <a:rect l="l" t="t" r="r" b="b"/>
            <a:pathLst>
              <a:path w="9144000" h="335279">
                <a:moveTo>
                  <a:pt x="9144000" y="0"/>
                </a:moveTo>
                <a:lnTo>
                  <a:pt x="0" y="0"/>
                </a:lnTo>
                <a:lnTo>
                  <a:pt x="0" y="335279"/>
                </a:lnTo>
                <a:lnTo>
                  <a:pt x="9144000" y="335279"/>
                </a:lnTo>
                <a:lnTo>
                  <a:pt x="9144000" y="0"/>
                </a:lnTo>
                <a:close/>
              </a:path>
            </a:pathLst>
          </a:custGeom>
          <a:solidFill>
            <a:srgbClr val="A7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5527040" y="6108700"/>
            <a:ext cx="6604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solidFill>
                  <a:srgbClr val="FFFFFF"/>
                </a:solidFill>
                <a:latin typeface="Arial Narrow"/>
                <a:cs typeface="Arial Narrow"/>
              </a:rPr>
              <a:t>I</a:t>
            </a:r>
            <a:endParaRPr sz="1400">
              <a:latin typeface="Arial Narrow"/>
              <a:cs typeface="Arial Narrow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580278" y="6132859"/>
            <a:ext cx="3424554" cy="2044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590"/>
              </a:lnSpc>
            </a:pPr>
            <a:r>
              <a:rPr sz="1400" dirty="0">
                <a:solidFill>
                  <a:srgbClr val="FFFFFF"/>
                </a:solidFill>
                <a:latin typeface="Arial Narrow"/>
                <a:cs typeface="Arial Narrow"/>
              </a:rPr>
              <a:t>UCN </a:t>
            </a:r>
            <a:r>
              <a:rPr sz="1400" spc="-5" dirty="0">
                <a:solidFill>
                  <a:srgbClr val="FFFFFF"/>
                </a:solidFill>
                <a:latin typeface="Arial Narrow"/>
                <a:cs typeface="Arial Narrow"/>
              </a:rPr>
              <a:t>(International Union </a:t>
            </a:r>
            <a:r>
              <a:rPr sz="1400" dirty="0">
                <a:solidFill>
                  <a:srgbClr val="FFFFFF"/>
                </a:solidFill>
                <a:latin typeface="Arial Narrow"/>
                <a:cs typeface="Arial Narrow"/>
              </a:rPr>
              <a:t>for </a:t>
            </a:r>
            <a:r>
              <a:rPr sz="1400" spc="-5" dirty="0">
                <a:solidFill>
                  <a:srgbClr val="FFFFFF"/>
                </a:solidFill>
                <a:latin typeface="Arial Narrow"/>
                <a:cs typeface="Arial Narrow"/>
              </a:rPr>
              <a:t>Conservation of</a:t>
            </a:r>
            <a:r>
              <a:rPr sz="1400" spc="-45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1400" spc="-5" dirty="0">
                <a:solidFill>
                  <a:srgbClr val="FFFFFF"/>
                </a:solidFill>
                <a:latin typeface="Arial Narrow"/>
                <a:cs typeface="Arial Narrow"/>
              </a:rPr>
              <a:t>Nature)</a:t>
            </a:r>
            <a:endParaRPr sz="1400">
              <a:latin typeface="Arial Narrow"/>
              <a:cs typeface="Arial Narrow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095375" marR="5080" indent="-108331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Glavni </a:t>
            </a:r>
            <a:r>
              <a:rPr dirty="0"/>
              <a:t>faktori </a:t>
            </a:r>
            <a:r>
              <a:rPr spc="-5" dirty="0"/>
              <a:t>narušavanja  biodiverziteta</a:t>
            </a:r>
            <a:r>
              <a:rPr spc="-15" dirty="0"/>
              <a:t> </a:t>
            </a:r>
            <a:r>
              <a:rPr spc="-5" dirty="0"/>
              <a:t>su: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444500" y="1605279"/>
            <a:ext cx="7821930" cy="26657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50190" marR="539115" indent="-250190">
              <a:lnSpc>
                <a:spcPct val="100000"/>
              </a:lnSpc>
              <a:spcBef>
                <a:spcPts val="100"/>
              </a:spcBef>
              <a:buClr>
                <a:srgbClr val="000000"/>
              </a:buClr>
              <a:buFont typeface="Times New Roman"/>
              <a:buChar char="-"/>
              <a:tabLst>
                <a:tab pos="250190" algn="l"/>
              </a:tabLst>
            </a:pPr>
            <a:r>
              <a:rPr sz="3200" b="1" dirty="0">
                <a:solidFill>
                  <a:srgbClr val="2B001D"/>
                </a:solidFill>
                <a:latin typeface="Times New Roman"/>
                <a:cs typeface="Times New Roman"/>
              </a:rPr>
              <a:t>Uništavanje prirodnih ekosistema </a:t>
            </a:r>
            <a:r>
              <a:rPr sz="3200" dirty="0">
                <a:latin typeface="Times New Roman"/>
                <a:cs typeface="Times New Roman"/>
              </a:rPr>
              <a:t>u </a:t>
            </a:r>
            <a:r>
              <a:rPr sz="3200" spc="-5" dirty="0">
                <a:latin typeface="Times New Roman"/>
                <a:cs typeface="Times New Roman"/>
              </a:rPr>
              <a:t>cilju  </a:t>
            </a:r>
            <a:r>
              <a:rPr sz="3200" dirty="0">
                <a:latin typeface="Times New Roman"/>
                <a:cs typeface="Times New Roman"/>
              </a:rPr>
              <a:t>dobijanja obradivih površina</a:t>
            </a:r>
            <a:endParaRPr sz="3200">
              <a:latin typeface="Times New Roman"/>
              <a:cs typeface="Times New Roman"/>
            </a:endParaRPr>
          </a:p>
          <a:p>
            <a:pPr marL="250190" marR="5080" indent="-250190">
              <a:lnSpc>
                <a:spcPct val="100000"/>
              </a:lnSpc>
              <a:spcBef>
                <a:spcPts val="790"/>
              </a:spcBef>
              <a:buClr>
                <a:srgbClr val="000000"/>
              </a:buClr>
              <a:buFont typeface="Times New Roman"/>
              <a:buChar char="-"/>
              <a:tabLst>
                <a:tab pos="250190" algn="l"/>
              </a:tabLst>
            </a:pPr>
            <a:r>
              <a:rPr sz="3200" b="1" dirty="0">
                <a:solidFill>
                  <a:srgbClr val="2B001D"/>
                </a:solidFill>
                <a:latin typeface="Times New Roman"/>
                <a:cs typeface="Times New Roman"/>
              </a:rPr>
              <a:t>Preterane ispaše </a:t>
            </a:r>
            <a:r>
              <a:rPr sz="3200" dirty="0">
                <a:latin typeface="Times New Roman"/>
                <a:cs typeface="Times New Roman"/>
              </a:rPr>
              <a:t>koje menjaju </a:t>
            </a:r>
            <a:r>
              <a:rPr sz="3200" spc="-5" dirty="0">
                <a:latin typeface="Times New Roman"/>
                <a:cs typeface="Times New Roman"/>
              </a:rPr>
              <a:t>sastav vrsta </a:t>
            </a:r>
            <a:r>
              <a:rPr sz="3200" dirty="0">
                <a:latin typeface="Times New Roman"/>
                <a:cs typeface="Times New Roman"/>
              </a:rPr>
              <a:t>na  pašnjaku</a:t>
            </a:r>
            <a:endParaRPr sz="3200">
              <a:latin typeface="Times New Roman"/>
              <a:cs typeface="Times New Roman"/>
            </a:endParaRPr>
          </a:p>
          <a:p>
            <a:pPr marL="249554" indent="-237490">
              <a:lnSpc>
                <a:spcPct val="100000"/>
              </a:lnSpc>
              <a:spcBef>
                <a:spcPts val="800"/>
              </a:spcBef>
              <a:buChar char="-"/>
              <a:tabLst>
                <a:tab pos="250190" algn="l"/>
              </a:tabLst>
            </a:pPr>
            <a:r>
              <a:rPr sz="3200" dirty="0">
                <a:latin typeface="Times New Roman"/>
                <a:cs typeface="Times New Roman"/>
              </a:rPr>
              <a:t>Nekontrolisane </a:t>
            </a:r>
            <a:r>
              <a:rPr sz="3200" b="1" dirty="0">
                <a:solidFill>
                  <a:srgbClr val="2B001D"/>
                </a:solidFill>
                <a:latin typeface="Times New Roman"/>
                <a:cs typeface="Times New Roman"/>
              </a:rPr>
              <a:t>seče</a:t>
            </a:r>
            <a:r>
              <a:rPr sz="3200" b="1" spc="50" dirty="0">
                <a:solidFill>
                  <a:srgbClr val="2B001D"/>
                </a:solidFill>
                <a:latin typeface="Times New Roman"/>
                <a:cs typeface="Times New Roman"/>
              </a:rPr>
              <a:t> </a:t>
            </a:r>
            <a:r>
              <a:rPr sz="3200" b="1" spc="5" dirty="0">
                <a:solidFill>
                  <a:srgbClr val="2B001D"/>
                </a:solidFill>
                <a:latin typeface="Times New Roman"/>
                <a:cs typeface="Times New Roman"/>
              </a:rPr>
              <a:t>šuma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240789" y="4231640"/>
            <a:ext cx="3702050" cy="232791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5631179" y="3255009"/>
            <a:ext cx="3401060" cy="349122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539740" y="6132859"/>
            <a:ext cx="3465195" cy="2044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590"/>
              </a:lnSpc>
            </a:pPr>
            <a:r>
              <a:rPr sz="1400" dirty="0">
                <a:solidFill>
                  <a:srgbClr val="FFFFFF"/>
                </a:solidFill>
                <a:latin typeface="Arial Narrow"/>
                <a:cs typeface="Arial Narrow"/>
              </a:rPr>
              <a:t>IUCN </a:t>
            </a:r>
            <a:r>
              <a:rPr sz="1400" spc="-5" dirty="0">
                <a:solidFill>
                  <a:srgbClr val="FFFFFF"/>
                </a:solidFill>
                <a:latin typeface="Arial Narrow"/>
                <a:cs typeface="Arial Narrow"/>
              </a:rPr>
              <a:t>(International Union </a:t>
            </a:r>
            <a:r>
              <a:rPr sz="1400" dirty="0">
                <a:solidFill>
                  <a:srgbClr val="FFFFFF"/>
                </a:solidFill>
                <a:latin typeface="Arial Narrow"/>
                <a:cs typeface="Arial Narrow"/>
              </a:rPr>
              <a:t>for </a:t>
            </a:r>
            <a:r>
              <a:rPr sz="1400" spc="-5" dirty="0">
                <a:solidFill>
                  <a:srgbClr val="FFFFFF"/>
                </a:solidFill>
                <a:latin typeface="Arial Narrow"/>
                <a:cs typeface="Arial Narrow"/>
              </a:rPr>
              <a:t>Conservation of</a:t>
            </a:r>
            <a:r>
              <a:rPr sz="1400" spc="-45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1400" spc="-5" dirty="0">
                <a:solidFill>
                  <a:srgbClr val="FFFFFF"/>
                </a:solidFill>
                <a:latin typeface="Arial Narrow"/>
                <a:cs typeface="Arial Narrow"/>
              </a:rPr>
              <a:t>Nature)</a:t>
            </a:r>
            <a:endParaRPr sz="1400">
              <a:latin typeface="Arial Narrow"/>
              <a:cs typeface="Arial Narrow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44500" y="800100"/>
            <a:ext cx="6272530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b="0" dirty="0">
                <a:solidFill>
                  <a:srgbClr val="000000"/>
                </a:solidFill>
                <a:latin typeface="Times New Roman"/>
                <a:cs typeface="Times New Roman"/>
              </a:rPr>
              <a:t>- Izgradnja </a:t>
            </a:r>
            <a:r>
              <a:rPr sz="3200" dirty="0">
                <a:solidFill>
                  <a:srgbClr val="2B001D"/>
                </a:solidFill>
              </a:rPr>
              <a:t>saobraćajnica</a:t>
            </a:r>
            <a:r>
              <a:rPr sz="3200" b="0" dirty="0">
                <a:solidFill>
                  <a:srgbClr val="000000"/>
                </a:solidFill>
                <a:latin typeface="Times New Roman"/>
                <a:cs typeface="Times New Roman"/>
              </a:rPr>
              <a:t>,</a:t>
            </a:r>
            <a:r>
              <a:rPr sz="3200" b="0" spc="6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2B001D"/>
                </a:solidFill>
              </a:rPr>
              <a:t>gradova</a:t>
            </a:r>
            <a:r>
              <a:rPr sz="3200" b="0" dirty="0">
                <a:solidFill>
                  <a:srgbClr val="000000"/>
                </a:solidFill>
                <a:latin typeface="Times New Roman"/>
                <a:cs typeface="Times New Roman"/>
              </a:rPr>
              <a:t>...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06679" y="1417319"/>
            <a:ext cx="8888730" cy="526161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539740" y="6132859"/>
            <a:ext cx="3465195" cy="2044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590"/>
              </a:lnSpc>
            </a:pPr>
            <a:r>
              <a:rPr sz="1400" dirty="0">
                <a:solidFill>
                  <a:srgbClr val="FFFFFF"/>
                </a:solidFill>
                <a:latin typeface="Arial Narrow"/>
                <a:cs typeface="Arial Narrow"/>
              </a:rPr>
              <a:t>IUCN </a:t>
            </a:r>
            <a:r>
              <a:rPr sz="1400" spc="-5" dirty="0">
                <a:solidFill>
                  <a:srgbClr val="FFFFFF"/>
                </a:solidFill>
                <a:latin typeface="Arial Narrow"/>
                <a:cs typeface="Arial Narrow"/>
              </a:rPr>
              <a:t>(International Union </a:t>
            </a:r>
            <a:r>
              <a:rPr sz="1400" dirty="0">
                <a:solidFill>
                  <a:srgbClr val="FFFFFF"/>
                </a:solidFill>
                <a:latin typeface="Arial Narrow"/>
                <a:cs typeface="Arial Narrow"/>
              </a:rPr>
              <a:t>for </a:t>
            </a:r>
            <a:r>
              <a:rPr sz="1400" spc="-5" dirty="0">
                <a:solidFill>
                  <a:srgbClr val="FFFFFF"/>
                </a:solidFill>
                <a:latin typeface="Arial Narrow"/>
                <a:cs typeface="Arial Narrow"/>
              </a:rPr>
              <a:t>Conservation of</a:t>
            </a:r>
            <a:r>
              <a:rPr sz="1400" spc="-45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1400" spc="-5" dirty="0">
                <a:solidFill>
                  <a:srgbClr val="FFFFFF"/>
                </a:solidFill>
                <a:latin typeface="Arial Narrow"/>
                <a:cs typeface="Arial Narrow"/>
              </a:rPr>
              <a:t>Nature)</a:t>
            </a:r>
            <a:endParaRPr sz="1400">
              <a:latin typeface="Arial Narrow"/>
              <a:cs typeface="Arial Narrow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44500" y="497840"/>
            <a:ext cx="4525010" cy="695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spc="-5" dirty="0">
                <a:solidFill>
                  <a:srgbClr val="B70046"/>
                </a:solidFill>
              </a:rPr>
              <a:t>Šta je</a:t>
            </a:r>
            <a:r>
              <a:rPr sz="4400" spc="-60" dirty="0">
                <a:solidFill>
                  <a:srgbClr val="B70046"/>
                </a:solidFill>
              </a:rPr>
              <a:t> </a:t>
            </a:r>
            <a:r>
              <a:rPr sz="4400" spc="-5" dirty="0">
                <a:solidFill>
                  <a:srgbClr val="B70046"/>
                </a:solidFill>
              </a:rPr>
              <a:t>biodiverzitet</a:t>
            </a:r>
            <a:endParaRPr sz="4400"/>
          </a:p>
        </p:txBody>
      </p:sp>
      <p:sp>
        <p:nvSpPr>
          <p:cNvPr id="4" name="object 4"/>
          <p:cNvSpPr/>
          <p:nvPr/>
        </p:nvSpPr>
        <p:spPr>
          <a:xfrm>
            <a:off x="0" y="3736340"/>
            <a:ext cx="9144000" cy="312166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444500" y="1591309"/>
            <a:ext cx="7630795" cy="1976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2425" marR="5080" indent="-340360">
              <a:lnSpc>
                <a:spcPct val="100000"/>
              </a:lnSpc>
              <a:spcBef>
                <a:spcPts val="100"/>
              </a:spcBef>
              <a:buFont typeface="Times New Roman"/>
              <a:buChar char="•"/>
              <a:tabLst>
                <a:tab pos="455295" algn="l"/>
                <a:tab pos="455930" algn="l"/>
              </a:tabLst>
            </a:pPr>
            <a:r>
              <a:rPr dirty="0"/>
              <a:t>	</a:t>
            </a:r>
            <a:r>
              <a:rPr sz="3200" b="1" spc="-5" dirty="0">
                <a:solidFill>
                  <a:srgbClr val="B70046"/>
                </a:solidFill>
                <a:latin typeface="Times New Roman"/>
                <a:cs typeface="Times New Roman"/>
              </a:rPr>
              <a:t>Biološki diverzitet </a:t>
            </a:r>
            <a:r>
              <a:rPr sz="3200" spc="-5" dirty="0">
                <a:latin typeface="Times New Roman"/>
                <a:cs typeface="Times New Roman"/>
              </a:rPr>
              <a:t>(raznolikost) </a:t>
            </a:r>
            <a:r>
              <a:rPr sz="3200" spc="-10" dirty="0">
                <a:latin typeface="Times New Roman"/>
                <a:cs typeface="Times New Roman"/>
              </a:rPr>
              <a:t>ili  </a:t>
            </a:r>
            <a:r>
              <a:rPr sz="3200" dirty="0">
                <a:latin typeface="Times New Roman"/>
                <a:cs typeface="Times New Roman"/>
              </a:rPr>
              <a:t>“biodiverzitet” je </a:t>
            </a:r>
            <a:r>
              <a:rPr sz="3200" spc="-5" dirty="0">
                <a:latin typeface="Times New Roman"/>
                <a:cs typeface="Times New Roman"/>
              </a:rPr>
              <a:t>količina </a:t>
            </a:r>
            <a:r>
              <a:rPr sz="3200" dirty="0">
                <a:latin typeface="Times New Roman"/>
                <a:cs typeface="Times New Roman"/>
              </a:rPr>
              <a:t>i raznolikost </a:t>
            </a:r>
            <a:r>
              <a:rPr sz="3200" spc="-5" dirty="0">
                <a:latin typeface="Times New Roman"/>
                <a:cs typeface="Times New Roman"/>
              </a:rPr>
              <a:t>živih  </a:t>
            </a:r>
            <a:r>
              <a:rPr sz="3200" dirty="0">
                <a:latin typeface="Times New Roman"/>
                <a:cs typeface="Times New Roman"/>
              </a:rPr>
              <a:t>organizama na </a:t>
            </a:r>
            <a:r>
              <a:rPr sz="3200" spc="-5" dirty="0">
                <a:latin typeface="Times New Roman"/>
                <a:cs typeface="Times New Roman"/>
              </a:rPr>
              <a:t>zemlji; </a:t>
            </a:r>
            <a:r>
              <a:rPr sz="3200" b="1" dirty="0">
                <a:solidFill>
                  <a:srgbClr val="007F00"/>
                </a:solidFill>
                <a:latin typeface="Times New Roman"/>
                <a:cs typeface="Times New Roman"/>
              </a:rPr>
              <a:t>biljaka</a:t>
            </a:r>
            <a:r>
              <a:rPr sz="3200" dirty="0">
                <a:latin typeface="Times New Roman"/>
                <a:cs typeface="Times New Roman"/>
              </a:rPr>
              <a:t>, </a:t>
            </a:r>
            <a:r>
              <a:rPr sz="3200" b="1" dirty="0">
                <a:solidFill>
                  <a:srgbClr val="0000FF"/>
                </a:solidFill>
                <a:latin typeface="Times New Roman"/>
                <a:cs typeface="Times New Roman"/>
              </a:rPr>
              <a:t>životinja</a:t>
            </a:r>
            <a:r>
              <a:rPr sz="3200" dirty="0">
                <a:latin typeface="Times New Roman"/>
                <a:cs typeface="Times New Roman"/>
              </a:rPr>
              <a:t>, </a:t>
            </a:r>
            <a:r>
              <a:rPr sz="3200" dirty="0">
                <a:solidFill>
                  <a:srgbClr val="4B1800"/>
                </a:solidFill>
                <a:latin typeface="Times New Roman"/>
                <a:cs typeface="Times New Roman"/>
              </a:rPr>
              <a:t> </a:t>
            </a:r>
            <a:r>
              <a:rPr sz="3200" b="1" spc="-5" dirty="0">
                <a:solidFill>
                  <a:srgbClr val="4B1800"/>
                </a:solidFill>
                <a:latin typeface="Times New Roman"/>
                <a:cs typeface="Times New Roman"/>
              </a:rPr>
              <a:t>gljiva </a:t>
            </a:r>
            <a:r>
              <a:rPr sz="3200" dirty="0">
                <a:latin typeface="Times New Roman"/>
                <a:cs typeface="Times New Roman"/>
              </a:rPr>
              <a:t>i</a:t>
            </a:r>
            <a:r>
              <a:rPr sz="3200" spc="35" dirty="0">
                <a:latin typeface="Times New Roman"/>
                <a:cs typeface="Times New Roman"/>
              </a:rPr>
              <a:t> </a:t>
            </a:r>
            <a:r>
              <a:rPr sz="3200" b="1" dirty="0">
                <a:solidFill>
                  <a:srgbClr val="5D10A5"/>
                </a:solidFill>
                <a:latin typeface="Times New Roman"/>
                <a:cs typeface="Times New Roman"/>
              </a:rPr>
              <a:t>mikroorganizama</a:t>
            </a:r>
            <a:endParaRPr sz="32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527040" y="6108700"/>
            <a:ext cx="349059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solidFill>
                  <a:srgbClr val="FFFFFF"/>
                </a:solidFill>
                <a:latin typeface="Arial Narrow"/>
                <a:cs typeface="Arial Narrow"/>
              </a:rPr>
              <a:t>IUCN </a:t>
            </a:r>
            <a:r>
              <a:rPr sz="1400" spc="-5" dirty="0">
                <a:solidFill>
                  <a:srgbClr val="FFFFFF"/>
                </a:solidFill>
                <a:latin typeface="Arial Narrow"/>
                <a:cs typeface="Arial Narrow"/>
              </a:rPr>
              <a:t>(International Union </a:t>
            </a:r>
            <a:r>
              <a:rPr sz="1400" dirty="0">
                <a:solidFill>
                  <a:srgbClr val="FFFFFF"/>
                </a:solidFill>
                <a:latin typeface="Arial Narrow"/>
                <a:cs typeface="Arial Narrow"/>
              </a:rPr>
              <a:t>for </a:t>
            </a:r>
            <a:r>
              <a:rPr sz="1400" spc="-5" dirty="0">
                <a:solidFill>
                  <a:srgbClr val="FFFFFF"/>
                </a:solidFill>
                <a:latin typeface="Arial Narrow"/>
                <a:cs typeface="Arial Narrow"/>
              </a:rPr>
              <a:t>Conservation of</a:t>
            </a:r>
            <a:r>
              <a:rPr sz="1400" spc="-40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1400" spc="-5" dirty="0">
                <a:solidFill>
                  <a:srgbClr val="FFFFFF"/>
                </a:solidFill>
                <a:latin typeface="Arial Narrow"/>
                <a:cs typeface="Arial Narrow"/>
              </a:rPr>
              <a:t>Nature)</a:t>
            </a:r>
            <a:endParaRPr sz="1400">
              <a:latin typeface="Arial Narrow"/>
              <a:cs typeface="Arial Narrow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44500" y="101600"/>
            <a:ext cx="7804150" cy="1488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3200" dirty="0">
                <a:solidFill>
                  <a:srgbClr val="2B001D"/>
                </a:solidFill>
              </a:rPr>
              <a:t>-Nedozvoljena trgovina </a:t>
            </a:r>
            <a:r>
              <a:rPr sz="3200" dirty="0">
                <a:solidFill>
                  <a:srgbClr val="DB2200"/>
                </a:solidFill>
              </a:rPr>
              <a:t>ugroženim </a:t>
            </a:r>
            <a:r>
              <a:rPr sz="3200" spc="5" dirty="0">
                <a:solidFill>
                  <a:srgbClr val="DB2200"/>
                </a:solidFill>
              </a:rPr>
              <a:t>vrstama </a:t>
            </a:r>
            <a:r>
              <a:rPr sz="3200" dirty="0">
                <a:solidFill>
                  <a:srgbClr val="2B001D"/>
                </a:solidFill>
              </a:rPr>
              <a:t>i  njihovim</a:t>
            </a:r>
            <a:r>
              <a:rPr sz="3200" spc="35" dirty="0">
                <a:solidFill>
                  <a:srgbClr val="2B001D"/>
                </a:solidFill>
              </a:rPr>
              <a:t> </a:t>
            </a:r>
            <a:r>
              <a:rPr sz="3200" dirty="0">
                <a:solidFill>
                  <a:srgbClr val="2B001D"/>
                </a:solidFill>
              </a:rPr>
              <a:t>derivatima</a:t>
            </a:r>
            <a:endParaRPr sz="3200"/>
          </a:p>
          <a:p>
            <a:pPr marL="12700">
              <a:lnSpc>
                <a:spcPct val="100000"/>
              </a:lnSpc>
            </a:pPr>
            <a:r>
              <a:rPr sz="3200" dirty="0">
                <a:solidFill>
                  <a:srgbClr val="2B001D"/>
                </a:solidFill>
              </a:rPr>
              <a:t>-Nekontrolisan </a:t>
            </a:r>
            <a:r>
              <a:rPr sz="3200" spc="-5" dirty="0">
                <a:solidFill>
                  <a:srgbClr val="2B001D"/>
                </a:solidFill>
              </a:rPr>
              <a:t>lov </a:t>
            </a:r>
            <a:r>
              <a:rPr sz="3200" dirty="0">
                <a:solidFill>
                  <a:srgbClr val="2B001D"/>
                </a:solidFill>
              </a:rPr>
              <a:t>i</a:t>
            </a:r>
            <a:r>
              <a:rPr sz="3200" spc="-5" dirty="0">
                <a:solidFill>
                  <a:srgbClr val="2B001D"/>
                </a:solidFill>
              </a:rPr>
              <a:t> </a:t>
            </a:r>
            <a:r>
              <a:rPr sz="3200" dirty="0">
                <a:solidFill>
                  <a:srgbClr val="2B001D"/>
                </a:solidFill>
              </a:rPr>
              <a:t>ribolov</a:t>
            </a:r>
            <a:endParaRPr sz="3200"/>
          </a:p>
        </p:txBody>
      </p:sp>
      <p:sp>
        <p:nvSpPr>
          <p:cNvPr id="4" name="object 4"/>
          <p:cNvSpPr/>
          <p:nvPr/>
        </p:nvSpPr>
        <p:spPr>
          <a:xfrm>
            <a:off x="8889" y="1699260"/>
            <a:ext cx="9135110" cy="440563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7620"/>
            <a:ext cx="9144000" cy="685038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5539740" y="6132859"/>
            <a:ext cx="3465195" cy="2044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590"/>
              </a:lnSpc>
            </a:pPr>
            <a:r>
              <a:rPr sz="1400" dirty="0">
                <a:solidFill>
                  <a:srgbClr val="FFFFFF"/>
                </a:solidFill>
                <a:latin typeface="Arial Narrow"/>
                <a:cs typeface="Arial Narrow"/>
              </a:rPr>
              <a:t>IUCN </a:t>
            </a:r>
            <a:r>
              <a:rPr sz="1400" spc="-5" dirty="0">
                <a:solidFill>
                  <a:srgbClr val="FFFFFF"/>
                </a:solidFill>
                <a:latin typeface="Arial Narrow"/>
                <a:cs typeface="Arial Narrow"/>
              </a:rPr>
              <a:t>(International Union </a:t>
            </a:r>
            <a:r>
              <a:rPr sz="1400" dirty="0">
                <a:solidFill>
                  <a:srgbClr val="FFFFFF"/>
                </a:solidFill>
                <a:latin typeface="Arial Narrow"/>
                <a:cs typeface="Arial Narrow"/>
              </a:rPr>
              <a:t>for </a:t>
            </a:r>
            <a:r>
              <a:rPr sz="1400" spc="-5" dirty="0">
                <a:solidFill>
                  <a:srgbClr val="FFFFFF"/>
                </a:solidFill>
                <a:latin typeface="Arial Narrow"/>
                <a:cs typeface="Arial Narrow"/>
              </a:rPr>
              <a:t>Conservation of</a:t>
            </a:r>
            <a:r>
              <a:rPr sz="1400" spc="-45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1400" spc="-5" dirty="0">
                <a:solidFill>
                  <a:srgbClr val="FFFFFF"/>
                </a:solidFill>
                <a:latin typeface="Arial Narrow"/>
                <a:cs typeface="Arial Narrow"/>
              </a:rPr>
              <a:t>Nature)</a:t>
            </a:r>
            <a:endParaRPr sz="1400">
              <a:latin typeface="Arial Narrow"/>
              <a:cs typeface="Arial Narrow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6055359"/>
            <a:ext cx="9144000" cy="335280"/>
          </a:xfrm>
          <a:custGeom>
            <a:avLst/>
            <a:gdLst/>
            <a:ahLst/>
            <a:cxnLst/>
            <a:rect l="l" t="t" r="r" b="b"/>
            <a:pathLst>
              <a:path w="9144000" h="335279">
                <a:moveTo>
                  <a:pt x="9144000" y="0"/>
                </a:moveTo>
                <a:lnTo>
                  <a:pt x="0" y="0"/>
                </a:lnTo>
                <a:lnTo>
                  <a:pt x="0" y="335279"/>
                </a:lnTo>
                <a:lnTo>
                  <a:pt x="9144000" y="335279"/>
                </a:lnTo>
                <a:lnTo>
                  <a:pt x="9144000" y="0"/>
                </a:lnTo>
                <a:close/>
              </a:path>
            </a:pathLst>
          </a:custGeom>
          <a:solidFill>
            <a:srgbClr val="A7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5527040" y="6108700"/>
            <a:ext cx="349059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solidFill>
                  <a:srgbClr val="FFFFFF"/>
                </a:solidFill>
                <a:latin typeface="Arial Narrow"/>
                <a:cs typeface="Arial Narrow"/>
              </a:rPr>
              <a:t>IUCN </a:t>
            </a:r>
            <a:r>
              <a:rPr sz="1400" spc="-5" dirty="0">
                <a:solidFill>
                  <a:srgbClr val="FFFFFF"/>
                </a:solidFill>
                <a:latin typeface="Arial Narrow"/>
                <a:cs typeface="Arial Narrow"/>
              </a:rPr>
              <a:t>(International Union </a:t>
            </a:r>
            <a:r>
              <a:rPr sz="1400" dirty="0">
                <a:solidFill>
                  <a:srgbClr val="FFFFFF"/>
                </a:solidFill>
                <a:latin typeface="Arial Narrow"/>
                <a:cs typeface="Arial Narrow"/>
              </a:rPr>
              <a:t>for </a:t>
            </a:r>
            <a:r>
              <a:rPr sz="1400" spc="-5" dirty="0">
                <a:solidFill>
                  <a:srgbClr val="FFFFFF"/>
                </a:solidFill>
                <a:latin typeface="Arial Narrow"/>
                <a:cs typeface="Arial Narrow"/>
              </a:rPr>
              <a:t>Conservation of</a:t>
            </a:r>
            <a:r>
              <a:rPr sz="1400" spc="-40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1400" spc="-5" dirty="0">
                <a:solidFill>
                  <a:srgbClr val="FFFFFF"/>
                </a:solidFill>
                <a:latin typeface="Arial Narrow"/>
                <a:cs typeface="Arial Narrow"/>
              </a:rPr>
              <a:t>Nature)</a:t>
            </a:r>
            <a:endParaRPr sz="1400">
              <a:latin typeface="Arial Narrow"/>
              <a:cs typeface="Arial Narrow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44500" y="604520"/>
            <a:ext cx="6798309" cy="1201420"/>
          </a:xfrm>
          <a:prstGeom prst="rect">
            <a:avLst/>
          </a:prstGeom>
        </p:spPr>
        <p:txBody>
          <a:bodyPr vert="horz" wrap="square" lIns="0" tIns="113030" rIns="0" bIns="0" rtlCol="0">
            <a:spAutoFit/>
          </a:bodyPr>
          <a:lstStyle/>
          <a:p>
            <a:pPr marL="249554" indent="-237490">
              <a:lnSpc>
                <a:spcPct val="100000"/>
              </a:lnSpc>
              <a:spcBef>
                <a:spcPts val="890"/>
              </a:spcBef>
              <a:buChar char="-"/>
              <a:tabLst>
                <a:tab pos="250190" algn="l"/>
              </a:tabLst>
            </a:pPr>
            <a:r>
              <a:rPr sz="3200" dirty="0">
                <a:latin typeface="Times New Roman"/>
                <a:cs typeface="Times New Roman"/>
              </a:rPr>
              <a:t>Unošenje </a:t>
            </a:r>
            <a:r>
              <a:rPr sz="3200" b="1" dirty="0">
                <a:solidFill>
                  <a:srgbClr val="2B001D"/>
                </a:solidFill>
                <a:latin typeface="Times New Roman"/>
                <a:cs typeface="Times New Roman"/>
              </a:rPr>
              <a:t>novih </a:t>
            </a:r>
            <a:r>
              <a:rPr sz="3200" dirty="0">
                <a:latin typeface="Times New Roman"/>
                <a:cs typeface="Times New Roman"/>
              </a:rPr>
              <a:t>i </a:t>
            </a:r>
            <a:r>
              <a:rPr sz="3200" b="1" spc="-5" dirty="0">
                <a:solidFill>
                  <a:srgbClr val="2B001D"/>
                </a:solidFill>
                <a:latin typeface="Times New Roman"/>
                <a:cs typeface="Times New Roman"/>
              </a:rPr>
              <a:t>invazivnih</a:t>
            </a:r>
            <a:r>
              <a:rPr sz="3200" b="1" spc="65" dirty="0">
                <a:solidFill>
                  <a:srgbClr val="2B001D"/>
                </a:solidFill>
                <a:latin typeface="Times New Roman"/>
                <a:cs typeface="Times New Roman"/>
              </a:rPr>
              <a:t> </a:t>
            </a:r>
            <a:r>
              <a:rPr sz="3200" b="1" dirty="0">
                <a:solidFill>
                  <a:srgbClr val="2B001D"/>
                </a:solidFill>
                <a:latin typeface="Times New Roman"/>
                <a:cs typeface="Times New Roman"/>
              </a:rPr>
              <a:t>vrsta</a:t>
            </a:r>
            <a:endParaRPr sz="3200">
              <a:latin typeface="Times New Roman"/>
              <a:cs typeface="Times New Roman"/>
            </a:endParaRPr>
          </a:p>
          <a:p>
            <a:pPr marL="250190" indent="-237490">
              <a:lnSpc>
                <a:spcPct val="100000"/>
              </a:lnSpc>
              <a:spcBef>
                <a:spcPts val="790"/>
              </a:spcBef>
              <a:buClr>
                <a:srgbClr val="000000"/>
              </a:buClr>
              <a:buFont typeface="Times New Roman"/>
              <a:buChar char="-"/>
              <a:tabLst>
                <a:tab pos="250190" algn="l"/>
              </a:tabLst>
            </a:pPr>
            <a:r>
              <a:rPr sz="3200" b="1" spc="-5" dirty="0">
                <a:solidFill>
                  <a:srgbClr val="2B001D"/>
                </a:solidFill>
                <a:latin typeface="Times New Roman"/>
                <a:cs typeface="Times New Roman"/>
              </a:rPr>
              <a:t>Zagađivanje </a:t>
            </a:r>
            <a:r>
              <a:rPr sz="3200" b="1" spc="5" dirty="0">
                <a:solidFill>
                  <a:srgbClr val="2B001D"/>
                </a:solidFill>
                <a:latin typeface="Times New Roman"/>
                <a:cs typeface="Times New Roman"/>
              </a:rPr>
              <a:t>vazduha</a:t>
            </a:r>
            <a:r>
              <a:rPr sz="3200" spc="5" dirty="0">
                <a:latin typeface="Times New Roman"/>
                <a:cs typeface="Times New Roman"/>
              </a:rPr>
              <a:t>, </a:t>
            </a:r>
            <a:r>
              <a:rPr sz="3200" b="1" spc="5" dirty="0">
                <a:solidFill>
                  <a:srgbClr val="2B001D"/>
                </a:solidFill>
                <a:latin typeface="Times New Roman"/>
                <a:cs typeface="Times New Roman"/>
              </a:rPr>
              <a:t>vode</a:t>
            </a:r>
            <a:r>
              <a:rPr sz="3200" spc="5" dirty="0">
                <a:latin typeface="Times New Roman"/>
                <a:cs typeface="Times New Roman"/>
              </a:rPr>
              <a:t>,</a:t>
            </a:r>
            <a:r>
              <a:rPr sz="3200" dirty="0">
                <a:latin typeface="Times New Roman"/>
                <a:cs typeface="Times New Roman"/>
              </a:rPr>
              <a:t> </a:t>
            </a:r>
            <a:r>
              <a:rPr sz="3200" b="1" dirty="0">
                <a:solidFill>
                  <a:srgbClr val="2B001D"/>
                </a:solidFill>
                <a:latin typeface="Times New Roman"/>
                <a:cs typeface="Times New Roman"/>
              </a:rPr>
              <a:t>zemljišta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0" y="1905000"/>
            <a:ext cx="9144000" cy="41656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6055359"/>
            <a:ext cx="9144000" cy="335280"/>
          </a:xfrm>
          <a:custGeom>
            <a:avLst/>
            <a:gdLst/>
            <a:ahLst/>
            <a:cxnLst/>
            <a:rect l="l" t="t" r="r" b="b"/>
            <a:pathLst>
              <a:path w="9144000" h="335279">
                <a:moveTo>
                  <a:pt x="9144000" y="0"/>
                </a:moveTo>
                <a:lnTo>
                  <a:pt x="0" y="0"/>
                </a:lnTo>
                <a:lnTo>
                  <a:pt x="0" y="335279"/>
                </a:lnTo>
                <a:lnTo>
                  <a:pt x="9144000" y="335279"/>
                </a:lnTo>
                <a:lnTo>
                  <a:pt x="9144000" y="0"/>
                </a:lnTo>
                <a:close/>
              </a:path>
            </a:pathLst>
          </a:custGeom>
          <a:solidFill>
            <a:srgbClr val="A7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5527040" y="6108700"/>
            <a:ext cx="349059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solidFill>
                  <a:srgbClr val="FFFFFF"/>
                </a:solidFill>
                <a:latin typeface="Arial Narrow"/>
                <a:cs typeface="Arial Narrow"/>
              </a:rPr>
              <a:t>IUCN </a:t>
            </a:r>
            <a:r>
              <a:rPr sz="1400" spc="-5" dirty="0">
                <a:solidFill>
                  <a:srgbClr val="FFFFFF"/>
                </a:solidFill>
                <a:latin typeface="Arial Narrow"/>
                <a:cs typeface="Arial Narrow"/>
              </a:rPr>
              <a:t>(International Union </a:t>
            </a:r>
            <a:r>
              <a:rPr sz="1400" dirty="0">
                <a:solidFill>
                  <a:srgbClr val="FFFFFF"/>
                </a:solidFill>
                <a:latin typeface="Arial Narrow"/>
                <a:cs typeface="Arial Narrow"/>
              </a:rPr>
              <a:t>for </a:t>
            </a:r>
            <a:r>
              <a:rPr sz="1400" spc="-5" dirty="0">
                <a:solidFill>
                  <a:srgbClr val="FFFFFF"/>
                </a:solidFill>
                <a:latin typeface="Arial Narrow"/>
                <a:cs typeface="Arial Narrow"/>
              </a:rPr>
              <a:t>Conservation of</a:t>
            </a:r>
            <a:r>
              <a:rPr sz="1400" spc="-40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1400" spc="-5" dirty="0">
                <a:solidFill>
                  <a:srgbClr val="FFFFFF"/>
                </a:solidFill>
                <a:latin typeface="Arial Narrow"/>
                <a:cs typeface="Arial Narrow"/>
              </a:rPr>
              <a:t>Nature)</a:t>
            </a:r>
            <a:endParaRPr sz="1400">
              <a:latin typeface="Arial Narrow"/>
              <a:cs typeface="Arial Narrow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44500" y="763270"/>
            <a:ext cx="7279005" cy="24625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2425" marR="5080" indent="-340360">
              <a:lnSpc>
                <a:spcPct val="100000"/>
              </a:lnSpc>
              <a:spcBef>
                <a:spcPts val="100"/>
              </a:spcBef>
              <a:buChar char="•"/>
              <a:tabLst>
                <a:tab pos="352425" algn="l"/>
                <a:tab pos="353060" algn="l"/>
              </a:tabLst>
            </a:pPr>
            <a:r>
              <a:rPr sz="3200" dirty="0">
                <a:latin typeface="Times New Roman"/>
                <a:cs typeface="Times New Roman"/>
              </a:rPr>
              <a:t>Procenjuje se da je oko </a:t>
            </a:r>
            <a:r>
              <a:rPr sz="3200" b="1" dirty="0">
                <a:solidFill>
                  <a:srgbClr val="569C1B"/>
                </a:solidFill>
                <a:latin typeface="Times New Roman"/>
                <a:cs typeface="Times New Roman"/>
              </a:rPr>
              <a:t>48% </a:t>
            </a:r>
            <a:r>
              <a:rPr sz="3200" b="1" spc="-5" dirty="0">
                <a:solidFill>
                  <a:srgbClr val="569C1B"/>
                </a:solidFill>
                <a:latin typeface="Times New Roman"/>
                <a:cs typeface="Times New Roman"/>
              </a:rPr>
              <a:t>svetske  vaskularne </a:t>
            </a:r>
            <a:r>
              <a:rPr sz="3200" b="1" dirty="0">
                <a:solidFill>
                  <a:srgbClr val="569C1B"/>
                </a:solidFill>
                <a:latin typeface="Times New Roman"/>
                <a:cs typeface="Times New Roman"/>
              </a:rPr>
              <a:t>flore </a:t>
            </a:r>
            <a:r>
              <a:rPr sz="3200" dirty="0">
                <a:latin typeface="Times New Roman"/>
                <a:cs typeface="Times New Roman"/>
              </a:rPr>
              <a:t>i </a:t>
            </a:r>
            <a:r>
              <a:rPr sz="3200" b="1" dirty="0">
                <a:solidFill>
                  <a:srgbClr val="7D0020"/>
                </a:solidFill>
                <a:latin typeface="Times New Roman"/>
                <a:cs typeface="Times New Roman"/>
              </a:rPr>
              <a:t>25-35% kičmenjačke  </a:t>
            </a:r>
            <a:r>
              <a:rPr sz="3200" b="1" spc="5" dirty="0">
                <a:solidFill>
                  <a:srgbClr val="7D0020"/>
                </a:solidFill>
                <a:latin typeface="Times New Roman"/>
                <a:cs typeface="Times New Roman"/>
              </a:rPr>
              <a:t>faune </a:t>
            </a:r>
            <a:r>
              <a:rPr sz="3200" dirty="0">
                <a:latin typeface="Times New Roman"/>
                <a:cs typeface="Times New Roman"/>
              </a:rPr>
              <a:t>na </a:t>
            </a:r>
            <a:r>
              <a:rPr sz="3200" spc="-5" dirty="0">
                <a:latin typeface="Times New Roman"/>
                <a:cs typeface="Times New Roman"/>
              </a:rPr>
              <a:t>Zemlji </a:t>
            </a:r>
            <a:r>
              <a:rPr sz="3200" dirty="0">
                <a:latin typeface="Times New Roman"/>
                <a:cs typeface="Times New Roman"/>
              </a:rPr>
              <a:t>ugroženo, a da je </a:t>
            </a:r>
            <a:r>
              <a:rPr sz="3200" b="1" dirty="0">
                <a:solidFill>
                  <a:srgbClr val="0083D0"/>
                </a:solidFill>
                <a:latin typeface="Times New Roman"/>
                <a:cs typeface="Times New Roman"/>
              </a:rPr>
              <a:t>dnevna </a:t>
            </a:r>
            <a:r>
              <a:rPr sz="3200" b="1" dirty="0">
                <a:latin typeface="Times New Roman"/>
                <a:cs typeface="Times New Roman"/>
              </a:rPr>
              <a:t> </a:t>
            </a:r>
            <a:r>
              <a:rPr sz="3200" dirty="0">
                <a:latin typeface="Times New Roman"/>
                <a:cs typeface="Times New Roman"/>
              </a:rPr>
              <a:t>stopa </a:t>
            </a:r>
            <a:r>
              <a:rPr sz="3200" spc="-5" dirty="0">
                <a:latin typeface="Times New Roman"/>
                <a:cs typeface="Times New Roman"/>
              </a:rPr>
              <a:t>izumiranja </a:t>
            </a:r>
            <a:r>
              <a:rPr sz="3200" b="1" dirty="0">
                <a:solidFill>
                  <a:srgbClr val="0083D0"/>
                </a:solidFill>
                <a:latin typeface="Times New Roman"/>
                <a:cs typeface="Times New Roman"/>
              </a:rPr>
              <a:t>74 </a:t>
            </a:r>
            <a:r>
              <a:rPr sz="3200" b="1" spc="5" dirty="0">
                <a:solidFill>
                  <a:srgbClr val="0083D0"/>
                </a:solidFill>
                <a:latin typeface="Times New Roman"/>
                <a:cs typeface="Times New Roman"/>
              </a:rPr>
              <a:t>vrste</a:t>
            </a:r>
            <a:r>
              <a:rPr sz="3200" spc="5" dirty="0">
                <a:latin typeface="Times New Roman"/>
                <a:cs typeface="Times New Roman"/>
              </a:rPr>
              <a:t>, </a:t>
            </a:r>
            <a:r>
              <a:rPr sz="3200" dirty="0">
                <a:latin typeface="Times New Roman"/>
                <a:cs typeface="Times New Roman"/>
              </a:rPr>
              <a:t>odnosno oko </a:t>
            </a:r>
            <a:r>
              <a:rPr sz="3200" dirty="0">
                <a:solidFill>
                  <a:srgbClr val="00007F"/>
                </a:solidFill>
                <a:latin typeface="Times New Roman"/>
                <a:cs typeface="Times New Roman"/>
              </a:rPr>
              <a:t> </a:t>
            </a:r>
            <a:r>
              <a:rPr sz="3200" b="1" dirty="0">
                <a:solidFill>
                  <a:srgbClr val="00007F"/>
                </a:solidFill>
                <a:latin typeface="Times New Roman"/>
                <a:cs typeface="Times New Roman"/>
              </a:rPr>
              <a:t>27 000 </a:t>
            </a:r>
            <a:r>
              <a:rPr sz="3200" spc="-5" dirty="0">
                <a:latin typeface="Times New Roman"/>
                <a:cs typeface="Times New Roman"/>
              </a:rPr>
              <a:t>vrsta</a:t>
            </a:r>
            <a:r>
              <a:rPr sz="3200" spc="40" dirty="0">
                <a:latin typeface="Times New Roman"/>
                <a:cs typeface="Times New Roman"/>
              </a:rPr>
              <a:t> </a:t>
            </a:r>
            <a:r>
              <a:rPr sz="3200" b="1" dirty="0">
                <a:solidFill>
                  <a:srgbClr val="00007F"/>
                </a:solidFill>
                <a:latin typeface="Times New Roman"/>
                <a:cs typeface="Times New Roman"/>
              </a:rPr>
              <a:t>godišnje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076450" y="3489959"/>
            <a:ext cx="5010150" cy="244856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7620"/>
            <a:ext cx="9144000" cy="685038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5539740" y="6132859"/>
            <a:ext cx="3465195" cy="2044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590"/>
              </a:lnSpc>
            </a:pPr>
            <a:r>
              <a:rPr sz="1400" dirty="0">
                <a:solidFill>
                  <a:srgbClr val="FFFFFF"/>
                </a:solidFill>
                <a:latin typeface="Arial Narrow"/>
                <a:cs typeface="Arial Narrow"/>
              </a:rPr>
              <a:t>IUCN </a:t>
            </a:r>
            <a:r>
              <a:rPr sz="1400" spc="-5" dirty="0">
                <a:solidFill>
                  <a:srgbClr val="FFFFFF"/>
                </a:solidFill>
                <a:latin typeface="Arial Narrow"/>
                <a:cs typeface="Arial Narrow"/>
              </a:rPr>
              <a:t>(International Union </a:t>
            </a:r>
            <a:r>
              <a:rPr sz="1400" dirty="0">
                <a:solidFill>
                  <a:srgbClr val="FFFFFF"/>
                </a:solidFill>
                <a:latin typeface="Arial Narrow"/>
                <a:cs typeface="Arial Narrow"/>
              </a:rPr>
              <a:t>for </a:t>
            </a:r>
            <a:r>
              <a:rPr sz="1400" spc="-5" dirty="0">
                <a:solidFill>
                  <a:srgbClr val="FFFFFF"/>
                </a:solidFill>
                <a:latin typeface="Arial Narrow"/>
                <a:cs typeface="Arial Narrow"/>
              </a:rPr>
              <a:t>Conservation of</a:t>
            </a:r>
            <a:r>
              <a:rPr sz="1400" spc="-45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1400" spc="-5" dirty="0">
                <a:solidFill>
                  <a:srgbClr val="FFFFFF"/>
                </a:solidFill>
                <a:latin typeface="Arial Narrow"/>
                <a:cs typeface="Arial Narrow"/>
              </a:rPr>
              <a:t>Nature)</a:t>
            </a:r>
            <a:endParaRPr sz="1400">
              <a:latin typeface="Arial Narrow"/>
              <a:cs typeface="Arial Narrow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6055359"/>
            <a:ext cx="9144000" cy="335280"/>
          </a:xfrm>
          <a:custGeom>
            <a:avLst/>
            <a:gdLst/>
            <a:ahLst/>
            <a:cxnLst/>
            <a:rect l="l" t="t" r="r" b="b"/>
            <a:pathLst>
              <a:path w="9144000" h="335279">
                <a:moveTo>
                  <a:pt x="9144000" y="0"/>
                </a:moveTo>
                <a:lnTo>
                  <a:pt x="0" y="0"/>
                </a:lnTo>
                <a:lnTo>
                  <a:pt x="0" y="335279"/>
                </a:lnTo>
                <a:lnTo>
                  <a:pt x="9144000" y="335279"/>
                </a:lnTo>
                <a:lnTo>
                  <a:pt x="9144000" y="0"/>
                </a:lnTo>
                <a:close/>
              </a:path>
            </a:pathLst>
          </a:custGeom>
          <a:solidFill>
            <a:srgbClr val="A7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5527040" y="6108700"/>
            <a:ext cx="349059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solidFill>
                  <a:srgbClr val="FFFFFF"/>
                </a:solidFill>
                <a:latin typeface="Arial Narrow"/>
                <a:cs typeface="Arial Narrow"/>
              </a:rPr>
              <a:t>IUCN </a:t>
            </a:r>
            <a:r>
              <a:rPr sz="1400" spc="-5" dirty="0">
                <a:solidFill>
                  <a:srgbClr val="FFFFFF"/>
                </a:solidFill>
                <a:latin typeface="Arial Narrow"/>
                <a:cs typeface="Arial Narrow"/>
              </a:rPr>
              <a:t>(International Union </a:t>
            </a:r>
            <a:r>
              <a:rPr sz="1400" dirty="0">
                <a:solidFill>
                  <a:srgbClr val="FFFFFF"/>
                </a:solidFill>
                <a:latin typeface="Arial Narrow"/>
                <a:cs typeface="Arial Narrow"/>
              </a:rPr>
              <a:t>for </a:t>
            </a:r>
            <a:r>
              <a:rPr sz="1400" spc="-5" dirty="0">
                <a:solidFill>
                  <a:srgbClr val="FFFFFF"/>
                </a:solidFill>
                <a:latin typeface="Arial Narrow"/>
                <a:cs typeface="Arial Narrow"/>
              </a:rPr>
              <a:t>Conservation of</a:t>
            </a:r>
            <a:r>
              <a:rPr sz="1400" spc="-40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1400" spc="-5" dirty="0">
                <a:solidFill>
                  <a:srgbClr val="FFFFFF"/>
                </a:solidFill>
                <a:latin typeface="Arial Narrow"/>
                <a:cs typeface="Arial Narrow"/>
              </a:rPr>
              <a:t>Nature)</a:t>
            </a:r>
            <a:endParaRPr sz="1400">
              <a:latin typeface="Arial Narrow"/>
              <a:cs typeface="Arial Narrow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44500" y="1160779"/>
            <a:ext cx="7998459" cy="444480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2425" marR="5080" indent="-340360">
              <a:lnSpc>
                <a:spcPct val="99900"/>
              </a:lnSpc>
              <a:spcBef>
                <a:spcPts val="100"/>
              </a:spcBef>
              <a:buChar char="•"/>
              <a:tabLst>
                <a:tab pos="352425" algn="l"/>
                <a:tab pos="353060" algn="l"/>
              </a:tabLst>
            </a:pPr>
            <a:r>
              <a:rPr sz="3200" spc="-5" dirty="0">
                <a:latin typeface="Times New Roman"/>
                <a:cs typeface="Times New Roman"/>
              </a:rPr>
              <a:t>Prema </a:t>
            </a:r>
            <a:r>
              <a:rPr sz="3200" b="1" dirty="0">
                <a:solidFill>
                  <a:srgbClr val="2B001D"/>
                </a:solidFill>
                <a:latin typeface="Times New Roman"/>
                <a:cs typeface="Times New Roman"/>
              </a:rPr>
              <a:t>Konvenciji o </a:t>
            </a:r>
            <a:r>
              <a:rPr sz="3200" b="1" spc="-5" dirty="0">
                <a:solidFill>
                  <a:srgbClr val="2B001D"/>
                </a:solidFill>
                <a:latin typeface="Times New Roman"/>
                <a:cs typeface="Times New Roman"/>
              </a:rPr>
              <a:t>biološkoj </a:t>
            </a:r>
            <a:r>
              <a:rPr sz="3200" b="1" dirty="0" err="1">
                <a:solidFill>
                  <a:srgbClr val="2B001D"/>
                </a:solidFill>
                <a:latin typeface="Times New Roman"/>
                <a:cs typeface="Times New Roman"/>
              </a:rPr>
              <a:t>raznovrsnosti</a:t>
            </a:r>
            <a:r>
              <a:rPr sz="3200" b="1" dirty="0">
                <a:solidFill>
                  <a:srgbClr val="2B001D"/>
                </a:solidFill>
                <a:latin typeface="Times New Roman"/>
                <a:cs typeface="Times New Roman"/>
              </a:rPr>
              <a:t> </a:t>
            </a:r>
            <a:r>
              <a:rPr sz="3200" b="1" dirty="0">
                <a:latin typeface="Times New Roman"/>
                <a:cs typeface="Times New Roman"/>
              </a:rPr>
              <a:t> </a:t>
            </a:r>
            <a:r>
              <a:rPr sz="3200" dirty="0" err="1" smtClean="0">
                <a:latin typeface="Times New Roman"/>
                <a:cs typeface="Times New Roman"/>
              </a:rPr>
              <a:t>donetoj</a:t>
            </a:r>
            <a:r>
              <a:rPr sz="3200" dirty="0" smtClean="0">
                <a:latin typeface="Times New Roman"/>
                <a:cs typeface="Times New Roman"/>
              </a:rPr>
              <a:t> </a:t>
            </a:r>
            <a:r>
              <a:rPr sz="3200" dirty="0">
                <a:latin typeface="Times New Roman"/>
                <a:cs typeface="Times New Roman"/>
              </a:rPr>
              <a:t>na </a:t>
            </a:r>
            <a:r>
              <a:rPr sz="3200" b="1" dirty="0">
                <a:latin typeface="Times New Roman"/>
                <a:cs typeface="Times New Roman"/>
              </a:rPr>
              <a:t>Konferenciji </a:t>
            </a:r>
            <a:r>
              <a:rPr sz="3200" b="1" spc="-5" dirty="0">
                <a:latin typeface="Times New Roman"/>
                <a:cs typeface="Times New Roman"/>
              </a:rPr>
              <a:t>UN </a:t>
            </a:r>
            <a:r>
              <a:rPr sz="3200" b="1" dirty="0">
                <a:latin typeface="Times New Roman"/>
                <a:cs typeface="Times New Roman"/>
              </a:rPr>
              <a:t>o životnoj  sredini i </a:t>
            </a:r>
            <a:r>
              <a:rPr sz="3200" b="1" spc="-5" dirty="0">
                <a:latin typeface="Times New Roman"/>
                <a:cs typeface="Times New Roman"/>
              </a:rPr>
              <a:t>razvoju </a:t>
            </a:r>
            <a:r>
              <a:rPr sz="3200" dirty="0">
                <a:latin typeface="Times New Roman"/>
                <a:cs typeface="Times New Roman"/>
              </a:rPr>
              <a:t>(</a:t>
            </a:r>
            <a:r>
              <a:rPr sz="3200" b="1" dirty="0">
                <a:latin typeface="Times New Roman"/>
                <a:cs typeface="Times New Roman"/>
              </a:rPr>
              <a:t>UNCED</a:t>
            </a:r>
            <a:r>
              <a:rPr sz="3200" dirty="0">
                <a:latin typeface="Times New Roman"/>
                <a:cs typeface="Times New Roman"/>
              </a:rPr>
              <a:t>) u </a:t>
            </a:r>
            <a:r>
              <a:rPr sz="3200" u="heavy" spc="-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Rio </a:t>
            </a:r>
            <a:r>
              <a:rPr sz="3200" u="heavy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de </a:t>
            </a:r>
            <a:r>
              <a:rPr sz="3200" u="heavy" spc="-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Žaneiru  </a:t>
            </a:r>
            <a:r>
              <a:rPr sz="3200" u="heavy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1992.</a:t>
            </a:r>
            <a:r>
              <a:rPr sz="3200" dirty="0">
                <a:latin typeface="Times New Roman"/>
                <a:cs typeface="Times New Roman"/>
              </a:rPr>
              <a:t> godine, </a:t>
            </a:r>
            <a:r>
              <a:rPr sz="3200" b="1" spc="-5" dirty="0">
                <a:latin typeface="Times New Roman"/>
                <a:cs typeface="Times New Roman"/>
              </a:rPr>
              <a:t>biodiverzitet </a:t>
            </a:r>
            <a:r>
              <a:rPr sz="3200" dirty="0">
                <a:latin typeface="Times New Roman"/>
                <a:cs typeface="Times New Roman"/>
              </a:rPr>
              <a:t>je </a:t>
            </a:r>
            <a:r>
              <a:rPr sz="3200" spc="-5" dirty="0">
                <a:latin typeface="Times New Roman"/>
                <a:cs typeface="Times New Roman"/>
              </a:rPr>
              <a:t>definisan </a:t>
            </a:r>
            <a:r>
              <a:rPr sz="3200" dirty="0">
                <a:latin typeface="Times New Roman"/>
                <a:cs typeface="Times New Roman"/>
              </a:rPr>
              <a:t>kao  "</a:t>
            </a:r>
            <a:r>
              <a:rPr sz="3200" dirty="0">
                <a:solidFill>
                  <a:srgbClr val="0066CC"/>
                </a:solidFill>
                <a:latin typeface="Times New Roman"/>
                <a:cs typeface="Times New Roman"/>
              </a:rPr>
              <a:t>varijabilnost </a:t>
            </a:r>
            <a:r>
              <a:rPr sz="3200" spc="-5" dirty="0">
                <a:solidFill>
                  <a:srgbClr val="0066CC"/>
                </a:solidFill>
                <a:latin typeface="Times New Roman"/>
                <a:cs typeface="Times New Roman"/>
              </a:rPr>
              <a:t>među živim organizmima,  </a:t>
            </a:r>
            <a:r>
              <a:rPr sz="3200" dirty="0">
                <a:solidFill>
                  <a:srgbClr val="0066CC"/>
                </a:solidFill>
                <a:latin typeface="Times New Roman"/>
                <a:cs typeface="Times New Roman"/>
              </a:rPr>
              <a:t>uključujući </a:t>
            </a:r>
            <a:r>
              <a:rPr sz="3200" spc="-5" dirty="0">
                <a:solidFill>
                  <a:srgbClr val="0066CC"/>
                </a:solidFill>
                <a:latin typeface="Times New Roman"/>
                <a:cs typeface="Times New Roman"/>
              </a:rPr>
              <a:t>između ostalog, </a:t>
            </a:r>
            <a:r>
              <a:rPr sz="3200" dirty="0">
                <a:solidFill>
                  <a:srgbClr val="0066CC"/>
                </a:solidFill>
                <a:latin typeface="Times New Roman"/>
                <a:cs typeface="Times New Roman"/>
              </a:rPr>
              <a:t>kopnene, </a:t>
            </a:r>
            <a:r>
              <a:rPr sz="3200" spc="-5" dirty="0">
                <a:solidFill>
                  <a:srgbClr val="0066CC"/>
                </a:solidFill>
                <a:latin typeface="Times New Roman"/>
                <a:cs typeface="Times New Roman"/>
              </a:rPr>
              <a:t>morske </a:t>
            </a:r>
            <a:r>
              <a:rPr sz="3200" dirty="0">
                <a:solidFill>
                  <a:srgbClr val="0066CC"/>
                </a:solidFill>
                <a:latin typeface="Times New Roman"/>
                <a:cs typeface="Times New Roman"/>
              </a:rPr>
              <a:t>i  druge vodene </a:t>
            </a:r>
            <a:r>
              <a:rPr sz="3200" spc="-5" dirty="0">
                <a:solidFill>
                  <a:srgbClr val="0066CC"/>
                </a:solidFill>
                <a:latin typeface="Times New Roman"/>
                <a:cs typeface="Times New Roman"/>
              </a:rPr>
              <a:t>ekosisteme </a:t>
            </a:r>
            <a:r>
              <a:rPr sz="3200" dirty="0">
                <a:solidFill>
                  <a:srgbClr val="0066CC"/>
                </a:solidFill>
                <a:latin typeface="Times New Roman"/>
                <a:cs typeface="Times New Roman"/>
              </a:rPr>
              <a:t>čiji su oni deo; ovo  uključuje diverzitet unutar </a:t>
            </a:r>
            <a:r>
              <a:rPr sz="3200" spc="-5" dirty="0">
                <a:solidFill>
                  <a:srgbClr val="0066CC"/>
                </a:solidFill>
                <a:latin typeface="Times New Roman"/>
                <a:cs typeface="Times New Roman"/>
              </a:rPr>
              <a:t>vrsta, između vrsta  </a:t>
            </a:r>
            <a:r>
              <a:rPr sz="3200" dirty="0">
                <a:solidFill>
                  <a:srgbClr val="0066CC"/>
                </a:solidFill>
                <a:latin typeface="Times New Roman"/>
                <a:cs typeface="Times New Roman"/>
              </a:rPr>
              <a:t>i </a:t>
            </a:r>
            <a:r>
              <a:rPr sz="3200" spc="-5" dirty="0">
                <a:solidFill>
                  <a:srgbClr val="0066CC"/>
                </a:solidFill>
                <a:latin typeface="Times New Roman"/>
                <a:cs typeface="Times New Roman"/>
              </a:rPr>
              <a:t>između</a:t>
            </a:r>
            <a:r>
              <a:rPr sz="3200" dirty="0">
                <a:solidFill>
                  <a:srgbClr val="0066CC"/>
                </a:solidFill>
                <a:latin typeface="Times New Roman"/>
                <a:cs typeface="Times New Roman"/>
              </a:rPr>
              <a:t> ekosistema</a:t>
            </a:r>
            <a:r>
              <a:rPr sz="3200" dirty="0">
                <a:latin typeface="Times New Roman"/>
                <a:cs typeface="Times New Roman"/>
              </a:rPr>
              <a:t>".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6055359"/>
            <a:ext cx="9144000" cy="335280"/>
          </a:xfrm>
          <a:custGeom>
            <a:avLst/>
            <a:gdLst/>
            <a:ahLst/>
            <a:cxnLst/>
            <a:rect l="l" t="t" r="r" b="b"/>
            <a:pathLst>
              <a:path w="9144000" h="335279">
                <a:moveTo>
                  <a:pt x="9144000" y="0"/>
                </a:moveTo>
                <a:lnTo>
                  <a:pt x="0" y="0"/>
                </a:lnTo>
                <a:lnTo>
                  <a:pt x="0" y="335279"/>
                </a:lnTo>
                <a:lnTo>
                  <a:pt x="9144000" y="335279"/>
                </a:lnTo>
                <a:lnTo>
                  <a:pt x="9144000" y="0"/>
                </a:lnTo>
                <a:close/>
              </a:path>
            </a:pathLst>
          </a:custGeom>
          <a:solidFill>
            <a:srgbClr val="A7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5539740" y="6132859"/>
            <a:ext cx="3465195" cy="2044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590"/>
              </a:lnSpc>
            </a:pPr>
            <a:r>
              <a:rPr sz="1400" dirty="0">
                <a:solidFill>
                  <a:srgbClr val="FFFFFF"/>
                </a:solidFill>
                <a:latin typeface="Arial Narrow"/>
                <a:cs typeface="Arial Narrow"/>
              </a:rPr>
              <a:t>IUCN </a:t>
            </a:r>
            <a:r>
              <a:rPr sz="1400" spc="-5" dirty="0">
                <a:solidFill>
                  <a:srgbClr val="FFFFFF"/>
                </a:solidFill>
                <a:latin typeface="Arial Narrow"/>
                <a:cs typeface="Arial Narrow"/>
              </a:rPr>
              <a:t>(International Union </a:t>
            </a:r>
            <a:r>
              <a:rPr sz="1400" dirty="0">
                <a:solidFill>
                  <a:srgbClr val="FFFFFF"/>
                </a:solidFill>
                <a:latin typeface="Arial Narrow"/>
                <a:cs typeface="Arial Narrow"/>
              </a:rPr>
              <a:t>for </a:t>
            </a:r>
            <a:r>
              <a:rPr sz="1400" spc="-5" dirty="0">
                <a:solidFill>
                  <a:srgbClr val="FFFFFF"/>
                </a:solidFill>
                <a:latin typeface="Arial Narrow"/>
                <a:cs typeface="Arial Narrow"/>
              </a:rPr>
              <a:t>Conservation of</a:t>
            </a:r>
            <a:r>
              <a:rPr sz="1400" spc="-45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1400" spc="-5" dirty="0">
                <a:solidFill>
                  <a:srgbClr val="FFFFFF"/>
                </a:solidFill>
                <a:latin typeface="Arial Narrow"/>
                <a:cs typeface="Arial Narrow"/>
              </a:rPr>
              <a:t>Nature)</a:t>
            </a:r>
            <a:endParaRPr sz="1400">
              <a:latin typeface="Arial Narrow"/>
              <a:cs typeface="Arial Narrow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44500" y="439420"/>
            <a:ext cx="7352030" cy="3458210"/>
          </a:xfrm>
          <a:prstGeom prst="rect">
            <a:avLst/>
          </a:prstGeom>
        </p:spPr>
        <p:txBody>
          <a:bodyPr vert="horz" wrap="square" lIns="0" tIns="114300" rIns="0" bIns="0" rtlCol="0">
            <a:spAutoFit/>
          </a:bodyPr>
          <a:lstStyle/>
          <a:p>
            <a:pPr marL="353060" indent="-340360">
              <a:lnSpc>
                <a:spcPct val="100000"/>
              </a:lnSpc>
              <a:spcBef>
                <a:spcPts val="900"/>
              </a:spcBef>
              <a:buFont typeface="Times New Roman"/>
              <a:buChar char="•"/>
              <a:tabLst>
                <a:tab pos="352425" algn="l"/>
                <a:tab pos="353060" algn="l"/>
              </a:tabLst>
            </a:pPr>
            <a:r>
              <a:rPr sz="3200" b="1" dirty="0">
                <a:latin typeface="Times New Roman"/>
                <a:cs typeface="Times New Roman"/>
              </a:rPr>
              <a:t>Kao pojam obuhvata </a:t>
            </a:r>
            <a:r>
              <a:rPr sz="3200" b="1" spc="-5" dirty="0">
                <a:latin typeface="Times New Roman"/>
                <a:cs typeface="Times New Roman"/>
              </a:rPr>
              <a:t>sledeće</a:t>
            </a:r>
            <a:r>
              <a:rPr sz="3200" b="1" spc="50" dirty="0">
                <a:latin typeface="Times New Roman"/>
                <a:cs typeface="Times New Roman"/>
              </a:rPr>
              <a:t> </a:t>
            </a:r>
            <a:r>
              <a:rPr sz="3200" b="1" dirty="0">
                <a:latin typeface="Times New Roman"/>
                <a:cs typeface="Times New Roman"/>
              </a:rPr>
              <a:t>:</a:t>
            </a:r>
            <a:endParaRPr sz="3200">
              <a:latin typeface="Times New Roman"/>
              <a:cs typeface="Times New Roman"/>
            </a:endParaRPr>
          </a:p>
          <a:p>
            <a:pPr marL="352425" marR="5080" indent="-340360">
              <a:lnSpc>
                <a:spcPct val="100000"/>
              </a:lnSpc>
              <a:spcBef>
                <a:spcPts val="800"/>
              </a:spcBef>
              <a:buChar char="•"/>
              <a:tabLst>
                <a:tab pos="352425" algn="l"/>
                <a:tab pos="353060" algn="l"/>
              </a:tabLst>
            </a:pPr>
            <a:r>
              <a:rPr sz="3200" dirty="0">
                <a:latin typeface="Times New Roman"/>
                <a:cs typeface="Times New Roman"/>
              </a:rPr>
              <a:t>raznovrsnost </a:t>
            </a:r>
            <a:r>
              <a:rPr sz="3200" b="1" spc="-5" dirty="0">
                <a:solidFill>
                  <a:srgbClr val="7D0020"/>
                </a:solidFill>
                <a:latin typeface="Times New Roman"/>
                <a:cs typeface="Times New Roman"/>
              </a:rPr>
              <a:t>biljnih </a:t>
            </a:r>
            <a:r>
              <a:rPr sz="3200" b="1" dirty="0">
                <a:latin typeface="Times New Roman"/>
                <a:cs typeface="Times New Roman"/>
              </a:rPr>
              <a:t>i </a:t>
            </a:r>
            <a:r>
              <a:rPr sz="3200" b="1" spc="-5" dirty="0">
                <a:solidFill>
                  <a:srgbClr val="7D0020"/>
                </a:solidFill>
                <a:latin typeface="Times New Roman"/>
                <a:cs typeface="Times New Roman"/>
              </a:rPr>
              <a:t>životinjskih </a:t>
            </a:r>
            <a:r>
              <a:rPr sz="3200" b="1" dirty="0">
                <a:solidFill>
                  <a:srgbClr val="7D0020"/>
                </a:solidFill>
                <a:latin typeface="Times New Roman"/>
                <a:cs typeface="Times New Roman"/>
              </a:rPr>
              <a:t>vrsta </a:t>
            </a:r>
            <a:r>
              <a:rPr sz="3200" dirty="0">
                <a:latin typeface="Times New Roman"/>
                <a:cs typeface="Times New Roman"/>
              </a:rPr>
              <a:t>u  </a:t>
            </a:r>
            <a:r>
              <a:rPr sz="3200" spc="-5" dirty="0">
                <a:latin typeface="Times New Roman"/>
                <a:cs typeface="Times New Roman"/>
              </a:rPr>
              <a:t>sistematskom</a:t>
            </a:r>
            <a:r>
              <a:rPr sz="3200" spc="-25" dirty="0">
                <a:latin typeface="Times New Roman"/>
                <a:cs typeface="Times New Roman"/>
              </a:rPr>
              <a:t> </a:t>
            </a:r>
            <a:r>
              <a:rPr sz="3200" dirty="0">
                <a:latin typeface="Times New Roman"/>
                <a:cs typeface="Times New Roman"/>
              </a:rPr>
              <a:t>pogledu</a:t>
            </a:r>
            <a:endParaRPr sz="3200">
              <a:latin typeface="Times New Roman"/>
              <a:cs typeface="Times New Roman"/>
            </a:endParaRPr>
          </a:p>
          <a:p>
            <a:pPr marL="353060" indent="-340360">
              <a:lnSpc>
                <a:spcPct val="100000"/>
              </a:lnSpc>
              <a:spcBef>
                <a:spcPts val="800"/>
              </a:spcBef>
              <a:buChar char="•"/>
              <a:tabLst>
                <a:tab pos="352425" algn="l"/>
                <a:tab pos="353060" algn="l"/>
                <a:tab pos="2642235" algn="l"/>
              </a:tabLst>
            </a:pPr>
            <a:r>
              <a:rPr sz="3200" dirty="0">
                <a:latin typeface="Times New Roman"/>
                <a:cs typeface="Times New Roman"/>
              </a:rPr>
              <a:t>raznovrsnost	</a:t>
            </a:r>
            <a:r>
              <a:rPr sz="3200" b="1" spc="-5" dirty="0">
                <a:solidFill>
                  <a:srgbClr val="7D0020"/>
                </a:solidFill>
                <a:latin typeface="Times New Roman"/>
                <a:cs typeface="Times New Roman"/>
              </a:rPr>
              <a:t>životnih </a:t>
            </a:r>
            <a:r>
              <a:rPr sz="3200" b="1" spc="10" dirty="0">
                <a:solidFill>
                  <a:srgbClr val="7D0020"/>
                </a:solidFill>
                <a:latin typeface="Times New Roman"/>
                <a:cs typeface="Times New Roman"/>
              </a:rPr>
              <a:t>formi</a:t>
            </a:r>
            <a:endParaRPr sz="3200">
              <a:latin typeface="Times New Roman"/>
              <a:cs typeface="Times New Roman"/>
            </a:endParaRPr>
          </a:p>
          <a:p>
            <a:pPr marL="353060" indent="-340360">
              <a:lnSpc>
                <a:spcPct val="100000"/>
              </a:lnSpc>
              <a:spcBef>
                <a:spcPts val="790"/>
              </a:spcBef>
              <a:buChar char="•"/>
              <a:tabLst>
                <a:tab pos="352425" algn="l"/>
                <a:tab pos="353060" algn="l"/>
                <a:tab pos="2642235" algn="l"/>
              </a:tabLst>
            </a:pPr>
            <a:r>
              <a:rPr sz="3200" dirty="0">
                <a:latin typeface="Times New Roman"/>
                <a:cs typeface="Times New Roman"/>
              </a:rPr>
              <a:t>raznovrsnost	</a:t>
            </a:r>
            <a:r>
              <a:rPr sz="3200" b="1" spc="-5" dirty="0">
                <a:solidFill>
                  <a:srgbClr val="7D0020"/>
                </a:solidFill>
                <a:latin typeface="Times New Roman"/>
                <a:cs typeface="Times New Roman"/>
              </a:rPr>
              <a:t>životnih zajednica</a:t>
            </a:r>
            <a:endParaRPr sz="3200">
              <a:latin typeface="Times New Roman"/>
              <a:cs typeface="Times New Roman"/>
            </a:endParaRPr>
          </a:p>
          <a:p>
            <a:pPr marL="353060" indent="-340360">
              <a:lnSpc>
                <a:spcPct val="100000"/>
              </a:lnSpc>
              <a:spcBef>
                <a:spcPts val="800"/>
              </a:spcBef>
              <a:buChar char="•"/>
              <a:tabLst>
                <a:tab pos="352425" algn="l"/>
                <a:tab pos="353060" algn="l"/>
              </a:tabLst>
            </a:pPr>
            <a:r>
              <a:rPr sz="3200" dirty="0">
                <a:latin typeface="Times New Roman"/>
                <a:cs typeface="Times New Roman"/>
              </a:rPr>
              <a:t>raznolikost </a:t>
            </a:r>
            <a:r>
              <a:rPr sz="3200" b="1" dirty="0">
                <a:solidFill>
                  <a:srgbClr val="7D0020"/>
                </a:solidFill>
                <a:latin typeface="Times New Roman"/>
                <a:cs typeface="Times New Roman"/>
              </a:rPr>
              <a:t>ekosistema </a:t>
            </a:r>
            <a:r>
              <a:rPr sz="3200" b="1" dirty="0">
                <a:latin typeface="Times New Roman"/>
                <a:cs typeface="Times New Roman"/>
              </a:rPr>
              <a:t>i</a:t>
            </a:r>
            <a:r>
              <a:rPr sz="3200" b="1" spc="50" dirty="0">
                <a:latin typeface="Times New Roman"/>
                <a:cs typeface="Times New Roman"/>
              </a:rPr>
              <a:t> </a:t>
            </a:r>
            <a:r>
              <a:rPr sz="3200" b="1" dirty="0">
                <a:solidFill>
                  <a:srgbClr val="7D0020"/>
                </a:solidFill>
                <a:latin typeface="Times New Roman"/>
                <a:cs typeface="Times New Roman"/>
              </a:rPr>
              <a:t>bioma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71119" y="4014470"/>
            <a:ext cx="4509770" cy="276352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654550" y="3990340"/>
            <a:ext cx="4389120" cy="27635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6667500" y="1828800"/>
            <a:ext cx="1905000" cy="18669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5539740" y="6132859"/>
            <a:ext cx="3465195" cy="2044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590"/>
              </a:lnSpc>
            </a:pPr>
            <a:r>
              <a:rPr sz="1400" dirty="0">
                <a:solidFill>
                  <a:srgbClr val="FFFFFF"/>
                </a:solidFill>
                <a:latin typeface="Arial Narrow"/>
                <a:cs typeface="Arial Narrow"/>
              </a:rPr>
              <a:t>IUCN </a:t>
            </a:r>
            <a:r>
              <a:rPr sz="1400" spc="-5" dirty="0">
                <a:solidFill>
                  <a:srgbClr val="FFFFFF"/>
                </a:solidFill>
                <a:latin typeface="Arial Narrow"/>
                <a:cs typeface="Arial Narrow"/>
              </a:rPr>
              <a:t>(International Union </a:t>
            </a:r>
            <a:r>
              <a:rPr sz="1400" dirty="0">
                <a:solidFill>
                  <a:srgbClr val="FFFFFF"/>
                </a:solidFill>
                <a:latin typeface="Arial Narrow"/>
                <a:cs typeface="Arial Narrow"/>
              </a:rPr>
              <a:t>for </a:t>
            </a:r>
            <a:r>
              <a:rPr sz="1400" spc="-5" dirty="0">
                <a:solidFill>
                  <a:srgbClr val="FFFFFF"/>
                </a:solidFill>
                <a:latin typeface="Arial Narrow"/>
                <a:cs typeface="Arial Narrow"/>
              </a:rPr>
              <a:t>Conservation of</a:t>
            </a:r>
            <a:r>
              <a:rPr sz="1400" spc="-45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1400" spc="-5" dirty="0">
                <a:solidFill>
                  <a:srgbClr val="FFFFFF"/>
                </a:solidFill>
                <a:latin typeface="Arial Narrow"/>
                <a:cs typeface="Arial Narrow"/>
              </a:rPr>
              <a:t>Nature)</a:t>
            </a:r>
            <a:endParaRPr sz="1400">
              <a:latin typeface="Arial Narrow"/>
              <a:cs typeface="Arial Narrow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6055359"/>
            <a:ext cx="9144000" cy="335280"/>
          </a:xfrm>
          <a:custGeom>
            <a:avLst/>
            <a:gdLst/>
            <a:ahLst/>
            <a:cxnLst/>
            <a:rect l="l" t="t" r="r" b="b"/>
            <a:pathLst>
              <a:path w="9144000" h="335279">
                <a:moveTo>
                  <a:pt x="9144000" y="0"/>
                </a:moveTo>
                <a:lnTo>
                  <a:pt x="0" y="0"/>
                </a:lnTo>
                <a:lnTo>
                  <a:pt x="0" y="335279"/>
                </a:lnTo>
                <a:lnTo>
                  <a:pt x="9144000" y="335279"/>
                </a:lnTo>
                <a:lnTo>
                  <a:pt x="9144000" y="0"/>
                </a:lnTo>
                <a:close/>
              </a:path>
            </a:pathLst>
          </a:custGeom>
          <a:solidFill>
            <a:srgbClr val="A7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5527040" y="6108700"/>
            <a:ext cx="349059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solidFill>
                  <a:srgbClr val="FFFFFF"/>
                </a:solidFill>
                <a:latin typeface="Arial Narrow"/>
                <a:cs typeface="Arial Narrow"/>
              </a:rPr>
              <a:t>IUCN </a:t>
            </a:r>
            <a:r>
              <a:rPr sz="1400" spc="-5" dirty="0">
                <a:solidFill>
                  <a:srgbClr val="FFFFFF"/>
                </a:solidFill>
                <a:latin typeface="Arial Narrow"/>
                <a:cs typeface="Arial Narrow"/>
              </a:rPr>
              <a:t>(International Union </a:t>
            </a:r>
            <a:r>
              <a:rPr sz="1400" dirty="0">
                <a:solidFill>
                  <a:srgbClr val="FFFFFF"/>
                </a:solidFill>
                <a:latin typeface="Arial Narrow"/>
                <a:cs typeface="Arial Narrow"/>
              </a:rPr>
              <a:t>for </a:t>
            </a:r>
            <a:r>
              <a:rPr sz="1400" spc="-5" dirty="0">
                <a:solidFill>
                  <a:srgbClr val="FFFFFF"/>
                </a:solidFill>
                <a:latin typeface="Arial Narrow"/>
                <a:cs typeface="Arial Narrow"/>
              </a:rPr>
              <a:t>Conservation of</a:t>
            </a:r>
            <a:r>
              <a:rPr sz="1400" spc="-40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1400" spc="-5" dirty="0">
                <a:solidFill>
                  <a:srgbClr val="FFFFFF"/>
                </a:solidFill>
                <a:latin typeface="Arial Narrow"/>
                <a:cs typeface="Arial Narrow"/>
              </a:rPr>
              <a:t>Nature)</a:t>
            </a:r>
            <a:endParaRPr sz="1400">
              <a:latin typeface="Arial Narrow"/>
              <a:cs typeface="Arial Narrow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59409" y="1037590"/>
            <a:ext cx="7909559" cy="99770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4330" marR="5080" indent="-341630">
              <a:lnSpc>
                <a:spcPct val="100000"/>
              </a:lnSpc>
              <a:spcBef>
                <a:spcPts val="100"/>
              </a:spcBef>
              <a:buChar char="•"/>
              <a:tabLst>
                <a:tab pos="353695" algn="l"/>
                <a:tab pos="354330" algn="l"/>
                <a:tab pos="669925" algn="l"/>
              </a:tabLst>
            </a:pPr>
            <a:r>
              <a:rPr sz="3200" dirty="0">
                <a:latin typeface="Times New Roman"/>
                <a:cs typeface="Times New Roman"/>
              </a:rPr>
              <a:t>Do sada </a:t>
            </a:r>
            <a:r>
              <a:rPr sz="3200" spc="-5" dirty="0">
                <a:latin typeface="Times New Roman"/>
                <a:cs typeface="Times New Roman"/>
              </a:rPr>
              <a:t>je </a:t>
            </a:r>
            <a:r>
              <a:rPr sz="3200" dirty="0">
                <a:latin typeface="Times New Roman"/>
                <a:cs typeface="Times New Roman"/>
              </a:rPr>
              <a:t>opisano i </a:t>
            </a:r>
            <a:r>
              <a:rPr sz="3200" spc="-5" dirty="0">
                <a:latin typeface="Times New Roman"/>
                <a:cs typeface="Times New Roman"/>
              </a:rPr>
              <a:t>klasifikovano između </a:t>
            </a:r>
            <a:r>
              <a:rPr sz="3200" b="1" dirty="0">
                <a:latin typeface="Times New Roman"/>
                <a:cs typeface="Times New Roman"/>
              </a:rPr>
              <a:t>1.5  i	1.75 miliona organskih vrsta </a:t>
            </a:r>
            <a:r>
              <a:rPr sz="3200" b="1" dirty="0" err="1">
                <a:latin typeface="Times New Roman"/>
                <a:cs typeface="Times New Roman"/>
              </a:rPr>
              <a:t>na</a:t>
            </a:r>
            <a:r>
              <a:rPr sz="3200" b="1" dirty="0">
                <a:latin typeface="Times New Roman"/>
                <a:cs typeface="Times New Roman"/>
              </a:rPr>
              <a:t> </a:t>
            </a:r>
            <a:r>
              <a:rPr sz="3200" b="1" dirty="0" err="1" smtClean="0">
                <a:latin typeface="Times New Roman"/>
                <a:cs typeface="Times New Roman"/>
              </a:rPr>
              <a:t>Zemlji</a:t>
            </a:r>
            <a:endParaRPr sz="3200" dirty="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59409" y="4140200"/>
            <a:ext cx="168275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dirty="0">
                <a:latin typeface="Times New Roman"/>
                <a:cs typeface="Times New Roman"/>
              </a:rPr>
              <a:t>•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81018" y="2276219"/>
            <a:ext cx="7869555" cy="35382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4330" marR="575310" indent="-341630">
              <a:lnSpc>
                <a:spcPct val="100000"/>
              </a:lnSpc>
              <a:spcBef>
                <a:spcPts val="100"/>
              </a:spcBef>
              <a:buFont typeface="Times New Roman"/>
              <a:buChar char="•"/>
              <a:tabLst>
                <a:tab pos="456565" algn="l"/>
                <a:tab pos="457200" algn="l"/>
              </a:tabLst>
            </a:pPr>
            <a:r>
              <a:rPr dirty="0"/>
              <a:t>	</a:t>
            </a:r>
            <a:r>
              <a:rPr sz="3200" dirty="0">
                <a:latin typeface="Times New Roman"/>
                <a:cs typeface="Times New Roman"/>
              </a:rPr>
              <a:t>Naučnici pretpostavljaju da ovaj broj  predstavlja </a:t>
            </a:r>
            <a:r>
              <a:rPr sz="3200" spc="-10" dirty="0">
                <a:latin typeface="Times New Roman"/>
                <a:cs typeface="Times New Roman"/>
              </a:rPr>
              <a:t>samo </a:t>
            </a:r>
            <a:r>
              <a:rPr sz="3200" spc="-5" dirty="0">
                <a:latin typeface="Times New Roman"/>
                <a:cs typeface="Times New Roman"/>
              </a:rPr>
              <a:t>manji </a:t>
            </a:r>
            <a:r>
              <a:rPr sz="3200" dirty="0">
                <a:latin typeface="Times New Roman"/>
                <a:cs typeface="Times New Roman"/>
              </a:rPr>
              <a:t>deo ukupnog broja  </a:t>
            </a:r>
            <a:r>
              <a:rPr sz="3200" spc="-5" dirty="0">
                <a:latin typeface="Times New Roman"/>
                <a:cs typeface="Times New Roman"/>
              </a:rPr>
              <a:t>vrsta </a:t>
            </a:r>
            <a:r>
              <a:rPr sz="3200" dirty="0">
                <a:latin typeface="Times New Roman"/>
                <a:cs typeface="Times New Roman"/>
              </a:rPr>
              <a:t>na</a:t>
            </a:r>
            <a:r>
              <a:rPr sz="3200" spc="25" dirty="0">
                <a:latin typeface="Times New Roman"/>
                <a:cs typeface="Times New Roman"/>
              </a:rPr>
              <a:t> </a:t>
            </a:r>
            <a:r>
              <a:rPr sz="3200" dirty="0">
                <a:latin typeface="Times New Roman"/>
                <a:cs typeface="Times New Roman"/>
              </a:rPr>
              <a:t>planeti</a:t>
            </a:r>
          </a:p>
          <a:p>
            <a:pPr marL="354330" marR="5080" indent="102870">
              <a:lnSpc>
                <a:spcPct val="99900"/>
              </a:lnSpc>
              <a:spcBef>
                <a:spcPts val="790"/>
              </a:spcBef>
            </a:pPr>
            <a:r>
              <a:rPr sz="3200" dirty="0">
                <a:latin typeface="Times New Roman"/>
                <a:cs typeface="Times New Roman"/>
              </a:rPr>
              <a:t>Procene ukupnog broja </a:t>
            </a:r>
            <a:r>
              <a:rPr sz="3200" spc="-5" dirty="0">
                <a:latin typeface="Times New Roman"/>
                <a:cs typeface="Times New Roman"/>
              </a:rPr>
              <a:t>vrsta </a:t>
            </a:r>
            <a:r>
              <a:rPr sz="3200" dirty="0">
                <a:latin typeface="Times New Roman"/>
                <a:cs typeface="Times New Roman"/>
              </a:rPr>
              <a:t>variraju od </a:t>
            </a:r>
            <a:r>
              <a:rPr sz="3200" b="1" dirty="0">
                <a:latin typeface="Times New Roman"/>
                <a:cs typeface="Times New Roman"/>
              </a:rPr>
              <a:t>3.6  do 80, pa i preko 100 </a:t>
            </a:r>
            <a:r>
              <a:rPr sz="3200" b="1" spc="10" dirty="0">
                <a:latin typeface="Times New Roman"/>
                <a:cs typeface="Times New Roman"/>
              </a:rPr>
              <a:t>miliona</a:t>
            </a:r>
            <a:r>
              <a:rPr sz="3200" spc="10" dirty="0">
                <a:latin typeface="Times New Roman"/>
                <a:cs typeface="Times New Roman"/>
              </a:rPr>
              <a:t>, </a:t>
            </a:r>
            <a:r>
              <a:rPr sz="3200" spc="-5" dirty="0">
                <a:latin typeface="Times New Roman"/>
                <a:cs typeface="Times New Roman"/>
              </a:rPr>
              <a:t>ali </a:t>
            </a:r>
            <a:r>
              <a:rPr sz="3200" dirty="0">
                <a:latin typeface="Times New Roman"/>
                <a:cs typeface="Times New Roman"/>
              </a:rPr>
              <a:t>realnije  procene sugerišu postojanje </a:t>
            </a:r>
            <a:r>
              <a:rPr sz="3200" b="1" dirty="0">
                <a:latin typeface="Times New Roman"/>
                <a:cs typeface="Times New Roman"/>
              </a:rPr>
              <a:t>13 do 20 miliona  vrsta </a:t>
            </a:r>
            <a:r>
              <a:rPr sz="3200" b="1" spc="-5" dirty="0" err="1">
                <a:latin typeface="Times New Roman"/>
                <a:cs typeface="Times New Roman"/>
              </a:rPr>
              <a:t>na</a:t>
            </a:r>
            <a:r>
              <a:rPr sz="3200" b="1" spc="-5" dirty="0">
                <a:latin typeface="Times New Roman"/>
                <a:cs typeface="Times New Roman"/>
              </a:rPr>
              <a:t> </a:t>
            </a:r>
            <a:r>
              <a:rPr sz="3200" b="1" dirty="0" err="1" smtClean="0">
                <a:latin typeface="Times New Roman"/>
                <a:cs typeface="Times New Roman"/>
              </a:rPr>
              <a:t>Zemlji</a:t>
            </a:r>
            <a:endParaRPr sz="3200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59689"/>
            <a:ext cx="9144000" cy="679831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5539740" y="6132859"/>
            <a:ext cx="3465195" cy="2044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590"/>
              </a:lnSpc>
            </a:pPr>
            <a:r>
              <a:rPr sz="1400" dirty="0">
                <a:solidFill>
                  <a:srgbClr val="FFFFFF"/>
                </a:solidFill>
                <a:latin typeface="Arial Narrow"/>
                <a:cs typeface="Arial Narrow"/>
              </a:rPr>
              <a:t>IUCN </a:t>
            </a:r>
            <a:r>
              <a:rPr sz="1400" spc="-5" dirty="0">
                <a:solidFill>
                  <a:srgbClr val="FFFFFF"/>
                </a:solidFill>
                <a:latin typeface="Arial Narrow"/>
                <a:cs typeface="Arial Narrow"/>
              </a:rPr>
              <a:t>(International Union </a:t>
            </a:r>
            <a:r>
              <a:rPr sz="1400" dirty="0">
                <a:solidFill>
                  <a:srgbClr val="FFFFFF"/>
                </a:solidFill>
                <a:latin typeface="Arial Narrow"/>
                <a:cs typeface="Arial Narrow"/>
              </a:rPr>
              <a:t>for </a:t>
            </a:r>
            <a:r>
              <a:rPr sz="1400" spc="-5" dirty="0">
                <a:solidFill>
                  <a:srgbClr val="FFFFFF"/>
                </a:solidFill>
                <a:latin typeface="Arial Narrow"/>
                <a:cs typeface="Arial Narrow"/>
              </a:rPr>
              <a:t>Conservation of</a:t>
            </a:r>
            <a:r>
              <a:rPr sz="1400" spc="-45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1400" spc="-5" dirty="0">
                <a:solidFill>
                  <a:srgbClr val="FFFFFF"/>
                </a:solidFill>
                <a:latin typeface="Arial Narrow"/>
                <a:cs typeface="Arial Narrow"/>
              </a:rPr>
              <a:t>Nature)</a:t>
            </a:r>
            <a:endParaRPr sz="1400">
              <a:latin typeface="Arial Narrow"/>
              <a:cs typeface="Arial Narrow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539740" y="6132859"/>
            <a:ext cx="3465195" cy="2044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590"/>
              </a:lnSpc>
            </a:pPr>
            <a:r>
              <a:rPr sz="1400" dirty="0">
                <a:solidFill>
                  <a:srgbClr val="FFFFFF"/>
                </a:solidFill>
                <a:latin typeface="Arial Narrow"/>
                <a:cs typeface="Arial Narrow"/>
              </a:rPr>
              <a:t>IUCN </a:t>
            </a:r>
            <a:r>
              <a:rPr sz="1400" spc="-5" dirty="0">
                <a:solidFill>
                  <a:srgbClr val="FFFFFF"/>
                </a:solidFill>
                <a:latin typeface="Arial Narrow"/>
                <a:cs typeface="Arial Narrow"/>
              </a:rPr>
              <a:t>(International Union </a:t>
            </a:r>
            <a:r>
              <a:rPr sz="1400" dirty="0">
                <a:solidFill>
                  <a:srgbClr val="FFFFFF"/>
                </a:solidFill>
                <a:latin typeface="Arial Narrow"/>
                <a:cs typeface="Arial Narrow"/>
              </a:rPr>
              <a:t>for </a:t>
            </a:r>
            <a:r>
              <a:rPr sz="1400" spc="-5" dirty="0">
                <a:solidFill>
                  <a:srgbClr val="FFFFFF"/>
                </a:solidFill>
                <a:latin typeface="Arial Narrow"/>
                <a:cs typeface="Arial Narrow"/>
              </a:rPr>
              <a:t>Conservation of</a:t>
            </a:r>
            <a:r>
              <a:rPr sz="1400" spc="-45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1400" spc="-5" dirty="0">
                <a:solidFill>
                  <a:srgbClr val="FFFFFF"/>
                </a:solidFill>
                <a:latin typeface="Arial Narrow"/>
                <a:cs typeface="Arial Narrow"/>
              </a:rPr>
              <a:t>Nature)</a:t>
            </a:r>
            <a:endParaRPr sz="1400">
              <a:latin typeface="Arial Narrow"/>
              <a:cs typeface="Arial Narrow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0" y="60960"/>
            <a:ext cx="2522220" cy="1109980"/>
          </a:xfrm>
          <a:custGeom>
            <a:avLst/>
            <a:gdLst/>
            <a:ahLst/>
            <a:cxnLst/>
            <a:rect l="l" t="t" r="r" b="b"/>
            <a:pathLst>
              <a:path w="2522220" h="1109980">
                <a:moveTo>
                  <a:pt x="0" y="0"/>
                </a:moveTo>
                <a:lnTo>
                  <a:pt x="2522220" y="0"/>
                </a:lnTo>
                <a:lnTo>
                  <a:pt x="2522220" y="1109980"/>
                </a:lnTo>
                <a:lnTo>
                  <a:pt x="0" y="1109980"/>
                </a:lnTo>
                <a:lnTo>
                  <a:pt x="0" y="0"/>
                </a:lnTo>
                <a:close/>
              </a:path>
            </a:pathLst>
          </a:custGeom>
          <a:solidFill>
            <a:srgbClr val="FF663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803909" y="351790"/>
            <a:ext cx="91440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-15" dirty="0">
                <a:solidFill>
                  <a:srgbClr val="000000"/>
                </a:solidFill>
                <a:latin typeface="Arial"/>
                <a:cs typeface="Arial"/>
              </a:rPr>
              <a:t>T</a:t>
            </a:r>
            <a:r>
              <a:rPr sz="2000" spc="5" dirty="0">
                <a:solidFill>
                  <a:srgbClr val="000000"/>
                </a:solidFill>
                <a:latin typeface="Arial"/>
                <a:cs typeface="Arial"/>
              </a:rPr>
              <a:t>a</a:t>
            </a:r>
            <a:r>
              <a:rPr sz="2000" spc="-5" dirty="0">
                <a:solidFill>
                  <a:srgbClr val="000000"/>
                </a:solidFill>
                <a:latin typeface="Arial"/>
                <a:cs typeface="Arial"/>
              </a:rPr>
              <a:t>k</a:t>
            </a:r>
            <a:r>
              <a:rPr sz="2000" spc="5" dirty="0">
                <a:solidFill>
                  <a:srgbClr val="000000"/>
                </a:solidFill>
                <a:latin typeface="Arial"/>
                <a:cs typeface="Arial"/>
              </a:rPr>
              <a:t>s</a:t>
            </a:r>
            <a:r>
              <a:rPr sz="2000" spc="-5" dirty="0">
                <a:solidFill>
                  <a:srgbClr val="000000"/>
                </a:solidFill>
                <a:latin typeface="Arial"/>
                <a:cs typeface="Arial"/>
              </a:rPr>
              <a:t>on</a:t>
            </a:r>
            <a:endParaRPr sz="200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522220" y="60960"/>
            <a:ext cx="2522220" cy="1109980"/>
          </a:xfrm>
          <a:custGeom>
            <a:avLst/>
            <a:gdLst/>
            <a:ahLst/>
            <a:cxnLst/>
            <a:rect l="l" t="t" r="r" b="b"/>
            <a:pathLst>
              <a:path w="2522220" h="1109980">
                <a:moveTo>
                  <a:pt x="0" y="0"/>
                </a:moveTo>
                <a:lnTo>
                  <a:pt x="2522220" y="0"/>
                </a:lnTo>
                <a:lnTo>
                  <a:pt x="2522220" y="1109980"/>
                </a:lnTo>
                <a:lnTo>
                  <a:pt x="0" y="1109980"/>
                </a:lnTo>
                <a:lnTo>
                  <a:pt x="0" y="0"/>
                </a:lnTo>
                <a:close/>
              </a:path>
            </a:pathLst>
          </a:custGeom>
          <a:solidFill>
            <a:srgbClr val="FF663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3022600" y="351790"/>
            <a:ext cx="152146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spc="-5" dirty="0">
                <a:latin typeface="Arial"/>
                <a:cs typeface="Arial"/>
              </a:rPr>
              <a:t>Domaće</a:t>
            </a:r>
            <a:r>
              <a:rPr sz="2000" b="1" spc="-60" dirty="0">
                <a:latin typeface="Arial"/>
                <a:cs typeface="Arial"/>
              </a:rPr>
              <a:t> </a:t>
            </a:r>
            <a:r>
              <a:rPr sz="2000" b="1" spc="-10" dirty="0">
                <a:latin typeface="Arial"/>
                <a:cs typeface="Arial"/>
              </a:rPr>
              <a:t>ime</a:t>
            </a:r>
            <a:endParaRPr sz="2000"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5044440" y="60960"/>
            <a:ext cx="4099560" cy="1109980"/>
          </a:xfrm>
          <a:custGeom>
            <a:avLst/>
            <a:gdLst/>
            <a:ahLst/>
            <a:cxnLst/>
            <a:rect l="l" t="t" r="r" b="b"/>
            <a:pathLst>
              <a:path w="4099559" h="1109980">
                <a:moveTo>
                  <a:pt x="0" y="0"/>
                </a:moveTo>
                <a:lnTo>
                  <a:pt x="4099560" y="0"/>
                </a:lnTo>
                <a:lnTo>
                  <a:pt x="4099560" y="1109980"/>
                </a:lnTo>
                <a:lnTo>
                  <a:pt x="0" y="1109980"/>
                </a:lnTo>
                <a:lnTo>
                  <a:pt x="0" y="0"/>
                </a:lnTo>
                <a:close/>
              </a:path>
            </a:pathLst>
          </a:custGeom>
          <a:solidFill>
            <a:srgbClr val="FF663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5930900" y="351790"/>
            <a:ext cx="232473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dirty="0">
                <a:latin typeface="Arial"/>
                <a:cs typeface="Arial"/>
              </a:rPr>
              <a:t>Broj </a:t>
            </a:r>
            <a:r>
              <a:rPr sz="2000" b="1" spc="-5" dirty="0">
                <a:latin typeface="Arial"/>
                <a:cs typeface="Arial"/>
              </a:rPr>
              <a:t>opisanih</a:t>
            </a:r>
            <a:r>
              <a:rPr sz="2000" b="1" spc="-85" dirty="0">
                <a:latin typeface="Arial"/>
                <a:cs typeface="Arial"/>
              </a:rPr>
              <a:t> </a:t>
            </a:r>
            <a:r>
              <a:rPr sz="2000" b="1" spc="-5" dirty="0">
                <a:latin typeface="Arial"/>
                <a:cs typeface="Arial"/>
              </a:rPr>
              <a:t>vrsta</a:t>
            </a:r>
            <a:endParaRPr sz="2000"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0" y="1170939"/>
            <a:ext cx="2522220" cy="476250"/>
          </a:xfrm>
          <a:custGeom>
            <a:avLst/>
            <a:gdLst/>
            <a:ahLst/>
            <a:cxnLst/>
            <a:rect l="l" t="t" r="r" b="b"/>
            <a:pathLst>
              <a:path w="2522220" h="476250">
                <a:moveTo>
                  <a:pt x="0" y="0"/>
                </a:moveTo>
                <a:lnTo>
                  <a:pt x="2522220" y="0"/>
                </a:lnTo>
                <a:lnTo>
                  <a:pt x="2522220" y="476250"/>
                </a:lnTo>
                <a:lnTo>
                  <a:pt x="0" y="476250"/>
                </a:lnTo>
                <a:lnTo>
                  <a:pt x="0" y="0"/>
                </a:lnTo>
                <a:close/>
              </a:path>
            </a:pathLst>
          </a:custGeom>
          <a:solidFill>
            <a:srgbClr val="FF99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697230" y="1192529"/>
            <a:ext cx="112649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5" dirty="0">
                <a:latin typeface="Times New Roman"/>
                <a:cs typeface="Times New Roman"/>
              </a:rPr>
              <a:t>Bacteria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2522220" y="1170939"/>
            <a:ext cx="2522220" cy="476250"/>
          </a:xfrm>
          <a:custGeom>
            <a:avLst/>
            <a:gdLst/>
            <a:ahLst/>
            <a:cxnLst/>
            <a:rect l="l" t="t" r="r" b="b"/>
            <a:pathLst>
              <a:path w="2522220" h="476250">
                <a:moveTo>
                  <a:pt x="0" y="0"/>
                </a:moveTo>
                <a:lnTo>
                  <a:pt x="2522220" y="0"/>
                </a:lnTo>
                <a:lnTo>
                  <a:pt x="2522220" y="476250"/>
                </a:lnTo>
                <a:lnTo>
                  <a:pt x="0" y="476250"/>
                </a:lnTo>
                <a:lnTo>
                  <a:pt x="0" y="0"/>
                </a:lnTo>
                <a:close/>
              </a:path>
            </a:pathLst>
          </a:custGeom>
          <a:solidFill>
            <a:srgbClr val="FF99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2758439" y="1192529"/>
            <a:ext cx="2050414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5" dirty="0">
                <a:latin typeface="Times New Roman"/>
                <a:cs typeface="Times New Roman"/>
              </a:rPr>
              <a:t>Prave</a:t>
            </a:r>
            <a:r>
              <a:rPr sz="2400" b="1" spc="-75" dirty="0">
                <a:latin typeface="Times New Roman"/>
                <a:cs typeface="Times New Roman"/>
              </a:rPr>
              <a:t> </a:t>
            </a:r>
            <a:r>
              <a:rPr sz="2400" b="1" dirty="0">
                <a:latin typeface="Times New Roman"/>
                <a:cs typeface="Times New Roman"/>
              </a:rPr>
              <a:t>bakterije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5044440" y="1170939"/>
            <a:ext cx="4099560" cy="476250"/>
          </a:xfrm>
          <a:custGeom>
            <a:avLst/>
            <a:gdLst/>
            <a:ahLst/>
            <a:cxnLst/>
            <a:rect l="l" t="t" r="r" b="b"/>
            <a:pathLst>
              <a:path w="4099559" h="476250">
                <a:moveTo>
                  <a:pt x="0" y="0"/>
                </a:moveTo>
                <a:lnTo>
                  <a:pt x="4099560" y="0"/>
                </a:lnTo>
                <a:lnTo>
                  <a:pt x="4099560" y="476250"/>
                </a:lnTo>
                <a:lnTo>
                  <a:pt x="0" y="476250"/>
                </a:lnTo>
                <a:lnTo>
                  <a:pt x="0" y="0"/>
                </a:lnTo>
                <a:close/>
              </a:path>
            </a:pathLst>
          </a:custGeom>
          <a:solidFill>
            <a:srgbClr val="FF99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6738619" y="1192529"/>
            <a:ext cx="71120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latin typeface="Times New Roman"/>
                <a:cs typeface="Times New Roman"/>
              </a:rPr>
              <a:t>9.021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0" y="1647189"/>
            <a:ext cx="2522220" cy="476250"/>
          </a:xfrm>
          <a:custGeom>
            <a:avLst/>
            <a:gdLst/>
            <a:ahLst/>
            <a:cxnLst/>
            <a:rect l="l" t="t" r="r" b="b"/>
            <a:pathLst>
              <a:path w="2522220" h="476250">
                <a:moveTo>
                  <a:pt x="0" y="0"/>
                </a:moveTo>
                <a:lnTo>
                  <a:pt x="2522220" y="0"/>
                </a:lnTo>
                <a:lnTo>
                  <a:pt x="2522220" y="476250"/>
                </a:lnTo>
                <a:lnTo>
                  <a:pt x="0" y="476250"/>
                </a:lnTo>
                <a:lnTo>
                  <a:pt x="0" y="0"/>
                </a:lnTo>
                <a:close/>
              </a:path>
            </a:pathLst>
          </a:custGeom>
          <a:solidFill>
            <a:srgbClr val="FFCC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299720" y="1668779"/>
            <a:ext cx="192214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5" dirty="0">
                <a:latin typeface="Times New Roman"/>
                <a:cs typeface="Times New Roman"/>
              </a:rPr>
              <a:t>Coniferophyta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2522220" y="1647189"/>
            <a:ext cx="2522220" cy="476250"/>
          </a:xfrm>
          <a:custGeom>
            <a:avLst/>
            <a:gdLst/>
            <a:ahLst/>
            <a:cxnLst/>
            <a:rect l="l" t="t" r="r" b="b"/>
            <a:pathLst>
              <a:path w="2522220" h="476250">
                <a:moveTo>
                  <a:pt x="0" y="0"/>
                </a:moveTo>
                <a:lnTo>
                  <a:pt x="2522220" y="0"/>
                </a:lnTo>
                <a:lnTo>
                  <a:pt x="2522220" y="476250"/>
                </a:lnTo>
                <a:lnTo>
                  <a:pt x="0" y="476250"/>
                </a:lnTo>
                <a:lnTo>
                  <a:pt x="0" y="0"/>
                </a:lnTo>
                <a:close/>
              </a:path>
            </a:pathLst>
          </a:custGeom>
          <a:solidFill>
            <a:srgbClr val="FFCC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3228339" y="1668779"/>
            <a:ext cx="110934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5" dirty="0">
                <a:latin typeface="Times New Roman"/>
                <a:cs typeface="Times New Roman"/>
              </a:rPr>
              <a:t>Četinari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5044440" y="1647189"/>
            <a:ext cx="4099560" cy="476250"/>
          </a:xfrm>
          <a:custGeom>
            <a:avLst/>
            <a:gdLst/>
            <a:ahLst/>
            <a:cxnLst/>
            <a:rect l="l" t="t" r="r" b="b"/>
            <a:pathLst>
              <a:path w="4099559" h="476250">
                <a:moveTo>
                  <a:pt x="0" y="0"/>
                </a:moveTo>
                <a:lnTo>
                  <a:pt x="4099560" y="0"/>
                </a:lnTo>
                <a:lnTo>
                  <a:pt x="4099560" y="476250"/>
                </a:lnTo>
                <a:lnTo>
                  <a:pt x="0" y="476250"/>
                </a:lnTo>
                <a:lnTo>
                  <a:pt x="0" y="0"/>
                </a:lnTo>
                <a:close/>
              </a:path>
            </a:pathLst>
          </a:custGeom>
          <a:solidFill>
            <a:srgbClr val="FFCC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6929119" y="1668779"/>
            <a:ext cx="48260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latin typeface="Times New Roman"/>
                <a:cs typeface="Times New Roman"/>
              </a:rPr>
              <a:t>601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0" y="2123439"/>
            <a:ext cx="2522220" cy="474980"/>
          </a:xfrm>
          <a:custGeom>
            <a:avLst/>
            <a:gdLst/>
            <a:ahLst/>
            <a:cxnLst/>
            <a:rect l="l" t="t" r="r" b="b"/>
            <a:pathLst>
              <a:path w="2522220" h="474980">
                <a:moveTo>
                  <a:pt x="0" y="0"/>
                </a:moveTo>
                <a:lnTo>
                  <a:pt x="2522220" y="0"/>
                </a:lnTo>
                <a:lnTo>
                  <a:pt x="2522220" y="474980"/>
                </a:lnTo>
                <a:lnTo>
                  <a:pt x="0" y="474980"/>
                </a:lnTo>
                <a:lnTo>
                  <a:pt x="0" y="0"/>
                </a:lnTo>
                <a:close/>
              </a:path>
            </a:pathLst>
          </a:custGeom>
          <a:solidFill>
            <a:srgbClr val="FF99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 txBox="1"/>
          <p:nvPr/>
        </p:nvSpPr>
        <p:spPr>
          <a:xfrm>
            <a:off x="257809" y="2145029"/>
            <a:ext cx="200723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5" dirty="0">
                <a:latin typeface="Times New Roman"/>
                <a:cs typeface="Times New Roman"/>
              </a:rPr>
              <a:t>Magnoliophyta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2522220" y="2123439"/>
            <a:ext cx="2522220" cy="474980"/>
          </a:xfrm>
          <a:custGeom>
            <a:avLst/>
            <a:gdLst/>
            <a:ahLst/>
            <a:cxnLst/>
            <a:rect l="l" t="t" r="r" b="b"/>
            <a:pathLst>
              <a:path w="2522220" h="474980">
                <a:moveTo>
                  <a:pt x="0" y="0"/>
                </a:moveTo>
                <a:lnTo>
                  <a:pt x="2522220" y="0"/>
                </a:lnTo>
                <a:lnTo>
                  <a:pt x="2522220" y="474980"/>
                </a:lnTo>
                <a:lnTo>
                  <a:pt x="0" y="474980"/>
                </a:lnTo>
                <a:lnTo>
                  <a:pt x="0" y="0"/>
                </a:lnTo>
                <a:close/>
              </a:path>
            </a:pathLst>
          </a:custGeom>
          <a:solidFill>
            <a:srgbClr val="FF99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 txBox="1"/>
          <p:nvPr/>
        </p:nvSpPr>
        <p:spPr>
          <a:xfrm>
            <a:off x="3202939" y="2145029"/>
            <a:ext cx="116078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5" dirty="0">
                <a:latin typeface="Times New Roman"/>
                <a:cs typeface="Times New Roman"/>
              </a:rPr>
              <a:t>Cvetnice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5044440" y="2123439"/>
            <a:ext cx="4099560" cy="474980"/>
          </a:xfrm>
          <a:custGeom>
            <a:avLst/>
            <a:gdLst/>
            <a:ahLst/>
            <a:cxnLst/>
            <a:rect l="l" t="t" r="r" b="b"/>
            <a:pathLst>
              <a:path w="4099559" h="474980">
                <a:moveTo>
                  <a:pt x="0" y="0"/>
                </a:moveTo>
                <a:lnTo>
                  <a:pt x="4099560" y="0"/>
                </a:lnTo>
                <a:lnTo>
                  <a:pt x="4099560" y="474980"/>
                </a:lnTo>
                <a:lnTo>
                  <a:pt x="0" y="474980"/>
                </a:lnTo>
                <a:lnTo>
                  <a:pt x="0" y="0"/>
                </a:lnTo>
                <a:close/>
              </a:path>
            </a:pathLst>
          </a:custGeom>
          <a:solidFill>
            <a:srgbClr val="FF99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 txBox="1"/>
          <p:nvPr/>
        </p:nvSpPr>
        <p:spPr>
          <a:xfrm>
            <a:off x="6586219" y="2145029"/>
            <a:ext cx="101600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latin typeface="Times New Roman"/>
                <a:cs typeface="Times New Roman"/>
              </a:rPr>
              <a:t>233.885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0" y="2598420"/>
            <a:ext cx="2522220" cy="476250"/>
          </a:xfrm>
          <a:custGeom>
            <a:avLst/>
            <a:gdLst/>
            <a:ahLst/>
            <a:cxnLst/>
            <a:rect l="l" t="t" r="r" b="b"/>
            <a:pathLst>
              <a:path w="2522220" h="476250">
                <a:moveTo>
                  <a:pt x="0" y="0"/>
                </a:moveTo>
                <a:lnTo>
                  <a:pt x="2522220" y="0"/>
                </a:lnTo>
                <a:lnTo>
                  <a:pt x="2522220" y="476250"/>
                </a:lnTo>
                <a:lnTo>
                  <a:pt x="0" y="476250"/>
                </a:lnTo>
                <a:lnTo>
                  <a:pt x="0" y="0"/>
                </a:lnTo>
                <a:close/>
              </a:path>
            </a:pathLst>
          </a:custGeom>
          <a:solidFill>
            <a:srgbClr val="FFCC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 txBox="1"/>
          <p:nvPr/>
        </p:nvSpPr>
        <p:spPr>
          <a:xfrm>
            <a:off x="867410" y="2621279"/>
            <a:ext cx="78676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10" dirty="0">
                <a:latin typeface="Times New Roman"/>
                <a:cs typeface="Times New Roman"/>
              </a:rPr>
              <a:t>F</a:t>
            </a:r>
            <a:r>
              <a:rPr sz="2400" b="1" dirty="0">
                <a:latin typeface="Times New Roman"/>
                <a:cs typeface="Times New Roman"/>
              </a:rPr>
              <a:t>u</a:t>
            </a:r>
            <a:r>
              <a:rPr sz="2400" b="1" spc="-10" dirty="0">
                <a:latin typeface="Times New Roman"/>
                <a:cs typeface="Times New Roman"/>
              </a:rPr>
              <a:t>n</a:t>
            </a:r>
            <a:r>
              <a:rPr sz="2400" b="1" dirty="0">
                <a:latin typeface="Times New Roman"/>
                <a:cs typeface="Times New Roman"/>
              </a:rPr>
              <a:t>gi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2522220" y="2598420"/>
            <a:ext cx="2522220" cy="476250"/>
          </a:xfrm>
          <a:custGeom>
            <a:avLst/>
            <a:gdLst/>
            <a:ahLst/>
            <a:cxnLst/>
            <a:rect l="l" t="t" r="r" b="b"/>
            <a:pathLst>
              <a:path w="2522220" h="476250">
                <a:moveTo>
                  <a:pt x="0" y="0"/>
                </a:moveTo>
                <a:lnTo>
                  <a:pt x="2522220" y="0"/>
                </a:lnTo>
                <a:lnTo>
                  <a:pt x="2522220" y="476250"/>
                </a:lnTo>
                <a:lnTo>
                  <a:pt x="0" y="476250"/>
                </a:lnTo>
                <a:lnTo>
                  <a:pt x="0" y="0"/>
                </a:lnTo>
                <a:close/>
              </a:path>
            </a:pathLst>
          </a:custGeom>
          <a:solidFill>
            <a:srgbClr val="FFCC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 txBox="1"/>
          <p:nvPr/>
        </p:nvSpPr>
        <p:spPr>
          <a:xfrm>
            <a:off x="3371850" y="2621279"/>
            <a:ext cx="82296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latin typeface="Times New Roman"/>
                <a:cs typeface="Times New Roman"/>
              </a:rPr>
              <a:t>Gl</a:t>
            </a:r>
            <a:r>
              <a:rPr sz="2400" b="1" spc="5" dirty="0">
                <a:latin typeface="Times New Roman"/>
                <a:cs typeface="Times New Roman"/>
              </a:rPr>
              <a:t>j</a:t>
            </a:r>
            <a:r>
              <a:rPr sz="2400" b="1" dirty="0">
                <a:latin typeface="Times New Roman"/>
                <a:cs typeface="Times New Roman"/>
              </a:rPr>
              <a:t>ive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5044440" y="2598420"/>
            <a:ext cx="4099560" cy="476250"/>
          </a:xfrm>
          <a:custGeom>
            <a:avLst/>
            <a:gdLst/>
            <a:ahLst/>
            <a:cxnLst/>
            <a:rect l="l" t="t" r="r" b="b"/>
            <a:pathLst>
              <a:path w="4099559" h="476250">
                <a:moveTo>
                  <a:pt x="0" y="0"/>
                </a:moveTo>
                <a:lnTo>
                  <a:pt x="4099560" y="0"/>
                </a:lnTo>
                <a:lnTo>
                  <a:pt x="4099560" y="476250"/>
                </a:lnTo>
                <a:lnTo>
                  <a:pt x="0" y="476250"/>
                </a:lnTo>
                <a:lnTo>
                  <a:pt x="0" y="0"/>
                </a:lnTo>
                <a:close/>
              </a:path>
            </a:pathLst>
          </a:custGeom>
          <a:solidFill>
            <a:srgbClr val="FFCC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 txBox="1"/>
          <p:nvPr/>
        </p:nvSpPr>
        <p:spPr>
          <a:xfrm>
            <a:off x="6586219" y="2621279"/>
            <a:ext cx="101600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latin typeface="Times New Roman"/>
                <a:cs typeface="Times New Roman"/>
              </a:rPr>
              <a:t>100.800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0" y="3074670"/>
            <a:ext cx="2522220" cy="476250"/>
          </a:xfrm>
          <a:custGeom>
            <a:avLst/>
            <a:gdLst/>
            <a:ahLst/>
            <a:cxnLst/>
            <a:rect l="l" t="t" r="r" b="b"/>
            <a:pathLst>
              <a:path w="2522220" h="476250">
                <a:moveTo>
                  <a:pt x="0" y="0"/>
                </a:moveTo>
                <a:lnTo>
                  <a:pt x="2522220" y="0"/>
                </a:lnTo>
                <a:lnTo>
                  <a:pt x="2522220" y="476250"/>
                </a:lnTo>
                <a:lnTo>
                  <a:pt x="0" y="476250"/>
                </a:lnTo>
                <a:lnTo>
                  <a:pt x="0" y="0"/>
                </a:lnTo>
                <a:close/>
              </a:path>
            </a:pathLst>
          </a:custGeom>
          <a:solidFill>
            <a:srgbClr val="FF99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 txBox="1"/>
          <p:nvPr/>
        </p:nvSpPr>
        <p:spPr>
          <a:xfrm>
            <a:off x="706119" y="3097529"/>
            <a:ext cx="111061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10" dirty="0">
                <a:latin typeface="Times New Roman"/>
                <a:cs typeface="Times New Roman"/>
              </a:rPr>
              <a:t>P</a:t>
            </a:r>
            <a:r>
              <a:rPr sz="2400" b="1" spc="5" dirty="0">
                <a:latin typeface="Times New Roman"/>
                <a:cs typeface="Times New Roman"/>
              </a:rPr>
              <a:t>o</a:t>
            </a:r>
            <a:r>
              <a:rPr sz="2400" b="1" spc="-5" dirty="0">
                <a:latin typeface="Times New Roman"/>
                <a:cs typeface="Times New Roman"/>
              </a:rPr>
              <a:t>r</a:t>
            </a:r>
            <a:r>
              <a:rPr sz="2400" b="1" spc="10" dirty="0">
                <a:latin typeface="Times New Roman"/>
                <a:cs typeface="Times New Roman"/>
              </a:rPr>
              <a:t>i</a:t>
            </a:r>
            <a:r>
              <a:rPr sz="2400" b="1" dirty="0">
                <a:latin typeface="Times New Roman"/>
                <a:cs typeface="Times New Roman"/>
              </a:rPr>
              <a:t>fera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2522220" y="3074670"/>
            <a:ext cx="2522220" cy="476250"/>
          </a:xfrm>
          <a:custGeom>
            <a:avLst/>
            <a:gdLst/>
            <a:ahLst/>
            <a:cxnLst/>
            <a:rect l="l" t="t" r="r" b="b"/>
            <a:pathLst>
              <a:path w="2522220" h="476250">
                <a:moveTo>
                  <a:pt x="0" y="0"/>
                </a:moveTo>
                <a:lnTo>
                  <a:pt x="2522220" y="0"/>
                </a:lnTo>
                <a:lnTo>
                  <a:pt x="2522220" y="476250"/>
                </a:lnTo>
                <a:lnTo>
                  <a:pt x="0" y="476250"/>
                </a:lnTo>
                <a:lnTo>
                  <a:pt x="0" y="0"/>
                </a:lnTo>
                <a:close/>
              </a:path>
            </a:pathLst>
          </a:custGeom>
          <a:solidFill>
            <a:srgbClr val="FF99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 txBox="1"/>
          <p:nvPr/>
        </p:nvSpPr>
        <p:spPr>
          <a:xfrm>
            <a:off x="3255009" y="3097529"/>
            <a:ext cx="105727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10" dirty="0">
                <a:latin typeface="Times New Roman"/>
                <a:cs typeface="Times New Roman"/>
              </a:rPr>
              <a:t>Sun</a:t>
            </a:r>
            <a:r>
              <a:rPr sz="2400" b="1" dirty="0">
                <a:latin typeface="Times New Roman"/>
                <a:cs typeface="Times New Roman"/>
              </a:rPr>
              <a:t>đ</a:t>
            </a:r>
            <a:r>
              <a:rPr sz="2400" b="1" spc="-5" dirty="0">
                <a:latin typeface="Times New Roman"/>
                <a:cs typeface="Times New Roman"/>
              </a:rPr>
              <a:t>e</a:t>
            </a:r>
            <a:r>
              <a:rPr sz="2400" b="1" dirty="0">
                <a:latin typeface="Times New Roman"/>
                <a:cs typeface="Times New Roman"/>
              </a:rPr>
              <a:t>ri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5044440" y="3074670"/>
            <a:ext cx="4099560" cy="476250"/>
          </a:xfrm>
          <a:custGeom>
            <a:avLst/>
            <a:gdLst/>
            <a:ahLst/>
            <a:cxnLst/>
            <a:rect l="l" t="t" r="r" b="b"/>
            <a:pathLst>
              <a:path w="4099559" h="476250">
                <a:moveTo>
                  <a:pt x="0" y="0"/>
                </a:moveTo>
                <a:lnTo>
                  <a:pt x="4099560" y="0"/>
                </a:lnTo>
                <a:lnTo>
                  <a:pt x="4099560" y="476250"/>
                </a:lnTo>
                <a:lnTo>
                  <a:pt x="0" y="476250"/>
                </a:lnTo>
                <a:lnTo>
                  <a:pt x="0" y="0"/>
                </a:lnTo>
                <a:close/>
              </a:path>
            </a:pathLst>
          </a:custGeom>
          <a:solidFill>
            <a:srgbClr val="FF99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 txBox="1"/>
          <p:nvPr/>
        </p:nvSpPr>
        <p:spPr>
          <a:xfrm>
            <a:off x="6700519" y="3097529"/>
            <a:ext cx="86360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latin typeface="Times New Roman"/>
                <a:cs typeface="Times New Roman"/>
              </a:rPr>
              <a:t>10.000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39" name="object 39"/>
          <p:cNvSpPr/>
          <p:nvPr/>
        </p:nvSpPr>
        <p:spPr>
          <a:xfrm>
            <a:off x="0" y="3550920"/>
            <a:ext cx="2522220" cy="476250"/>
          </a:xfrm>
          <a:custGeom>
            <a:avLst/>
            <a:gdLst/>
            <a:ahLst/>
            <a:cxnLst/>
            <a:rect l="l" t="t" r="r" b="b"/>
            <a:pathLst>
              <a:path w="2522220" h="476250">
                <a:moveTo>
                  <a:pt x="0" y="0"/>
                </a:moveTo>
                <a:lnTo>
                  <a:pt x="2522220" y="0"/>
                </a:lnTo>
                <a:lnTo>
                  <a:pt x="2522220" y="476249"/>
                </a:lnTo>
                <a:lnTo>
                  <a:pt x="0" y="476249"/>
                </a:lnTo>
                <a:lnTo>
                  <a:pt x="0" y="0"/>
                </a:lnTo>
                <a:close/>
              </a:path>
            </a:pathLst>
          </a:custGeom>
          <a:solidFill>
            <a:srgbClr val="FFCC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 txBox="1"/>
          <p:nvPr/>
        </p:nvSpPr>
        <p:spPr>
          <a:xfrm>
            <a:off x="196850" y="3572509"/>
            <a:ext cx="212725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5" dirty="0">
                <a:latin typeface="Times New Roman"/>
                <a:cs typeface="Times New Roman"/>
              </a:rPr>
              <a:t>Platyhelminthes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41" name="object 41"/>
          <p:cNvSpPr/>
          <p:nvPr/>
        </p:nvSpPr>
        <p:spPr>
          <a:xfrm>
            <a:off x="2522220" y="3550920"/>
            <a:ext cx="2522220" cy="476250"/>
          </a:xfrm>
          <a:custGeom>
            <a:avLst/>
            <a:gdLst/>
            <a:ahLst/>
            <a:cxnLst/>
            <a:rect l="l" t="t" r="r" b="b"/>
            <a:pathLst>
              <a:path w="2522220" h="476250">
                <a:moveTo>
                  <a:pt x="0" y="0"/>
                </a:moveTo>
                <a:lnTo>
                  <a:pt x="2522220" y="0"/>
                </a:lnTo>
                <a:lnTo>
                  <a:pt x="2522220" y="476249"/>
                </a:lnTo>
                <a:lnTo>
                  <a:pt x="0" y="476249"/>
                </a:lnTo>
                <a:lnTo>
                  <a:pt x="0" y="0"/>
                </a:lnTo>
                <a:close/>
              </a:path>
            </a:pathLst>
          </a:custGeom>
          <a:solidFill>
            <a:srgbClr val="FFCC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 txBox="1"/>
          <p:nvPr/>
        </p:nvSpPr>
        <p:spPr>
          <a:xfrm>
            <a:off x="2901950" y="3572509"/>
            <a:ext cx="176212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5" dirty="0">
                <a:latin typeface="Times New Roman"/>
                <a:cs typeface="Times New Roman"/>
              </a:rPr>
              <a:t>Pljosnati</a:t>
            </a:r>
            <a:r>
              <a:rPr sz="2400" b="1" spc="-55" dirty="0">
                <a:latin typeface="Times New Roman"/>
                <a:cs typeface="Times New Roman"/>
              </a:rPr>
              <a:t> </a:t>
            </a:r>
            <a:r>
              <a:rPr sz="2400" b="1" dirty="0">
                <a:latin typeface="Times New Roman"/>
                <a:cs typeface="Times New Roman"/>
              </a:rPr>
              <a:t>crvi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43" name="object 43"/>
          <p:cNvSpPr/>
          <p:nvPr/>
        </p:nvSpPr>
        <p:spPr>
          <a:xfrm>
            <a:off x="5044440" y="3550920"/>
            <a:ext cx="4099560" cy="476250"/>
          </a:xfrm>
          <a:custGeom>
            <a:avLst/>
            <a:gdLst/>
            <a:ahLst/>
            <a:cxnLst/>
            <a:rect l="l" t="t" r="r" b="b"/>
            <a:pathLst>
              <a:path w="4099559" h="476250">
                <a:moveTo>
                  <a:pt x="0" y="0"/>
                </a:moveTo>
                <a:lnTo>
                  <a:pt x="4099560" y="0"/>
                </a:lnTo>
                <a:lnTo>
                  <a:pt x="4099560" y="476249"/>
                </a:lnTo>
                <a:lnTo>
                  <a:pt x="0" y="476249"/>
                </a:lnTo>
                <a:lnTo>
                  <a:pt x="0" y="0"/>
                </a:lnTo>
                <a:close/>
              </a:path>
            </a:pathLst>
          </a:custGeom>
          <a:solidFill>
            <a:srgbClr val="FFCC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 txBox="1"/>
          <p:nvPr/>
        </p:nvSpPr>
        <p:spPr>
          <a:xfrm>
            <a:off x="6662419" y="3572509"/>
            <a:ext cx="86360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latin typeface="Times New Roman"/>
                <a:cs typeface="Times New Roman"/>
              </a:rPr>
              <a:t>13.780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45" name="object 45"/>
          <p:cNvSpPr/>
          <p:nvPr/>
        </p:nvSpPr>
        <p:spPr>
          <a:xfrm>
            <a:off x="0" y="4027170"/>
            <a:ext cx="2522220" cy="476250"/>
          </a:xfrm>
          <a:custGeom>
            <a:avLst/>
            <a:gdLst/>
            <a:ahLst/>
            <a:cxnLst/>
            <a:rect l="l" t="t" r="r" b="b"/>
            <a:pathLst>
              <a:path w="2522220" h="476250">
                <a:moveTo>
                  <a:pt x="0" y="0"/>
                </a:moveTo>
                <a:lnTo>
                  <a:pt x="2522220" y="0"/>
                </a:lnTo>
                <a:lnTo>
                  <a:pt x="2522220" y="476249"/>
                </a:lnTo>
                <a:lnTo>
                  <a:pt x="0" y="476249"/>
                </a:lnTo>
                <a:lnTo>
                  <a:pt x="0" y="0"/>
                </a:lnTo>
                <a:close/>
              </a:path>
            </a:pathLst>
          </a:custGeom>
          <a:solidFill>
            <a:srgbClr val="FF99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 txBox="1"/>
          <p:nvPr/>
        </p:nvSpPr>
        <p:spPr>
          <a:xfrm>
            <a:off x="655319" y="4048759"/>
            <a:ext cx="121221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5" dirty="0">
                <a:latin typeface="Times New Roman"/>
                <a:cs typeface="Times New Roman"/>
              </a:rPr>
              <a:t>Mollusca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47" name="object 47"/>
          <p:cNvSpPr/>
          <p:nvPr/>
        </p:nvSpPr>
        <p:spPr>
          <a:xfrm>
            <a:off x="2522220" y="4027170"/>
            <a:ext cx="2522220" cy="476250"/>
          </a:xfrm>
          <a:custGeom>
            <a:avLst/>
            <a:gdLst/>
            <a:ahLst/>
            <a:cxnLst/>
            <a:rect l="l" t="t" r="r" b="b"/>
            <a:pathLst>
              <a:path w="2522220" h="476250">
                <a:moveTo>
                  <a:pt x="0" y="0"/>
                </a:moveTo>
                <a:lnTo>
                  <a:pt x="2522220" y="0"/>
                </a:lnTo>
                <a:lnTo>
                  <a:pt x="2522220" y="476249"/>
                </a:lnTo>
                <a:lnTo>
                  <a:pt x="0" y="476249"/>
                </a:lnTo>
                <a:lnTo>
                  <a:pt x="0" y="0"/>
                </a:lnTo>
                <a:close/>
              </a:path>
            </a:pathLst>
          </a:custGeom>
          <a:solidFill>
            <a:srgbClr val="FF99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 txBox="1"/>
          <p:nvPr/>
        </p:nvSpPr>
        <p:spPr>
          <a:xfrm>
            <a:off x="3219450" y="4048759"/>
            <a:ext cx="112776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5" dirty="0">
                <a:latin typeface="Times New Roman"/>
                <a:cs typeface="Times New Roman"/>
              </a:rPr>
              <a:t>Mekušci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49" name="object 49"/>
          <p:cNvSpPr/>
          <p:nvPr/>
        </p:nvSpPr>
        <p:spPr>
          <a:xfrm>
            <a:off x="5044440" y="4027170"/>
            <a:ext cx="4099560" cy="476250"/>
          </a:xfrm>
          <a:custGeom>
            <a:avLst/>
            <a:gdLst/>
            <a:ahLst/>
            <a:cxnLst/>
            <a:rect l="l" t="t" r="r" b="b"/>
            <a:pathLst>
              <a:path w="4099559" h="476250">
                <a:moveTo>
                  <a:pt x="0" y="0"/>
                </a:moveTo>
                <a:lnTo>
                  <a:pt x="4099560" y="0"/>
                </a:lnTo>
                <a:lnTo>
                  <a:pt x="4099560" y="476249"/>
                </a:lnTo>
                <a:lnTo>
                  <a:pt x="0" y="476249"/>
                </a:lnTo>
                <a:lnTo>
                  <a:pt x="0" y="0"/>
                </a:lnTo>
                <a:close/>
              </a:path>
            </a:pathLst>
          </a:custGeom>
          <a:solidFill>
            <a:srgbClr val="FF99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 txBox="1"/>
          <p:nvPr/>
        </p:nvSpPr>
        <p:spPr>
          <a:xfrm>
            <a:off x="6586219" y="4048759"/>
            <a:ext cx="101600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latin typeface="Times New Roman"/>
                <a:cs typeface="Times New Roman"/>
              </a:rPr>
              <a:t>117.495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51" name="object 51"/>
          <p:cNvSpPr/>
          <p:nvPr/>
        </p:nvSpPr>
        <p:spPr>
          <a:xfrm>
            <a:off x="0" y="4503420"/>
            <a:ext cx="2522220" cy="476250"/>
          </a:xfrm>
          <a:custGeom>
            <a:avLst/>
            <a:gdLst/>
            <a:ahLst/>
            <a:cxnLst/>
            <a:rect l="l" t="t" r="r" b="b"/>
            <a:pathLst>
              <a:path w="2522220" h="476250">
                <a:moveTo>
                  <a:pt x="0" y="0"/>
                </a:moveTo>
                <a:lnTo>
                  <a:pt x="2522220" y="0"/>
                </a:lnTo>
                <a:lnTo>
                  <a:pt x="2522220" y="476249"/>
                </a:lnTo>
                <a:lnTo>
                  <a:pt x="0" y="476249"/>
                </a:lnTo>
                <a:lnTo>
                  <a:pt x="0" y="0"/>
                </a:lnTo>
                <a:close/>
              </a:path>
            </a:pathLst>
          </a:custGeom>
          <a:solidFill>
            <a:srgbClr val="FFCC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 txBox="1"/>
          <p:nvPr/>
        </p:nvSpPr>
        <p:spPr>
          <a:xfrm>
            <a:off x="588009" y="4525009"/>
            <a:ext cx="134683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5" dirty="0">
                <a:latin typeface="Times New Roman"/>
                <a:cs typeface="Times New Roman"/>
              </a:rPr>
              <a:t>Crustacea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53" name="object 53"/>
          <p:cNvSpPr/>
          <p:nvPr/>
        </p:nvSpPr>
        <p:spPr>
          <a:xfrm>
            <a:off x="2522220" y="4503420"/>
            <a:ext cx="2522220" cy="476250"/>
          </a:xfrm>
          <a:custGeom>
            <a:avLst/>
            <a:gdLst/>
            <a:ahLst/>
            <a:cxnLst/>
            <a:rect l="l" t="t" r="r" b="b"/>
            <a:pathLst>
              <a:path w="2522220" h="476250">
                <a:moveTo>
                  <a:pt x="0" y="0"/>
                </a:moveTo>
                <a:lnTo>
                  <a:pt x="2522220" y="0"/>
                </a:lnTo>
                <a:lnTo>
                  <a:pt x="2522220" y="476249"/>
                </a:lnTo>
                <a:lnTo>
                  <a:pt x="0" y="476249"/>
                </a:lnTo>
                <a:lnTo>
                  <a:pt x="0" y="0"/>
                </a:lnTo>
                <a:close/>
              </a:path>
            </a:pathLst>
          </a:custGeom>
          <a:solidFill>
            <a:srgbClr val="FFCC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 txBox="1"/>
          <p:nvPr/>
        </p:nvSpPr>
        <p:spPr>
          <a:xfrm>
            <a:off x="3304540" y="4525009"/>
            <a:ext cx="956944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5" dirty="0">
                <a:latin typeface="Times New Roman"/>
                <a:cs typeface="Times New Roman"/>
              </a:rPr>
              <a:t>R</a:t>
            </a:r>
            <a:r>
              <a:rPr sz="2400" b="1" dirty="0">
                <a:latin typeface="Times New Roman"/>
                <a:cs typeface="Times New Roman"/>
              </a:rPr>
              <a:t>akovi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55" name="object 55"/>
          <p:cNvSpPr/>
          <p:nvPr/>
        </p:nvSpPr>
        <p:spPr>
          <a:xfrm>
            <a:off x="5044440" y="4503420"/>
            <a:ext cx="4099560" cy="476250"/>
          </a:xfrm>
          <a:custGeom>
            <a:avLst/>
            <a:gdLst/>
            <a:ahLst/>
            <a:cxnLst/>
            <a:rect l="l" t="t" r="r" b="b"/>
            <a:pathLst>
              <a:path w="4099559" h="476250">
                <a:moveTo>
                  <a:pt x="0" y="0"/>
                </a:moveTo>
                <a:lnTo>
                  <a:pt x="4099560" y="0"/>
                </a:lnTo>
                <a:lnTo>
                  <a:pt x="4099560" y="476249"/>
                </a:lnTo>
                <a:lnTo>
                  <a:pt x="0" y="476249"/>
                </a:lnTo>
                <a:lnTo>
                  <a:pt x="0" y="0"/>
                </a:lnTo>
                <a:close/>
              </a:path>
            </a:pathLst>
          </a:custGeom>
          <a:solidFill>
            <a:srgbClr val="FFCC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 txBox="1"/>
          <p:nvPr/>
        </p:nvSpPr>
        <p:spPr>
          <a:xfrm>
            <a:off x="6662419" y="4525009"/>
            <a:ext cx="86360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latin typeface="Times New Roman"/>
                <a:cs typeface="Times New Roman"/>
              </a:rPr>
              <a:t>38.839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57" name="object 57"/>
          <p:cNvSpPr/>
          <p:nvPr/>
        </p:nvSpPr>
        <p:spPr>
          <a:xfrm>
            <a:off x="0" y="4979670"/>
            <a:ext cx="2522220" cy="480059"/>
          </a:xfrm>
          <a:custGeom>
            <a:avLst/>
            <a:gdLst/>
            <a:ahLst/>
            <a:cxnLst/>
            <a:rect l="l" t="t" r="r" b="b"/>
            <a:pathLst>
              <a:path w="2522220" h="480060">
                <a:moveTo>
                  <a:pt x="0" y="0"/>
                </a:moveTo>
                <a:lnTo>
                  <a:pt x="2522220" y="0"/>
                </a:lnTo>
                <a:lnTo>
                  <a:pt x="2522220" y="480059"/>
                </a:lnTo>
                <a:lnTo>
                  <a:pt x="0" y="480059"/>
                </a:lnTo>
                <a:lnTo>
                  <a:pt x="0" y="0"/>
                </a:lnTo>
                <a:close/>
              </a:path>
            </a:pathLst>
          </a:custGeom>
          <a:solidFill>
            <a:srgbClr val="FF99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 txBox="1"/>
          <p:nvPr/>
        </p:nvSpPr>
        <p:spPr>
          <a:xfrm>
            <a:off x="240029" y="5001259"/>
            <a:ext cx="204025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5" dirty="0">
                <a:latin typeface="Times New Roman"/>
                <a:cs typeface="Times New Roman"/>
              </a:rPr>
              <a:t>Echinodermata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59" name="object 59"/>
          <p:cNvSpPr/>
          <p:nvPr/>
        </p:nvSpPr>
        <p:spPr>
          <a:xfrm>
            <a:off x="2522220" y="4979670"/>
            <a:ext cx="2522220" cy="480059"/>
          </a:xfrm>
          <a:custGeom>
            <a:avLst/>
            <a:gdLst/>
            <a:ahLst/>
            <a:cxnLst/>
            <a:rect l="l" t="t" r="r" b="b"/>
            <a:pathLst>
              <a:path w="2522220" h="480060">
                <a:moveTo>
                  <a:pt x="0" y="0"/>
                </a:moveTo>
                <a:lnTo>
                  <a:pt x="2522220" y="0"/>
                </a:lnTo>
                <a:lnTo>
                  <a:pt x="2522220" y="480059"/>
                </a:lnTo>
                <a:lnTo>
                  <a:pt x="0" y="480059"/>
                </a:lnTo>
                <a:lnTo>
                  <a:pt x="0" y="0"/>
                </a:lnTo>
                <a:close/>
              </a:path>
            </a:pathLst>
          </a:custGeom>
          <a:solidFill>
            <a:srgbClr val="FF99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 txBox="1"/>
          <p:nvPr/>
        </p:nvSpPr>
        <p:spPr>
          <a:xfrm>
            <a:off x="3007360" y="5001259"/>
            <a:ext cx="155130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5" dirty="0">
                <a:latin typeface="Times New Roman"/>
                <a:cs typeface="Times New Roman"/>
              </a:rPr>
              <a:t>Bodljokošci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61" name="object 61"/>
          <p:cNvSpPr/>
          <p:nvPr/>
        </p:nvSpPr>
        <p:spPr>
          <a:xfrm>
            <a:off x="5044440" y="4979670"/>
            <a:ext cx="4099560" cy="480059"/>
          </a:xfrm>
          <a:custGeom>
            <a:avLst/>
            <a:gdLst/>
            <a:ahLst/>
            <a:cxnLst/>
            <a:rect l="l" t="t" r="r" b="b"/>
            <a:pathLst>
              <a:path w="4099559" h="480060">
                <a:moveTo>
                  <a:pt x="0" y="0"/>
                </a:moveTo>
                <a:lnTo>
                  <a:pt x="4099560" y="0"/>
                </a:lnTo>
                <a:lnTo>
                  <a:pt x="4099560" y="480059"/>
                </a:lnTo>
                <a:lnTo>
                  <a:pt x="0" y="480059"/>
                </a:lnTo>
                <a:lnTo>
                  <a:pt x="0" y="0"/>
                </a:lnTo>
                <a:close/>
              </a:path>
            </a:pathLst>
          </a:custGeom>
          <a:solidFill>
            <a:srgbClr val="FF99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 txBox="1"/>
          <p:nvPr/>
        </p:nvSpPr>
        <p:spPr>
          <a:xfrm>
            <a:off x="6776719" y="5001259"/>
            <a:ext cx="71247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latin typeface="Times New Roman"/>
                <a:cs typeface="Times New Roman"/>
              </a:rPr>
              <a:t>6.0</a:t>
            </a:r>
            <a:r>
              <a:rPr sz="2400" b="1" spc="5" dirty="0">
                <a:latin typeface="Times New Roman"/>
                <a:cs typeface="Times New Roman"/>
              </a:rPr>
              <a:t>0</a:t>
            </a:r>
            <a:r>
              <a:rPr sz="2400" b="1" dirty="0">
                <a:latin typeface="Times New Roman"/>
                <a:cs typeface="Times New Roman"/>
              </a:rPr>
              <a:t>0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63" name="object 63"/>
          <p:cNvSpPr/>
          <p:nvPr/>
        </p:nvSpPr>
        <p:spPr>
          <a:xfrm>
            <a:off x="0" y="5459729"/>
            <a:ext cx="2522220" cy="481330"/>
          </a:xfrm>
          <a:custGeom>
            <a:avLst/>
            <a:gdLst/>
            <a:ahLst/>
            <a:cxnLst/>
            <a:rect l="l" t="t" r="r" b="b"/>
            <a:pathLst>
              <a:path w="2522220" h="481329">
                <a:moveTo>
                  <a:pt x="0" y="0"/>
                </a:moveTo>
                <a:lnTo>
                  <a:pt x="2522220" y="0"/>
                </a:lnTo>
                <a:lnTo>
                  <a:pt x="2522220" y="481330"/>
                </a:lnTo>
                <a:lnTo>
                  <a:pt x="0" y="481330"/>
                </a:lnTo>
                <a:lnTo>
                  <a:pt x="0" y="0"/>
                </a:lnTo>
                <a:close/>
              </a:path>
            </a:pathLst>
          </a:custGeom>
          <a:solidFill>
            <a:srgbClr val="FFCC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 txBox="1"/>
          <p:nvPr/>
        </p:nvSpPr>
        <p:spPr>
          <a:xfrm>
            <a:off x="207009" y="5481320"/>
            <a:ext cx="210756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5" dirty="0">
                <a:latin typeface="Times New Roman"/>
                <a:cs typeface="Times New Roman"/>
              </a:rPr>
              <a:t>Chondrichthyes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65" name="object 65"/>
          <p:cNvSpPr/>
          <p:nvPr/>
        </p:nvSpPr>
        <p:spPr>
          <a:xfrm>
            <a:off x="2522220" y="5459729"/>
            <a:ext cx="2522220" cy="481330"/>
          </a:xfrm>
          <a:custGeom>
            <a:avLst/>
            <a:gdLst/>
            <a:ahLst/>
            <a:cxnLst/>
            <a:rect l="l" t="t" r="r" b="b"/>
            <a:pathLst>
              <a:path w="2522220" h="481329">
                <a:moveTo>
                  <a:pt x="0" y="0"/>
                </a:moveTo>
                <a:lnTo>
                  <a:pt x="2522220" y="0"/>
                </a:lnTo>
                <a:lnTo>
                  <a:pt x="2522220" y="481330"/>
                </a:lnTo>
                <a:lnTo>
                  <a:pt x="0" y="481330"/>
                </a:lnTo>
                <a:lnTo>
                  <a:pt x="0" y="0"/>
                </a:lnTo>
                <a:close/>
              </a:path>
            </a:pathLst>
          </a:custGeom>
          <a:solidFill>
            <a:srgbClr val="FFCC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 txBox="1"/>
          <p:nvPr/>
        </p:nvSpPr>
        <p:spPr>
          <a:xfrm>
            <a:off x="2655570" y="5481320"/>
            <a:ext cx="225425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latin typeface="Times New Roman"/>
                <a:cs typeface="Times New Roman"/>
              </a:rPr>
              <a:t>Hrskavičave</a:t>
            </a:r>
            <a:r>
              <a:rPr sz="2400" b="1" spc="-75" dirty="0">
                <a:latin typeface="Times New Roman"/>
                <a:cs typeface="Times New Roman"/>
              </a:rPr>
              <a:t> </a:t>
            </a:r>
            <a:r>
              <a:rPr sz="2400" b="1" spc="-5" dirty="0">
                <a:latin typeface="Times New Roman"/>
                <a:cs typeface="Times New Roman"/>
              </a:rPr>
              <a:t>ribe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67" name="object 67"/>
          <p:cNvSpPr/>
          <p:nvPr/>
        </p:nvSpPr>
        <p:spPr>
          <a:xfrm>
            <a:off x="5044440" y="5459729"/>
            <a:ext cx="4099560" cy="481330"/>
          </a:xfrm>
          <a:custGeom>
            <a:avLst/>
            <a:gdLst/>
            <a:ahLst/>
            <a:cxnLst/>
            <a:rect l="l" t="t" r="r" b="b"/>
            <a:pathLst>
              <a:path w="4099559" h="481329">
                <a:moveTo>
                  <a:pt x="0" y="0"/>
                </a:moveTo>
                <a:lnTo>
                  <a:pt x="4099560" y="0"/>
                </a:lnTo>
                <a:lnTo>
                  <a:pt x="4099560" y="481330"/>
                </a:lnTo>
                <a:lnTo>
                  <a:pt x="0" y="481330"/>
                </a:lnTo>
                <a:lnTo>
                  <a:pt x="0" y="0"/>
                </a:lnTo>
                <a:close/>
              </a:path>
            </a:pathLst>
          </a:custGeom>
          <a:solidFill>
            <a:srgbClr val="FFCC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 txBox="1"/>
          <p:nvPr/>
        </p:nvSpPr>
        <p:spPr>
          <a:xfrm>
            <a:off x="6891019" y="5481320"/>
            <a:ext cx="48260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latin typeface="Times New Roman"/>
                <a:cs typeface="Times New Roman"/>
              </a:rPr>
              <a:t>846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69" name="object 69"/>
          <p:cNvSpPr/>
          <p:nvPr/>
        </p:nvSpPr>
        <p:spPr>
          <a:xfrm>
            <a:off x="0" y="5941059"/>
            <a:ext cx="2522220" cy="480059"/>
          </a:xfrm>
          <a:custGeom>
            <a:avLst/>
            <a:gdLst/>
            <a:ahLst/>
            <a:cxnLst/>
            <a:rect l="l" t="t" r="r" b="b"/>
            <a:pathLst>
              <a:path w="2522220" h="480060">
                <a:moveTo>
                  <a:pt x="0" y="0"/>
                </a:moveTo>
                <a:lnTo>
                  <a:pt x="2522220" y="0"/>
                </a:lnTo>
                <a:lnTo>
                  <a:pt x="2522220" y="480059"/>
                </a:lnTo>
                <a:lnTo>
                  <a:pt x="0" y="480059"/>
                </a:lnTo>
                <a:lnTo>
                  <a:pt x="0" y="0"/>
                </a:lnTo>
                <a:close/>
              </a:path>
            </a:pathLst>
          </a:custGeom>
          <a:solidFill>
            <a:srgbClr val="FF99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 txBox="1"/>
          <p:nvPr/>
        </p:nvSpPr>
        <p:spPr>
          <a:xfrm>
            <a:off x="935989" y="5962650"/>
            <a:ext cx="65087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5" dirty="0">
                <a:latin typeface="Times New Roman"/>
                <a:cs typeface="Times New Roman"/>
              </a:rPr>
              <a:t>A</a:t>
            </a:r>
            <a:r>
              <a:rPr sz="2400" b="1" spc="-10" dirty="0">
                <a:latin typeface="Times New Roman"/>
                <a:cs typeface="Times New Roman"/>
              </a:rPr>
              <a:t>v</a:t>
            </a:r>
            <a:r>
              <a:rPr sz="2400" b="1" dirty="0">
                <a:latin typeface="Times New Roman"/>
                <a:cs typeface="Times New Roman"/>
              </a:rPr>
              <a:t>es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71" name="object 71"/>
          <p:cNvSpPr/>
          <p:nvPr/>
        </p:nvSpPr>
        <p:spPr>
          <a:xfrm>
            <a:off x="2522220" y="5941059"/>
            <a:ext cx="2522220" cy="480059"/>
          </a:xfrm>
          <a:custGeom>
            <a:avLst/>
            <a:gdLst/>
            <a:ahLst/>
            <a:cxnLst/>
            <a:rect l="l" t="t" r="r" b="b"/>
            <a:pathLst>
              <a:path w="2522220" h="480060">
                <a:moveTo>
                  <a:pt x="0" y="0"/>
                </a:moveTo>
                <a:lnTo>
                  <a:pt x="2522220" y="0"/>
                </a:lnTo>
                <a:lnTo>
                  <a:pt x="2522220" y="480059"/>
                </a:lnTo>
                <a:lnTo>
                  <a:pt x="0" y="480059"/>
                </a:lnTo>
                <a:lnTo>
                  <a:pt x="0" y="0"/>
                </a:lnTo>
                <a:close/>
              </a:path>
            </a:pathLst>
          </a:custGeom>
          <a:solidFill>
            <a:srgbClr val="FF99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 txBox="1"/>
          <p:nvPr/>
        </p:nvSpPr>
        <p:spPr>
          <a:xfrm>
            <a:off x="3449320" y="5962650"/>
            <a:ext cx="66865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10" dirty="0">
                <a:latin typeface="Times New Roman"/>
                <a:cs typeface="Times New Roman"/>
              </a:rPr>
              <a:t>P</a:t>
            </a:r>
            <a:r>
              <a:rPr sz="2400" b="1" dirty="0">
                <a:latin typeface="Times New Roman"/>
                <a:cs typeface="Times New Roman"/>
              </a:rPr>
              <a:t>tice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73" name="object 73"/>
          <p:cNvSpPr/>
          <p:nvPr/>
        </p:nvSpPr>
        <p:spPr>
          <a:xfrm>
            <a:off x="5044440" y="5941059"/>
            <a:ext cx="4099560" cy="480059"/>
          </a:xfrm>
          <a:custGeom>
            <a:avLst/>
            <a:gdLst/>
            <a:ahLst/>
            <a:cxnLst/>
            <a:rect l="l" t="t" r="r" b="b"/>
            <a:pathLst>
              <a:path w="4099559" h="480060">
                <a:moveTo>
                  <a:pt x="0" y="0"/>
                </a:moveTo>
                <a:lnTo>
                  <a:pt x="4099560" y="0"/>
                </a:lnTo>
                <a:lnTo>
                  <a:pt x="4099560" y="480059"/>
                </a:lnTo>
                <a:lnTo>
                  <a:pt x="0" y="480059"/>
                </a:lnTo>
                <a:lnTo>
                  <a:pt x="0" y="0"/>
                </a:lnTo>
                <a:close/>
              </a:path>
            </a:pathLst>
          </a:custGeom>
          <a:solidFill>
            <a:srgbClr val="FF99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 txBox="1"/>
          <p:nvPr/>
        </p:nvSpPr>
        <p:spPr>
          <a:xfrm>
            <a:off x="6776719" y="5962650"/>
            <a:ext cx="71247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latin typeface="Times New Roman"/>
                <a:cs typeface="Times New Roman"/>
              </a:rPr>
              <a:t>9.6</a:t>
            </a:r>
            <a:r>
              <a:rPr sz="2400" b="1" spc="5" dirty="0">
                <a:latin typeface="Times New Roman"/>
                <a:cs typeface="Times New Roman"/>
              </a:rPr>
              <a:t>7</a:t>
            </a:r>
            <a:r>
              <a:rPr sz="2400" b="1" dirty="0">
                <a:latin typeface="Times New Roman"/>
                <a:cs typeface="Times New Roman"/>
              </a:rPr>
              <a:t>2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75" name="object 75"/>
          <p:cNvSpPr/>
          <p:nvPr/>
        </p:nvSpPr>
        <p:spPr>
          <a:xfrm>
            <a:off x="0" y="6421120"/>
            <a:ext cx="2522220" cy="436880"/>
          </a:xfrm>
          <a:custGeom>
            <a:avLst/>
            <a:gdLst/>
            <a:ahLst/>
            <a:cxnLst/>
            <a:rect l="l" t="t" r="r" b="b"/>
            <a:pathLst>
              <a:path w="2522220" h="436879">
                <a:moveTo>
                  <a:pt x="0" y="0"/>
                </a:moveTo>
                <a:lnTo>
                  <a:pt x="2522220" y="0"/>
                </a:lnTo>
                <a:lnTo>
                  <a:pt x="2522220" y="436879"/>
                </a:lnTo>
                <a:lnTo>
                  <a:pt x="0" y="436879"/>
                </a:lnTo>
                <a:lnTo>
                  <a:pt x="0" y="0"/>
                </a:lnTo>
                <a:close/>
              </a:path>
            </a:pathLst>
          </a:custGeom>
          <a:solidFill>
            <a:srgbClr val="FFCC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 txBox="1"/>
          <p:nvPr/>
        </p:nvSpPr>
        <p:spPr>
          <a:xfrm>
            <a:off x="535940" y="6442709"/>
            <a:ext cx="144970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latin typeface="Times New Roman"/>
                <a:cs typeface="Times New Roman"/>
              </a:rPr>
              <a:t>Mam</a:t>
            </a:r>
            <a:r>
              <a:rPr sz="2400" b="1" spc="5" dirty="0">
                <a:latin typeface="Times New Roman"/>
                <a:cs typeface="Times New Roman"/>
              </a:rPr>
              <a:t>m</a:t>
            </a:r>
            <a:r>
              <a:rPr sz="2400" b="1" dirty="0">
                <a:latin typeface="Times New Roman"/>
                <a:cs typeface="Times New Roman"/>
              </a:rPr>
              <a:t>alia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77" name="object 77"/>
          <p:cNvSpPr/>
          <p:nvPr/>
        </p:nvSpPr>
        <p:spPr>
          <a:xfrm>
            <a:off x="2522220" y="6421120"/>
            <a:ext cx="2522220" cy="436880"/>
          </a:xfrm>
          <a:custGeom>
            <a:avLst/>
            <a:gdLst/>
            <a:ahLst/>
            <a:cxnLst/>
            <a:rect l="l" t="t" r="r" b="b"/>
            <a:pathLst>
              <a:path w="2522220" h="436879">
                <a:moveTo>
                  <a:pt x="0" y="0"/>
                </a:moveTo>
                <a:lnTo>
                  <a:pt x="2522220" y="0"/>
                </a:lnTo>
                <a:lnTo>
                  <a:pt x="2522220" y="436879"/>
                </a:lnTo>
                <a:lnTo>
                  <a:pt x="0" y="436879"/>
                </a:lnTo>
                <a:lnTo>
                  <a:pt x="0" y="0"/>
                </a:lnTo>
                <a:close/>
              </a:path>
            </a:pathLst>
          </a:custGeom>
          <a:solidFill>
            <a:srgbClr val="FFCC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 txBox="1"/>
          <p:nvPr/>
        </p:nvSpPr>
        <p:spPr>
          <a:xfrm>
            <a:off x="3398520" y="6442709"/>
            <a:ext cx="77025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10" dirty="0">
                <a:latin typeface="Times New Roman"/>
                <a:cs typeface="Times New Roman"/>
              </a:rPr>
              <a:t>S</a:t>
            </a:r>
            <a:r>
              <a:rPr sz="2400" b="1" dirty="0">
                <a:latin typeface="Times New Roman"/>
                <a:cs typeface="Times New Roman"/>
              </a:rPr>
              <a:t>i</a:t>
            </a:r>
            <a:r>
              <a:rPr sz="2400" b="1" spc="-10" dirty="0">
                <a:latin typeface="Times New Roman"/>
                <a:cs typeface="Times New Roman"/>
              </a:rPr>
              <a:t>s</a:t>
            </a:r>
            <a:r>
              <a:rPr sz="2400" b="1" spc="5" dirty="0">
                <a:latin typeface="Times New Roman"/>
                <a:cs typeface="Times New Roman"/>
              </a:rPr>
              <a:t>a</a:t>
            </a:r>
            <a:r>
              <a:rPr sz="2400" b="1" spc="-5" dirty="0">
                <a:latin typeface="Times New Roman"/>
                <a:cs typeface="Times New Roman"/>
              </a:rPr>
              <a:t>r</a:t>
            </a:r>
            <a:r>
              <a:rPr sz="2400" b="1" dirty="0">
                <a:latin typeface="Times New Roman"/>
                <a:cs typeface="Times New Roman"/>
              </a:rPr>
              <a:t>i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79" name="object 79"/>
          <p:cNvSpPr/>
          <p:nvPr/>
        </p:nvSpPr>
        <p:spPr>
          <a:xfrm>
            <a:off x="5044440" y="6421120"/>
            <a:ext cx="4099560" cy="436880"/>
          </a:xfrm>
          <a:custGeom>
            <a:avLst/>
            <a:gdLst/>
            <a:ahLst/>
            <a:cxnLst/>
            <a:rect l="l" t="t" r="r" b="b"/>
            <a:pathLst>
              <a:path w="4099559" h="436879">
                <a:moveTo>
                  <a:pt x="0" y="0"/>
                </a:moveTo>
                <a:lnTo>
                  <a:pt x="4099560" y="0"/>
                </a:lnTo>
                <a:lnTo>
                  <a:pt x="4099560" y="436879"/>
                </a:lnTo>
                <a:lnTo>
                  <a:pt x="0" y="436879"/>
                </a:lnTo>
                <a:lnTo>
                  <a:pt x="0" y="0"/>
                </a:lnTo>
                <a:close/>
              </a:path>
            </a:pathLst>
          </a:custGeom>
          <a:solidFill>
            <a:srgbClr val="FFCC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 txBox="1"/>
          <p:nvPr/>
        </p:nvSpPr>
        <p:spPr>
          <a:xfrm>
            <a:off x="6738619" y="6442709"/>
            <a:ext cx="71120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latin typeface="Times New Roman"/>
                <a:cs typeface="Times New Roman"/>
              </a:rPr>
              <a:t>4.496</a:t>
            </a:r>
            <a:endParaRPr sz="24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6055359"/>
            <a:ext cx="9144000" cy="335280"/>
          </a:xfrm>
          <a:custGeom>
            <a:avLst/>
            <a:gdLst/>
            <a:ahLst/>
            <a:cxnLst/>
            <a:rect l="l" t="t" r="r" b="b"/>
            <a:pathLst>
              <a:path w="9144000" h="335279">
                <a:moveTo>
                  <a:pt x="9144000" y="0"/>
                </a:moveTo>
                <a:lnTo>
                  <a:pt x="0" y="0"/>
                </a:lnTo>
                <a:lnTo>
                  <a:pt x="0" y="335279"/>
                </a:lnTo>
                <a:lnTo>
                  <a:pt x="9144000" y="335279"/>
                </a:lnTo>
                <a:lnTo>
                  <a:pt x="9144000" y="0"/>
                </a:lnTo>
                <a:close/>
              </a:path>
            </a:pathLst>
          </a:custGeom>
          <a:solidFill>
            <a:srgbClr val="A7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5527040" y="6108700"/>
            <a:ext cx="349059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solidFill>
                  <a:srgbClr val="FFFFFF"/>
                </a:solidFill>
                <a:latin typeface="Arial Narrow"/>
                <a:cs typeface="Arial Narrow"/>
              </a:rPr>
              <a:t>IUCN </a:t>
            </a:r>
            <a:r>
              <a:rPr sz="1400" spc="-5" dirty="0">
                <a:solidFill>
                  <a:srgbClr val="FFFFFF"/>
                </a:solidFill>
                <a:latin typeface="Arial Narrow"/>
                <a:cs typeface="Arial Narrow"/>
              </a:rPr>
              <a:t>(International Union </a:t>
            </a:r>
            <a:r>
              <a:rPr sz="1400" dirty="0">
                <a:solidFill>
                  <a:srgbClr val="FFFFFF"/>
                </a:solidFill>
                <a:latin typeface="Arial Narrow"/>
                <a:cs typeface="Arial Narrow"/>
              </a:rPr>
              <a:t>for </a:t>
            </a:r>
            <a:r>
              <a:rPr sz="1400" spc="-5" dirty="0">
                <a:solidFill>
                  <a:srgbClr val="FFFFFF"/>
                </a:solidFill>
                <a:latin typeface="Arial Narrow"/>
                <a:cs typeface="Arial Narrow"/>
              </a:rPr>
              <a:t>Conservation of</a:t>
            </a:r>
            <a:r>
              <a:rPr sz="1400" spc="-40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1400" spc="-5" dirty="0">
                <a:solidFill>
                  <a:srgbClr val="FFFFFF"/>
                </a:solidFill>
                <a:latin typeface="Arial Narrow"/>
                <a:cs typeface="Arial Narrow"/>
              </a:rPr>
              <a:t>Nature)</a:t>
            </a:r>
            <a:endParaRPr sz="1400">
              <a:latin typeface="Arial Narrow"/>
              <a:cs typeface="Arial Narrow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44500" y="773429"/>
            <a:ext cx="7182484" cy="1000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2425" marR="5080" indent="-340360">
              <a:lnSpc>
                <a:spcPct val="100000"/>
              </a:lnSpc>
              <a:spcBef>
                <a:spcPts val="100"/>
              </a:spcBef>
              <a:buFont typeface="Times New Roman"/>
              <a:buChar char="•"/>
              <a:tabLst>
                <a:tab pos="352425" algn="l"/>
                <a:tab pos="353060" algn="l"/>
              </a:tabLst>
            </a:pPr>
            <a:r>
              <a:rPr sz="3200" b="1" spc="-5" dirty="0">
                <a:latin typeface="Times New Roman"/>
                <a:cs typeface="Times New Roman"/>
              </a:rPr>
              <a:t>Vrste </a:t>
            </a:r>
            <a:r>
              <a:rPr sz="3200" b="1" dirty="0">
                <a:latin typeface="Times New Roman"/>
                <a:cs typeface="Times New Roman"/>
              </a:rPr>
              <a:t>nisu </a:t>
            </a:r>
            <a:r>
              <a:rPr sz="3200" b="1" spc="5" dirty="0">
                <a:latin typeface="Times New Roman"/>
                <a:cs typeface="Times New Roman"/>
              </a:rPr>
              <a:t>ravnomerno </a:t>
            </a:r>
            <a:r>
              <a:rPr sz="3200" b="1" dirty="0">
                <a:latin typeface="Times New Roman"/>
                <a:cs typeface="Times New Roman"/>
              </a:rPr>
              <a:t>raspoređene na  Zemlji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44500" y="3876040"/>
            <a:ext cx="168275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dirty="0">
                <a:latin typeface="Times New Roman"/>
                <a:cs typeface="Times New Roman"/>
              </a:rPr>
              <a:t>•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44500" y="1849120"/>
            <a:ext cx="8014334" cy="40271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2425" marR="601980" indent="-340360">
              <a:lnSpc>
                <a:spcPct val="100000"/>
              </a:lnSpc>
              <a:spcBef>
                <a:spcPts val="100"/>
              </a:spcBef>
              <a:buFont typeface="Times New Roman"/>
              <a:buChar char="•"/>
              <a:tabLst>
                <a:tab pos="455295" algn="l"/>
                <a:tab pos="455930" algn="l"/>
              </a:tabLst>
            </a:pPr>
            <a:r>
              <a:rPr dirty="0"/>
              <a:t>	</a:t>
            </a:r>
            <a:r>
              <a:rPr sz="3200" b="1" spc="-5" dirty="0">
                <a:solidFill>
                  <a:srgbClr val="00007F"/>
                </a:solidFill>
                <a:latin typeface="Times New Roman"/>
                <a:cs typeface="Times New Roman"/>
              </a:rPr>
              <a:t>Ekosistemski diverzitet </a:t>
            </a:r>
            <a:r>
              <a:rPr sz="3200" dirty="0">
                <a:latin typeface="Times New Roman"/>
                <a:cs typeface="Times New Roman"/>
              </a:rPr>
              <a:t>zavisi od </a:t>
            </a:r>
            <a:r>
              <a:rPr sz="3200" u="heavy" spc="-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fizičkih  </a:t>
            </a:r>
            <a:r>
              <a:rPr sz="3200" u="heavy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karakteristika životne </a:t>
            </a:r>
            <a:r>
              <a:rPr sz="3200" u="heavy" spc="10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sredine</a:t>
            </a:r>
            <a:r>
              <a:rPr sz="3200" spc="10" dirty="0">
                <a:latin typeface="Times New Roman"/>
                <a:cs typeface="Times New Roman"/>
              </a:rPr>
              <a:t>, </a:t>
            </a:r>
            <a:r>
              <a:rPr sz="3200" u="heavy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interakcija  </a:t>
            </a:r>
            <a:r>
              <a:rPr sz="3200" u="heavy" spc="-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između </a:t>
            </a:r>
            <a:r>
              <a:rPr sz="3200" u="heavy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vrsta</a:t>
            </a:r>
            <a:r>
              <a:rPr sz="3200" dirty="0">
                <a:latin typeface="Times New Roman"/>
                <a:cs typeface="Times New Roman"/>
              </a:rPr>
              <a:t>, kao i </a:t>
            </a:r>
            <a:r>
              <a:rPr sz="3200" u="heavy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interakcija </a:t>
            </a:r>
            <a:r>
              <a:rPr sz="3200" u="heavy" spc="-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vrsta </a:t>
            </a:r>
            <a:r>
              <a:rPr sz="3200" u="heavy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sa  životnom</a:t>
            </a:r>
            <a:r>
              <a:rPr sz="3200" u="heavy" spc="-20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3200" u="heavy" spc="-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sredinom</a:t>
            </a:r>
            <a:endParaRPr sz="3200">
              <a:latin typeface="Times New Roman"/>
              <a:cs typeface="Times New Roman"/>
            </a:endParaRPr>
          </a:p>
          <a:p>
            <a:pPr marL="352425" marR="5080" indent="102870">
              <a:lnSpc>
                <a:spcPct val="100000"/>
              </a:lnSpc>
              <a:spcBef>
                <a:spcPts val="800"/>
              </a:spcBef>
            </a:pPr>
            <a:r>
              <a:rPr sz="3200" dirty="0">
                <a:latin typeface="Times New Roman"/>
                <a:cs typeface="Times New Roman"/>
              </a:rPr>
              <a:t>Postoje </a:t>
            </a:r>
            <a:r>
              <a:rPr sz="3200" spc="-5" dirty="0">
                <a:latin typeface="Times New Roman"/>
                <a:cs typeface="Times New Roman"/>
              </a:rPr>
              <a:t>veoma </a:t>
            </a:r>
            <a:r>
              <a:rPr sz="3200" b="1" dirty="0">
                <a:solidFill>
                  <a:srgbClr val="C4000A"/>
                </a:solidFill>
                <a:latin typeface="Times New Roman"/>
                <a:cs typeface="Times New Roman"/>
              </a:rPr>
              <a:t>kompleksni ekosistemi </a:t>
            </a:r>
            <a:r>
              <a:rPr sz="3200" spc="-5" dirty="0">
                <a:latin typeface="Times New Roman"/>
                <a:cs typeface="Times New Roman"/>
              </a:rPr>
              <a:t>sa  velikim </a:t>
            </a:r>
            <a:r>
              <a:rPr sz="3200" dirty="0">
                <a:latin typeface="Times New Roman"/>
                <a:cs typeface="Times New Roman"/>
              </a:rPr>
              <a:t>brojem vrsta, kao </a:t>
            </a:r>
            <a:r>
              <a:rPr sz="3200" spc="-5" dirty="0">
                <a:latin typeface="Times New Roman"/>
                <a:cs typeface="Times New Roman"/>
              </a:rPr>
              <a:t>što </a:t>
            </a:r>
            <a:r>
              <a:rPr sz="3200" dirty="0">
                <a:latin typeface="Times New Roman"/>
                <a:cs typeface="Times New Roman"/>
              </a:rPr>
              <a:t>su </a:t>
            </a:r>
            <a:r>
              <a:rPr sz="3200" b="1" spc="-5" dirty="0">
                <a:solidFill>
                  <a:srgbClr val="C4000A"/>
                </a:solidFill>
                <a:latin typeface="Times New Roman"/>
                <a:cs typeface="Times New Roman"/>
              </a:rPr>
              <a:t>tropske kišne  </a:t>
            </a:r>
            <a:r>
              <a:rPr sz="3200" b="1" spc="5" dirty="0">
                <a:solidFill>
                  <a:srgbClr val="C4000A"/>
                </a:solidFill>
                <a:latin typeface="Times New Roman"/>
                <a:cs typeface="Times New Roman"/>
              </a:rPr>
              <a:t>šume </a:t>
            </a:r>
            <a:r>
              <a:rPr sz="3200" dirty="0">
                <a:latin typeface="Times New Roman"/>
                <a:cs typeface="Times New Roman"/>
              </a:rPr>
              <a:t>i </a:t>
            </a:r>
            <a:r>
              <a:rPr sz="3200" b="1" dirty="0">
                <a:solidFill>
                  <a:srgbClr val="C4000A"/>
                </a:solidFill>
                <a:latin typeface="Times New Roman"/>
                <a:cs typeface="Times New Roman"/>
              </a:rPr>
              <a:t>koralni </a:t>
            </a:r>
            <a:r>
              <a:rPr sz="3200" b="1" spc="5" dirty="0">
                <a:solidFill>
                  <a:srgbClr val="C4000A"/>
                </a:solidFill>
                <a:latin typeface="Times New Roman"/>
                <a:cs typeface="Times New Roman"/>
              </a:rPr>
              <a:t>sprudovi</a:t>
            </a:r>
            <a:r>
              <a:rPr sz="3200" spc="5" dirty="0">
                <a:latin typeface="Times New Roman"/>
                <a:cs typeface="Times New Roman"/>
              </a:rPr>
              <a:t>, </a:t>
            </a:r>
            <a:r>
              <a:rPr sz="3200" spc="-5" dirty="0">
                <a:latin typeface="Times New Roman"/>
                <a:cs typeface="Times New Roman"/>
              </a:rPr>
              <a:t>ali </a:t>
            </a:r>
            <a:r>
              <a:rPr sz="3200" dirty="0">
                <a:latin typeface="Times New Roman"/>
                <a:cs typeface="Times New Roman"/>
              </a:rPr>
              <a:t>i </a:t>
            </a:r>
            <a:r>
              <a:rPr sz="3200" b="1" dirty="0">
                <a:solidFill>
                  <a:srgbClr val="0083D0"/>
                </a:solidFill>
                <a:latin typeface="Times New Roman"/>
                <a:cs typeface="Times New Roman"/>
              </a:rPr>
              <a:t>jednostavni  ekosistemi </a:t>
            </a:r>
            <a:r>
              <a:rPr sz="3200" dirty="0">
                <a:latin typeface="Times New Roman"/>
                <a:cs typeface="Times New Roman"/>
              </a:rPr>
              <a:t>kao </a:t>
            </a:r>
            <a:r>
              <a:rPr sz="3200" spc="-5" dirty="0">
                <a:latin typeface="Times New Roman"/>
                <a:cs typeface="Times New Roman"/>
              </a:rPr>
              <a:t>što su </a:t>
            </a:r>
            <a:r>
              <a:rPr sz="3200" b="1" dirty="0">
                <a:latin typeface="Times New Roman"/>
                <a:cs typeface="Times New Roman"/>
              </a:rPr>
              <a:t>tople </a:t>
            </a:r>
            <a:r>
              <a:rPr sz="3200" dirty="0">
                <a:latin typeface="Times New Roman"/>
                <a:cs typeface="Times New Roman"/>
              </a:rPr>
              <a:t>i </a:t>
            </a:r>
            <a:r>
              <a:rPr sz="3200" b="1" dirty="0">
                <a:solidFill>
                  <a:srgbClr val="0083D0"/>
                </a:solidFill>
                <a:latin typeface="Times New Roman"/>
                <a:cs typeface="Times New Roman"/>
              </a:rPr>
              <a:t>hladne</a:t>
            </a:r>
            <a:r>
              <a:rPr sz="3200" b="1" spc="60" dirty="0">
                <a:solidFill>
                  <a:srgbClr val="0083D0"/>
                </a:solidFill>
                <a:latin typeface="Times New Roman"/>
                <a:cs typeface="Times New Roman"/>
              </a:rPr>
              <a:t> </a:t>
            </a:r>
            <a:r>
              <a:rPr sz="3200" b="1" spc="5" dirty="0">
                <a:solidFill>
                  <a:srgbClr val="0083D0"/>
                </a:solidFill>
                <a:latin typeface="Times New Roman"/>
                <a:cs typeface="Times New Roman"/>
              </a:rPr>
              <a:t>pustinje</a:t>
            </a:r>
            <a:r>
              <a:rPr sz="3200" spc="5" dirty="0">
                <a:latin typeface="Times New Roman"/>
                <a:cs typeface="Times New Roman"/>
              </a:rPr>
              <a:t>,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84859" y="5850890"/>
            <a:ext cx="4404360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dirty="0">
                <a:latin typeface="Times New Roman"/>
                <a:cs typeface="Times New Roman"/>
              </a:rPr>
              <a:t>sa vrlo </a:t>
            </a:r>
            <a:r>
              <a:rPr sz="3200" spc="-5" dirty="0">
                <a:latin typeface="Times New Roman"/>
                <a:cs typeface="Times New Roman"/>
              </a:rPr>
              <a:t>malim </a:t>
            </a:r>
            <a:r>
              <a:rPr sz="3200" dirty="0">
                <a:latin typeface="Times New Roman"/>
                <a:cs typeface="Times New Roman"/>
              </a:rPr>
              <a:t>brojem</a:t>
            </a:r>
            <a:r>
              <a:rPr sz="3200" spc="-80" dirty="0">
                <a:latin typeface="Times New Roman"/>
                <a:cs typeface="Times New Roman"/>
              </a:rPr>
              <a:t> </a:t>
            </a:r>
            <a:r>
              <a:rPr sz="3200" spc="-5" dirty="0">
                <a:latin typeface="Times New Roman"/>
                <a:cs typeface="Times New Roman"/>
              </a:rPr>
              <a:t>vrsta</a:t>
            </a:r>
            <a:endParaRPr sz="32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</TotalTime>
  <Words>517</Words>
  <Application>Microsoft Office PowerPoint</Application>
  <PresentationFormat>On-screen Show (4:3)</PresentationFormat>
  <Paragraphs>96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9" baseType="lpstr">
      <vt:lpstr>Arial</vt:lpstr>
      <vt:lpstr>Arial Narrow</vt:lpstr>
      <vt:lpstr>Calibri</vt:lpstr>
      <vt:lpstr>Times New Roman</vt:lpstr>
      <vt:lpstr>Office Theme</vt:lpstr>
      <vt:lpstr>Ugrožavanje i zaštita  biodiverziteta</vt:lpstr>
      <vt:lpstr>Šta je biodiverzitet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Takson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Glavni faktori narušavanja  biodiverziteta su:</vt:lpstr>
      <vt:lpstr>- Izgradnja saobraćajnica, gradova...</vt:lpstr>
      <vt:lpstr>-Nedozvoljena trgovina ugroženim vrstama i  njihovim derivatima -Nekontrolisan lov i ribolov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Ugrožavanje i zaštita  biodiverziteta</dc:title>
  <cp:lastModifiedBy>Momcilo Majstorovic</cp:lastModifiedBy>
  <cp:revision>4</cp:revision>
  <dcterms:created xsi:type="dcterms:W3CDTF">2020-05-10T16:32:41Z</dcterms:created>
  <dcterms:modified xsi:type="dcterms:W3CDTF">2020-05-10T17:28:55Z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2016-03-19T00:00:00Z</vt:filetime>
  </property>
  <property fmtid="{D5CDD505-2E9C-101B-9397-08002B2CF9AE}" pid="3" name="Creator">
    <vt:lpwstr>pdftk 1.44 - www.pdftk.com</vt:lpwstr>
  </property>
  <property fmtid="{D5CDD505-2E9C-101B-9397-08002B2CF9AE}" pid="4" name="LastSaved">
    <vt:filetime>2020-05-10T00:00:00Z</vt:filetime>
  </property>
</Properties>
</file>