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72" r:id="rId10"/>
    <p:sldId id="264" r:id="rId11"/>
    <p:sldId id="265" r:id="rId12"/>
    <p:sldId id="266" r:id="rId13"/>
    <p:sldId id="267" r:id="rId14"/>
    <p:sldId id="275" r:id="rId15"/>
    <p:sldId id="276" r:id="rId16"/>
    <p:sldId id="273" r:id="rId17"/>
    <p:sldId id="269" r:id="rId18"/>
    <p:sldId id="27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3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8101-D90F-43D0-8CAD-D7948F5F3FB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DD2D-72AE-4B3F-98FC-59A022A5C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034" y="785794"/>
            <a:ext cx="814393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sr-Cyrl-CS" sz="8000" b="1" cap="none" spc="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 ОРГАНА ЗА РАЗМЕНУ ГАСОВА</a:t>
            </a:r>
            <a:endParaRPr lang="en-US" sz="8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i="1" dirty="0" smtClean="0"/>
              <a:t>Ангина, бронхитис и туберкулоза</a:t>
            </a:r>
            <a:endParaRPr lang="sr-Latn-CS" b="1" i="1" dirty="0"/>
          </a:p>
        </p:txBody>
      </p:sp>
      <p:pic>
        <p:nvPicPr>
          <p:cNvPr id="1026" name="Picture 2" descr="C:\Users\DELL\Desktop\prezentacije II godina\oboljenja-i-zdravlje-organa-za-disanj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4612" y="1500174"/>
            <a:ext cx="6161547" cy="4625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dirty="0"/>
          </a:p>
        </p:txBody>
      </p:sp>
      <p:pic>
        <p:nvPicPr>
          <p:cNvPr id="2050" name="Picture 2" descr="C:\Users\DELL\Desktop\prezentacije II godina\oboljenja-i-zdravlje-organa-za-disanj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Прехлада и кијавица</a:t>
            </a:r>
            <a:endParaRPr lang="sr-Latn-CS" b="1" i="1" dirty="0"/>
          </a:p>
        </p:txBody>
      </p:sp>
      <p:pic>
        <p:nvPicPr>
          <p:cNvPr id="3074" name="Picture 2" descr="C:\Users\DELL\Desktop\prezentacije II godina\oboljenja-i-zdravlje-organa-za-disanje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Бронхијална астма</a:t>
            </a:r>
            <a:endParaRPr lang="sr-Latn-CS" b="1" i="1" dirty="0"/>
          </a:p>
        </p:txBody>
      </p:sp>
      <p:pic>
        <p:nvPicPr>
          <p:cNvPr id="1026" name="Picture 2" descr="C:\Users\DELL\Desktop\prezentacije II godina\oboljenja-i-zdravlje-organa-za-disanj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Шарлах</a:t>
            </a:r>
            <a:endParaRPr lang="sr-Latn-CS" b="1" i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Код болесника се појављују црвене оспе по кожи.</a:t>
            </a:r>
            <a:endParaRPr lang="sr-Latn-CS" dirty="0"/>
          </a:p>
        </p:txBody>
      </p:sp>
      <p:pic>
        <p:nvPicPr>
          <p:cNvPr id="1026" name="Picture 2" descr="C:\Users\DELL\Desktop\prezentacije II godina\шарла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08961" y="2643182"/>
            <a:ext cx="4276375" cy="1939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Дифтерија</a:t>
            </a:r>
            <a:endParaRPr lang="sr-Latn-CS" b="1" i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b="1" dirty="0" smtClean="0"/>
              <a:t>Узрочник</a:t>
            </a:r>
            <a:r>
              <a:rPr lang="sr-Cyrl-RS" dirty="0" smtClean="0"/>
              <a:t> болести је </a:t>
            </a:r>
            <a:r>
              <a:rPr lang="sr-Cyrl-RS" b="1" dirty="0" smtClean="0"/>
              <a:t>бацил</a:t>
            </a:r>
            <a:r>
              <a:rPr lang="sr-Cyrl-RS" dirty="0" smtClean="0"/>
              <a:t> који се налази на слузокожи крајника, ждрела, гркљана и душника.</a:t>
            </a:r>
            <a:endParaRPr lang="sr-Latn-CS" dirty="0"/>
          </a:p>
        </p:txBody>
      </p:sp>
      <p:pic>
        <p:nvPicPr>
          <p:cNvPr id="2050" name="Picture 2" descr="C:\Users\DELL\Desktop\prezentacije II godina\дифтериј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2" y="2571744"/>
            <a:ext cx="3250372" cy="216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Дувански</a:t>
            </a:r>
            <a:r>
              <a:rPr lang="sr-Cyrl-RS" dirty="0" smtClean="0"/>
              <a:t> </a:t>
            </a:r>
            <a:r>
              <a:rPr lang="sr-Cyrl-RS" b="1" i="1" dirty="0" smtClean="0"/>
              <a:t>дим</a:t>
            </a:r>
            <a:endParaRPr lang="sr-Latn-CS" b="1" i="1" dirty="0"/>
          </a:p>
        </p:txBody>
      </p:sp>
      <p:pic>
        <p:nvPicPr>
          <p:cNvPr id="3074" name="Picture 2" descr="C:\Users\DELL\Desktop\prezentacije II godina\oboljenja-i-zdravlje-organa-za-disanje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42362"/>
            <a:ext cx="6680481" cy="5015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3074" name="Picture 2" descr="C:\Users\DELL\Desktop\prezentacije II godina\oboljenja-i-zdravlje-organa-za-disanje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pic>
        <p:nvPicPr>
          <p:cNvPr id="1026" name="Picture 2" descr="C:\Users\DELL\Desktop\prezentacije II godina\oboljenja-i-zdravlje-organa-za-disanj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>
                <a:solidFill>
                  <a:srgbClr val="FF0000"/>
                </a:solidFill>
              </a:rPr>
              <a:t>Домаћи задатак</a:t>
            </a:r>
            <a:endParaRPr lang="sr-Latn-CS" b="1" i="1" dirty="0">
              <a:solidFill>
                <a:srgbClr val="FF0000"/>
              </a:solidFill>
            </a:endParaRPr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sr-Cyrl-RS" dirty="0" smtClean="0"/>
              <a:t>Одговорити на следећа питања:</a:t>
            </a:r>
          </a:p>
          <a:p>
            <a:pPr>
              <a:buNone/>
            </a:pPr>
            <a:r>
              <a:rPr lang="sr-Cyrl-RS" b="1" dirty="0" smtClean="0"/>
              <a:t>1.Који су делови система органа за дисање човека?</a:t>
            </a:r>
          </a:p>
          <a:p>
            <a:pPr>
              <a:buNone/>
            </a:pPr>
            <a:r>
              <a:rPr lang="sr-Cyrl-RS" b="1" dirty="0" smtClean="0"/>
              <a:t>2.Како се одвија размена гасова?</a:t>
            </a:r>
          </a:p>
          <a:p>
            <a:pPr>
              <a:buNone/>
            </a:pPr>
            <a:r>
              <a:rPr lang="sr-Cyrl-RS" b="1" dirty="0" smtClean="0"/>
              <a:t>3.Зашто сув и топао ваздух у просторијама поспешује епидемије прехладе и грипа?</a:t>
            </a:r>
          </a:p>
          <a:p>
            <a:pPr>
              <a:buNone/>
            </a:pPr>
            <a:r>
              <a:rPr lang="sr-Cyrl-RS" b="1" dirty="0" smtClean="0"/>
              <a:t>4.Зашто се не препоручује  окупљање и задржавање великог броја људи у затвореним просторијама  у време разних инфекција ,посебно капљичних?</a:t>
            </a:r>
          </a:p>
          <a:p>
            <a:pPr>
              <a:buNone/>
            </a:pPr>
            <a:r>
              <a:rPr lang="sr-Cyrl-RS" b="1" dirty="0" smtClean="0"/>
              <a:t>5.Како пушење утиче на органе за размену гасова</a:t>
            </a:r>
            <a:r>
              <a:rPr lang="sr-Latn-CS" b="1" dirty="0" smtClean="0"/>
              <a:t>?</a:t>
            </a:r>
            <a:endParaRPr lang="sr-Cyrl-RS" b="1" dirty="0" smtClean="0"/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endParaRPr lang="sr-Cyrl-RS" b="1" dirty="0" smtClean="0"/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ДИСАЊЕМ СЕ ОБЕЗБЕЂУЈЕ УНОС КИСЕОНИКА , КОЈИ ЈЕ НЕОПХОДАН ЗА САГОРЕВАЊЕ ХРАНЉИВИХ МАТЕРИЈА У ЋЕЛИЈАМА . </a:t>
            </a:r>
          </a:p>
          <a:p>
            <a:endParaRPr lang="sr-Cyrl-C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1833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 органа за размену гасова чине:</a:t>
            </a:r>
          </a:p>
          <a:p>
            <a:pPr>
              <a:buFont typeface="Arial" pitchFamily="34" charset="0"/>
              <a:buChar char="•"/>
            </a:pPr>
            <a:endParaRPr lang="sr-Cyrl-CS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1833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Нос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Ждрело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Гркљан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Душник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Душнице </a:t>
            </a:r>
            <a:r>
              <a:rPr lang="sr-Cyrl-C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</a:t>
            </a:r>
          </a:p>
          <a:p>
            <a:pPr>
              <a:buFont typeface="Arial" pitchFamily="34" charset="0"/>
              <a:buChar char="•"/>
            </a:pPr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21833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плућа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21833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sz="1600" dirty="0" smtClean="0"/>
              <a:t>1.</a:t>
            </a:r>
            <a:r>
              <a:rPr lang="sr-Cyrl-CS" sz="1600" b="1" dirty="0" smtClean="0"/>
              <a:t>Носна дупља</a:t>
            </a:r>
          </a:p>
          <a:p>
            <a:r>
              <a:rPr lang="sr-Cyrl-CS" sz="1600" dirty="0" err="1" smtClean="0"/>
              <a:t>2.</a:t>
            </a:r>
            <a:r>
              <a:rPr lang="sr-Cyrl-CS" sz="1600" b="1" dirty="0" err="1" smtClean="0"/>
              <a:t>Ждрело</a:t>
            </a:r>
            <a:endParaRPr lang="sr-Cyrl-CS" sz="1600" b="1" dirty="0" smtClean="0"/>
          </a:p>
          <a:p>
            <a:r>
              <a:rPr lang="sr-Cyrl-CS" sz="1600" dirty="0" err="1" smtClean="0"/>
              <a:t>3.</a:t>
            </a:r>
            <a:r>
              <a:rPr lang="sr-Cyrl-CS" sz="1600" b="1" dirty="0" err="1" smtClean="0"/>
              <a:t>Гркљански</a:t>
            </a:r>
            <a:r>
              <a:rPr lang="sr-Cyrl-CS" sz="1600" dirty="0" smtClean="0"/>
              <a:t> </a:t>
            </a:r>
            <a:r>
              <a:rPr lang="sr-Cyrl-CS" sz="1600" b="1" dirty="0" smtClean="0"/>
              <a:t>поклопац</a:t>
            </a:r>
          </a:p>
          <a:p>
            <a:r>
              <a:rPr lang="sr-Cyrl-CS" sz="1600" dirty="0" err="1" smtClean="0"/>
              <a:t>4.</a:t>
            </a:r>
            <a:r>
              <a:rPr lang="sr-Cyrl-CS" sz="1600" b="1" dirty="0" err="1" smtClean="0"/>
              <a:t>Гркљан</a:t>
            </a:r>
            <a:endParaRPr lang="sr-Cyrl-CS" sz="1600" b="1" dirty="0" smtClean="0"/>
          </a:p>
          <a:p>
            <a:r>
              <a:rPr lang="sr-Cyrl-CS" sz="1600" dirty="0" err="1" smtClean="0"/>
              <a:t>5.</a:t>
            </a:r>
            <a:r>
              <a:rPr lang="sr-Cyrl-CS" sz="1600" b="1" dirty="0" err="1" smtClean="0"/>
              <a:t>Душник</a:t>
            </a:r>
            <a:endParaRPr lang="sr-Cyrl-CS" sz="1600" b="1" dirty="0" smtClean="0"/>
          </a:p>
          <a:p>
            <a:r>
              <a:rPr lang="sr-Cyrl-CS" sz="1600" dirty="0" err="1" smtClean="0"/>
              <a:t>6.</a:t>
            </a:r>
            <a:r>
              <a:rPr lang="sr-Cyrl-CS" sz="1600" b="1" dirty="0" err="1" smtClean="0"/>
              <a:t>Душница</a:t>
            </a:r>
            <a:endParaRPr lang="sr-Cyrl-CS" sz="1600" b="1" dirty="0" smtClean="0"/>
          </a:p>
          <a:p>
            <a:r>
              <a:rPr lang="sr-Cyrl-CS" sz="1600" dirty="0" err="1" smtClean="0"/>
              <a:t>7.</a:t>
            </a:r>
            <a:r>
              <a:rPr lang="sr-Cyrl-CS" sz="1600" b="1" dirty="0" err="1" smtClean="0"/>
              <a:t>Бронхиоле</a:t>
            </a:r>
            <a:endParaRPr lang="sr-Cyrl-CS" sz="1600" b="1" dirty="0" smtClean="0"/>
          </a:p>
          <a:p>
            <a:r>
              <a:rPr lang="sr-Cyrl-CS" sz="1600" dirty="0" err="1" smtClean="0"/>
              <a:t>8.</a:t>
            </a:r>
            <a:r>
              <a:rPr lang="sr-Cyrl-CS" sz="1600" b="1" dirty="0" err="1" smtClean="0"/>
              <a:t>Плу</a:t>
            </a:r>
            <a:r>
              <a:rPr lang="sr-Cyrl-RS" sz="1600" b="1" dirty="0" smtClean="0"/>
              <a:t>ћно крило</a:t>
            </a:r>
          </a:p>
          <a:p>
            <a:r>
              <a:rPr lang="sr-Cyrl-RS" sz="1600" dirty="0" smtClean="0"/>
              <a:t>9.</a:t>
            </a:r>
            <a:r>
              <a:rPr lang="sr-Cyrl-CS" sz="1600" b="1" dirty="0" smtClean="0"/>
              <a:t>Д</a:t>
            </a:r>
            <a:r>
              <a:rPr lang="sr-Cyrl-RS" sz="1600" b="1" dirty="0" smtClean="0"/>
              <a:t>ијафрагма</a:t>
            </a:r>
          </a:p>
          <a:p>
            <a:endParaRPr lang="sr-Cyrl-CS" dirty="0" smtClean="0"/>
          </a:p>
        </p:txBody>
      </p:sp>
      <p:pic>
        <p:nvPicPr>
          <p:cNvPr id="1026" name="Picture 2" descr="C:\Users\DELL\Desktop\prezentacije II godina\426px-Sistem-za-disanje-cove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2100" y="346869"/>
            <a:ext cx="4057650" cy="570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57256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Плућна крила су обавијена плућном марамицом – везивном опном која се састоји од два листа.</a:t>
            </a:r>
          </a:p>
          <a:p>
            <a:r>
              <a:rPr lang="sr-Cyrl-C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Плућа су сунђерасте грађе и састоје се од 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многобројних душничких цеви и цевчица.</a:t>
            </a:r>
          </a:p>
          <a:p>
            <a:r>
              <a:rPr lang="sr-Cyrl-C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Најмање цевчице се слепо завршавају плућним мехурићима – алвеолама.</a:t>
            </a:r>
          </a:p>
          <a:p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Покрети дисања се састоје од удисаја  и издисаја.</a:t>
            </a:r>
          </a:p>
          <a:p>
            <a:r>
              <a:rPr lang="sr-Cyrl-C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Разликујемо плућно и право (ћелијско) дисање.</a:t>
            </a:r>
            <a:endParaRPr lang="sr-Cyrl-CS" sz="32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sr-Cyrl-CS" sz="32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32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Слика приказује систем органа за дисање са  издвојеним алвеолама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ELL\Desktop\prezentacije II godina\Respiratory_system_complete_no_labels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5778" y="273050"/>
            <a:ext cx="4330293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44" y="428604"/>
            <a:ext cx="900115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sr-Cyrl-CS" sz="32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ПЛУЋНО ДИСАЊЕ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Кисеоник из алвеола прелази у капиларе.</a:t>
            </a:r>
          </a:p>
          <a:p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Кисеоник</a:t>
            </a: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</a:t>
            </a: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хемоглобин</a:t>
            </a: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</a:t>
            </a:r>
            <a:r>
              <a:rPr lang="sr-Cyrl-CS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окси</a:t>
            </a:r>
            <a:r>
              <a:rPr lang="sr-Cyrl-C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хемоглобин</a:t>
            </a:r>
          </a:p>
          <a:p>
            <a:endParaRPr lang="sr-Cyrl-CS" sz="32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32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ЋЕЛИЈСКО ДИСАЊЕ</a:t>
            </a:r>
            <a:r>
              <a:rPr lang="sr-Cyrl-CS" sz="32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sr-Cyrl-CS" sz="32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Кисеоник путем крви доспева до свих живих ћелија, из којих се преузима гас угљен-диоксид.</a:t>
            </a:r>
            <a:endParaRPr lang="sr-Cyrl-CS" sz="32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sr-Cyrl-CS" sz="28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Угљен-диоксид </a:t>
            </a:r>
            <a:r>
              <a:rPr lang="sr-Cyrl-CS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+ </a:t>
            </a:r>
            <a:r>
              <a:rPr lang="sr-Cyrl-C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хемоглобин</a:t>
            </a:r>
            <a:r>
              <a:rPr lang="sr-Cyrl-CS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</a:t>
            </a:r>
            <a:r>
              <a:rPr lang="sr-Cyrl-C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карбокси</a:t>
            </a:r>
            <a:r>
              <a:rPr lang="sr-Cyrl-CS" sz="2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хемоглобин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857256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sr-Cyrl-C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Дисајни волумен </a:t>
            </a:r>
            <a:r>
              <a:rPr lang="sr-Cyrl-CS" sz="32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представља  количину ваздуха (0,5 л)коју одрастао млад човек удахне и издахне у стању мировања.</a:t>
            </a:r>
          </a:p>
          <a:p>
            <a:endParaRPr lang="sr-Cyrl-CS" sz="3200" b="1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Највећа  запремина до које се плућа могу раширити при најдубљем удисају износи 5,8 л и то је </a:t>
            </a:r>
            <a:r>
              <a:rPr lang="sr-Cyrl-CS" sz="3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тотални плућни капацитет</a:t>
            </a:r>
            <a:r>
              <a:rPr lang="sr-Cyrl-CS" sz="3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endParaRPr lang="sr-Cyrl-CS" sz="3200" b="1" cap="none" spc="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sr-Cyrl-CS" sz="32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Максимална количина ваздуха коју човек може да истисне из плућа после најдубљег удисаја представља </a:t>
            </a:r>
            <a:r>
              <a:rPr lang="sr-Cyrl-C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витални капацитет </a:t>
            </a:r>
            <a:r>
              <a:rPr lang="sr-Cyrl-CS" sz="32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(4, 6 л).</a:t>
            </a:r>
            <a:endParaRPr lang="en-US" sz="32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/>
              <a:t>Обољења органа за дисање</a:t>
            </a:r>
            <a:endParaRPr lang="sr-Latn-CS" b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CS" b="1" dirty="0" smtClean="0"/>
              <a:t>С</a:t>
            </a:r>
            <a:r>
              <a:rPr lang="sr-Cyrl-RS" b="1" dirty="0" smtClean="0"/>
              <a:t>иликоза</a:t>
            </a:r>
          </a:p>
          <a:p>
            <a:r>
              <a:rPr lang="sr-Cyrl-CS" b="1" dirty="0" smtClean="0"/>
              <a:t>П</a:t>
            </a:r>
            <a:r>
              <a:rPr lang="sr-Cyrl-RS" b="1" dirty="0" smtClean="0"/>
              <a:t>рехлада и кијавица</a:t>
            </a:r>
          </a:p>
          <a:p>
            <a:r>
              <a:rPr lang="sr-Cyrl-CS" b="1" dirty="0" smtClean="0"/>
              <a:t>А</a:t>
            </a:r>
            <a:r>
              <a:rPr lang="sr-Cyrl-RS" b="1" dirty="0" smtClean="0"/>
              <a:t>нгина</a:t>
            </a:r>
          </a:p>
          <a:p>
            <a:r>
              <a:rPr lang="sr-Cyrl-CS" b="1" dirty="0" smtClean="0"/>
              <a:t>Б</a:t>
            </a:r>
            <a:r>
              <a:rPr lang="sr-Cyrl-RS" b="1" dirty="0" smtClean="0"/>
              <a:t>ронхитис</a:t>
            </a:r>
          </a:p>
          <a:p>
            <a:r>
              <a:rPr lang="sr-Cyrl-CS" b="1" dirty="0" smtClean="0"/>
              <a:t>Т</a:t>
            </a:r>
            <a:r>
              <a:rPr lang="sr-Cyrl-RS" b="1" dirty="0" smtClean="0"/>
              <a:t>уберкулоза</a:t>
            </a:r>
          </a:p>
          <a:p>
            <a:r>
              <a:rPr lang="sr-Cyrl-RS" b="1" dirty="0" smtClean="0"/>
              <a:t>Упала плућа</a:t>
            </a:r>
          </a:p>
          <a:p>
            <a:r>
              <a:rPr lang="sr-Cyrl-CS" b="1" dirty="0" smtClean="0"/>
              <a:t>Ш</a:t>
            </a:r>
            <a:r>
              <a:rPr lang="sr-Cyrl-RS" b="1" dirty="0" smtClean="0"/>
              <a:t>арлах</a:t>
            </a:r>
          </a:p>
          <a:p>
            <a:r>
              <a:rPr lang="sr-Cyrl-CS" b="1" dirty="0" smtClean="0"/>
              <a:t>Д</a:t>
            </a:r>
            <a:r>
              <a:rPr lang="sr-Cyrl-RS" b="1" dirty="0" smtClean="0"/>
              <a:t>ифтерија</a:t>
            </a:r>
          </a:p>
          <a:p>
            <a:r>
              <a:rPr lang="sr-Cyrl-CS" b="1" dirty="0" smtClean="0"/>
              <a:t>Б</a:t>
            </a:r>
            <a:r>
              <a:rPr lang="sr-Cyrl-RS" b="1" dirty="0" smtClean="0"/>
              <a:t>ронхијална астма</a:t>
            </a:r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i="1" dirty="0" smtClean="0"/>
              <a:t>Силикоза</a:t>
            </a:r>
            <a:endParaRPr lang="sr-Latn-CS" b="1" i="1" dirty="0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Излагање дејству индустријске прашине на радном месту.</a:t>
            </a:r>
            <a:endParaRPr lang="sr-Latn-CS" dirty="0"/>
          </a:p>
        </p:txBody>
      </p:sp>
      <p:pic>
        <p:nvPicPr>
          <p:cNvPr id="2050" name="Picture 2" descr="C:\Users\DELL\Desktop\prezentacije II godina\преузимањ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67927" cy="3329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357</Words>
  <Application>Microsoft Office PowerPoint</Application>
  <PresentationFormat>Пројекција на екрану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Наслови слајдова</vt:lpstr>
      </vt:variant>
      <vt:variant>
        <vt:i4>19</vt:i4>
      </vt:variant>
    </vt:vector>
  </HeadingPairs>
  <TitlesOfParts>
    <vt:vector size="20" baseType="lpstr">
      <vt:lpstr>Office Theme</vt:lpstr>
      <vt:lpstr>Слајд 1</vt:lpstr>
      <vt:lpstr>Слајд 2</vt:lpstr>
      <vt:lpstr>Слајд 3</vt:lpstr>
      <vt:lpstr>Слајд 4</vt:lpstr>
      <vt:lpstr>Слика приказује систем органа за дисање са  издвојеним алвеолама</vt:lpstr>
      <vt:lpstr>Слајд 6</vt:lpstr>
      <vt:lpstr>Слајд 7</vt:lpstr>
      <vt:lpstr>Обољења органа за дисање</vt:lpstr>
      <vt:lpstr>Силикоза</vt:lpstr>
      <vt:lpstr>Ангина, бронхитис и туберкулоза</vt:lpstr>
      <vt:lpstr>Слајд 11</vt:lpstr>
      <vt:lpstr>Прехлада и кијавица</vt:lpstr>
      <vt:lpstr>Бронхијална астма</vt:lpstr>
      <vt:lpstr>Шарлах</vt:lpstr>
      <vt:lpstr>Дифтерија</vt:lpstr>
      <vt:lpstr>Дувански дим</vt:lpstr>
      <vt:lpstr>Слајд 17</vt:lpstr>
      <vt:lpstr>Слајд 18</vt:lpstr>
      <vt:lpstr>Домаћи задатак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5-6</dc:creator>
  <cp:lastModifiedBy>DELL</cp:lastModifiedBy>
  <cp:revision>24</cp:revision>
  <dcterms:created xsi:type="dcterms:W3CDTF">2010-02-05T15:43:29Z</dcterms:created>
  <dcterms:modified xsi:type="dcterms:W3CDTF">2020-03-17T15:15:01Z</dcterms:modified>
</cp:coreProperties>
</file>