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7" r:id="rId3"/>
    <p:sldId id="289" r:id="rId4"/>
    <p:sldId id="290" r:id="rId5"/>
    <p:sldId id="278" r:id="rId6"/>
    <p:sldId id="292" r:id="rId7"/>
    <p:sldId id="279" r:id="rId8"/>
    <p:sldId id="294" r:id="rId9"/>
    <p:sldId id="295" r:id="rId10"/>
    <p:sldId id="265" r:id="rId11"/>
    <p:sldId id="29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29" autoAdjust="0"/>
    <p:restoredTop sz="94671" autoAdjust="0"/>
  </p:normalViewPr>
  <p:slideViewPr>
    <p:cSldViewPr snapToGrid="0">
      <p:cViewPr>
        <p:scale>
          <a:sx n="70" d="100"/>
          <a:sy n="70" d="100"/>
        </p:scale>
        <p:origin x="132" y="-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AA051-22B8-40C4-98E2-E4055E2E91AD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762EE-B3AD-4CA7-9187-D81C72E3B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A37FAA81-8CBC-4615-AAB1-12D670E53351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F9EBEA1D-3ECE-4953-A40B-B5A94FCE8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3970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FAA81-8CBC-4615-AAB1-12D670E53351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BEA1D-3ECE-4953-A40B-B5A94FCE8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459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FAA81-8CBC-4615-AAB1-12D670E53351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BEA1D-3ECE-4953-A40B-B5A94FCE8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6192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FAA81-8CBC-4615-AAB1-12D670E53351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BEA1D-3ECE-4953-A40B-B5A94FCE8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7904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FAA81-8CBC-4615-AAB1-12D670E53351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BEA1D-3ECE-4953-A40B-B5A94FCE8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9618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FAA81-8CBC-4615-AAB1-12D670E53351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BEA1D-3ECE-4953-A40B-B5A94FCE8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6401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FAA81-8CBC-4615-AAB1-12D670E53351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BEA1D-3ECE-4953-A40B-B5A94FCE8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5746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A37FAA81-8CBC-4615-AAB1-12D670E53351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BEA1D-3ECE-4953-A40B-B5A94FCE8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8744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A37FAA81-8CBC-4615-AAB1-12D670E53351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BEA1D-3ECE-4953-A40B-B5A94FCE8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2123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FAA81-8CBC-4615-AAB1-12D670E53351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BEA1D-3ECE-4953-A40B-B5A94FCE8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0860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FAA81-8CBC-4615-AAB1-12D670E53351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BEA1D-3ECE-4953-A40B-B5A94FCE8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2877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FAA81-8CBC-4615-AAB1-12D670E53351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BEA1D-3ECE-4953-A40B-B5A94FCE8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1151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FAA81-8CBC-4615-AAB1-12D670E53351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BEA1D-3ECE-4953-A40B-B5A94FCE8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8522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FAA81-8CBC-4615-AAB1-12D670E53351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BEA1D-3ECE-4953-A40B-B5A94FCE8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0797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FAA81-8CBC-4615-AAB1-12D670E53351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BEA1D-3ECE-4953-A40B-B5A94FCE8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9004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FAA81-8CBC-4615-AAB1-12D670E53351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BEA1D-3ECE-4953-A40B-B5A94FCE8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7679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FAA81-8CBC-4615-AAB1-12D670E53351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BEA1D-3ECE-4953-A40B-B5A94FCE8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2628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A37FAA81-8CBC-4615-AAB1-12D670E53351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F9EBEA1D-3ECE-4953-A40B-B5A94FCE8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635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65386"/>
            <a:ext cx="8825658" cy="3950676"/>
          </a:xfrm>
        </p:spPr>
        <p:txBody>
          <a:bodyPr>
            <a:normAutofit/>
          </a:bodyPr>
          <a:lstStyle/>
          <a:p>
            <a:r>
              <a:rPr lang="sr-Cyrl-CS" sz="8000" b="1" dirty="0" smtClean="0">
                <a:solidFill>
                  <a:srgbClr val="FF0000"/>
                </a:solidFill>
              </a:rPr>
              <a:t>Вештачка селекција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705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9765" y="1446664"/>
            <a:ext cx="9692092" cy="4940490"/>
          </a:xfrm>
        </p:spPr>
        <p:txBody>
          <a:bodyPr/>
          <a:lstStyle/>
          <a:p>
            <a:pPr marL="342900" indent="-342900">
              <a:buFont typeface="Wingdings" pitchFamily="2" charset="2"/>
              <a:buChar char="Ø"/>
            </a:pPr>
            <a:r>
              <a:rPr lang="sr-Cyrl-CS" sz="2400" dirty="0" smtClean="0"/>
              <a:t/>
            </a:r>
            <a:br>
              <a:rPr lang="sr-Cyrl-CS" sz="2400" dirty="0" smtClean="0"/>
            </a:br>
            <a:r>
              <a:rPr lang="sr-Cyrl-CS" sz="2400" dirty="0" smtClean="0"/>
              <a:t/>
            </a:r>
            <a:br>
              <a:rPr lang="sr-Cyrl-CS" sz="2400" dirty="0" smtClean="0"/>
            </a:br>
            <a:r>
              <a:rPr lang="sr-Cyrl-CS" sz="2400" dirty="0" smtClean="0"/>
              <a:t/>
            </a:r>
            <a:br>
              <a:rPr lang="sr-Cyrl-CS" sz="2400" dirty="0" smtClean="0"/>
            </a:br>
            <a:r>
              <a:rPr lang="sr-Cyrl-CS" sz="2400" dirty="0" smtClean="0"/>
              <a:t/>
            </a:r>
            <a:br>
              <a:rPr lang="sr-Cyrl-CS" sz="2400" dirty="0" smtClean="0"/>
            </a:br>
            <a:r>
              <a:rPr lang="sr-Cyrl-CS" sz="2400" dirty="0" smtClean="0"/>
              <a:t/>
            </a:r>
            <a:br>
              <a:rPr lang="sr-Cyrl-CS" sz="2400" dirty="0" smtClean="0"/>
            </a:br>
            <a:r>
              <a:rPr lang="sr-Cyrl-CS" sz="2400" dirty="0" smtClean="0"/>
              <a:t/>
            </a:r>
            <a:br>
              <a:rPr lang="sr-Cyrl-CS" sz="2400" dirty="0" smtClean="0"/>
            </a:br>
            <a:r>
              <a:rPr lang="sr-Cyrl-CS" sz="2400" dirty="0" smtClean="0"/>
              <a:t/>
            </a:r>
            <a:br>
              <a:rPr lang="sr-Cyrl-CS" sz="2400" dirty="0" smtClean="0"/>
            </a:br>
            <a:r>
              <a:rPr lang="sr-Cyrl-CS" sz="2400" dirty="0" smtClean="0"/>
              <a:t/>
            </a:r>
            <a:br>
              <a:rPr lang="sr-Cyrl-CS" sz="2400" dirty="0" smtClean="0"/>
            </a:br>
            <a:r>
              <a:rPr lang="sr-Cyrl-CS" sz="2400" dirty="0" smtClean="0"/>
              <a:t/>
            </a:r>
            <a:br>
              <a:rPr lang="sr-Cyrl-CS" sz="2400" dirty="0" smtClean="0"/>
            </a:br>
            <a:r>
              <a:rPr lang="sr-Cyrl-CS" sz="2400" dirty="0" smtClean="0"/>
              <a:t/>
            </a:r>
            <a:br>
              <a:rPr lang="sr-Cyrl-CS" sz="2400" dirty="0" smtClean="0"/>
            </a:br>
            <a:r>
              <a:rPr lang="sr-Cyrl-CS" sz="2400" dirty="0" smtClean="0"/>
              <a:t/>
            </a:r>
            <a:br>
              <a:rPr lang="sr-Cyrl-CS" sz="2400" dirty="0" smtClean="0"/>
            </a:br>
            <a:r>
              <a:rPr lang="sr-Cyrl-CS" sz="2400" dirty="0" smtClean="0"/>
              <a:t/>
            </a:r>
            <a:br>
              <a:rPr lang="sr-Cyrl-CS" sz="2400" dirty="0" smtClean="0"/>
            </a:br>
            <a:r>
              <a:rPr lang="sr-Cyrl-CS" sz="2400" dirty="0" smtClean="0"/>
              <a:t/>
            </a:r>
            <a:br>
              <a:rPr lang="sr-Cyrl-CS" sz="2400" dirty="0" smtClean="0"/>
            </a:br>
            <a:r>
              <a:rPr lang="sr-Cyrl-CS" sz="2400" dirty="0" smtClean="0"/>
              <a:t/>
            </a:r>
            <a:br>
              <a:rPr lang="sr-Cyrl-CS" sz="2400" dirty="0" smtClean="0"/>
            </a:br>
            <a:r>
              <a:rPr lang="sr-Cyrl-CS" sz="2400" dirty="0" smtClean="0"/>
              <a:t/>
            </a:r>
            <a:br>
              <a:rPr lang="sr-Cyrl-CS" sz="2400" dirty="0" smtClean="0"/>
            </a:br>
            <a:r>
              <a:rPr lang="sr-Cyrl-CS" sz="2400" dirty="0" smtClean="0"/>
              <a:t/>
            </a:r>
            <a:br>
              <a:rPr lang="sr-Cyrl-CS" sz="2400" dirty="0" smtClean="0"/>
            </a:br>
            <a:r>
              <a:rPr lang="sr-Cyrl-CS" sz="2400" dirty="0" smtClean="0"/>
              <a:t/>
            </a:r>
            <a:br>
              <a:rPr lang="sr-Cyrl-CS" sz="2400" dirty="0" smtClean="0"/>
            </a:br>
            <a:r>
              <a:rPr lang="sr-Cyrl-CS" sz="2400" dirty="0" smtClean="0"/>
              <a:t/>
            </a:r>
            <a:br>
              <a:rPr lang="sr-Cyrl-CS" sz="2400" dirty="0" smtClean="0"/>
            </a:br>
            <a:r>
              <a:rPr lang="sr-Cyrl-CS" sz="2400" dirty="0" smtClean="0"/>
              <a:t/>
            </a:r>
            <a:br>
              <a:rPr lang="sr-Cyrl-CS" sz="2400" dirty="0" smtClean="0"/>
            </a:br>
            <a:r>
              <a:rPr lang="sr-Cyrl-CS" sz="2400" dirty="0" smtClean="0"/>
              <a:t/>
            </a:r>
            <a:br>
              <a:rPr lang="sr-Cyrl-CS" sz="2400" dirty="0" smtClean="0"/>
            </a:br>
            <a:r>
              <a:rPr lang="sr-Cyrl-CS" sz="2400" dirty="0" smtClean="0"/>
              <a:t/>
            </a:r>
            <a:br>
              <a:rPr lang="sr-Cyrl-CS" sz="2400" dirty="0" smtClean="0"/>
            </a:br>
            <a:r>
              <a:rPr lang="sr-Cyrl-CS" sz="2400" dirty="0" smtClean="0"/>
              <a:t/>
            </a:r>
            <a:br>
              <a:rPr lang="sr-Cyrl-CS" sz="2400" dirty="0" smtClean="0"/>
            </a:br>
            <a:r>
              <a:rPr lang="sr-Cyrl-CS" sz="2400" dirty="0" smtClean="0"/>
              <a:t>Наставна јединица</a:t>
            </a:r>
            <a:r>
              <a:rPr lang="x-none" sz="2400" smtClean="0"/>
              <a:t> </a:t>
            </a:r>
            <a:r>
              <a:rPr lang="sr-Cyrl-CS" sz="3600" b="1" dirty="0" smtClean="0">
                <a:solidFill>
                  <a:srgbClr val="FF0000"/>
                </a:solidFill>
              </a:rPr>
              <a:t>Вештачка селекција</a:t>
            </a:r>
            <a:r>
              <a:rPr lang="sr-Cyrl-CS" sz="2400" b="1" dirty="0" smtClean="0">
                <a:solidFill>
                  <a:srgbClr val="FF0000"/>
                </a:solidFill>
              </a:rPr>
              <a:t> </a:t>
            </a:r>
            <a:r>
              <a:rPr lang="sr-Cyrl-CS" sz="2400" dirty="0" smtClean="0">
                <a:solidFill>
                  <a:schemeClr val="bg1"/>
                </a:solidFill>
              </a:rPr>
              <a:t>налази се на стр.162. у уџбенику</a:t>
            </a:r>
            <a:r>
              <a:rPr lang="x-none" sz="2400" smtClean="0"/>
              <a:t>  </a:t>
            </a:r>
            <a:br>
              <a:rPr lang="x-none" sz="2400" smtClean="0"/>
            </a:br>
            <a:r>
              <a:rPr lang="sr-Cyrl-CS" sz="2400" dirty="0" smtClean="0"/>
              <a:t>Домаћи задатак</a:t>
            </a:r>
            <a:r>
              <a:rPr lang="x-none" sz="2400" smtClean="0"/>
              <a:t>:</a:t>
            </a:r>
            <a:r>
              <a:rPr lang="x-none" sz="2400" dirty="0" smtClean="0"/>
              <a:t/>
            </a:r>
            <a:br>
              <a:rPr lang="x-none" sz="2400" dirty="0" smtClean="0"/>
            </a:br>
            <a:r>
              <a:rPr lang="x-none" sz="2400" dirty="0"/>
              <a:t>	</a:t>
            </a:r>
            <a:r>
              <a:rPr lang="x-none" sz="2400" smtClean="0"/>
              <a:t>1)</a:t>
            </a:r>
            <a:r>
              <a:rPr lang="sr-Cyrl-CS" sz="2400" dirty="0" smtClean="0"/>
              <a:t> извући тезе у свеске за биологију из уџбеника или са презентације</a:t>
            </a:r>
            <a:r>
              <a:rPr lang="x-none" sz="2400" smtClean="0"/>
              <a:t> </a:t>
            </a:r>
            <a:r>
              <a:rPr lang="x-none" sz="2400" dirty="0" smtClean="0"/>
              <a:t/>
            </a:r>
            <a:br>
              <a:rPr lang="x-none" sz="2400" dirty="0" smtClean="0"/>
            </a:br>
            <a:r>
              <a:rPr lang="x-none" sz="2400"/>
              <a:t>	</a:t>
            </a:r>
            <a:r>
              <a:rPr lang="sr-Cyrl-CS" sz="2400" dirty="0" smtClean="0"/>
              <a:t>2</a:t>
            </a:r>
            <a:r>
              <a:rPr lang="x-none" sz="2400" smtClean="0"/>
              <a:t>) </a:t>
            </a:r>
            <a:r>
              <a:rPr lang="sr-Cyrl-CS" sz="2400" dirty="0" smtClean="0"/>
              <a:t>направити табелу у коју ћете унети све сличности и разлике између природне и вештачке селекције.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sr-Cyrl-CS" sz="2400" dirty="0" smtClean="0"/>
              <a:t/>
            </a:r>
            <a:br>
              <a:rPr lang="sr-Cyrl-CS" sz="2400" dirty="0" smtClean="0"/>
            </a:br>
            <a:r>
              <a:rPr lang="sr-Cyrl-CS" sz="2400" dirty="0" smtClean="0"/>
              <a:t/>
            </a:r>
            <a:br>
              <a:rPr lang="sr-Cyrl-CS" sz="2400" dirty="0" smtClean="0"/>
            </a:br>
            <a:r>
              <a:rPr lang="x-none" sz="2400" dirty="0" smtClean="0"/>
              <a:t/>
            </a:r>
            <a:br>
              <a:rPr lang="x-none" sz="2400" dirty="0" smtClean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403760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3582" y="1446664"/>
            <a:ext cx="10044752" cy="494049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sr-Cyrl-CS" sz="2400" dirty="0" smtClean="0"/>
              <a:t/>
            </a:r>
            <a:br>
              <a:rPr lang="sr-Cyrl-CS" sz="2400" dirty="0" smtClean="0"/>
            </a:br>
            <a:r>
              <a:rPr lang="sr-Cyrl-CS" sz="2400" dirty="0" smtClean="0"/>
              <a:t/>
            </a:r>
            <a:br>
              <a:rPr lang="sr-Cyrl-CS" sz="2400" dirty="0" smtClean="0"/>
            </a:br>
            <a:r>
              <a:rPr lang="sr-Cyrl-CS" sz="2400" dirty="0" smtClean="0"/>
              <a:t/>
            </a:r>
            <a:br>
              <a:rPr lang="sr-Cyrl-CS" sz="2400" dirty="0" smtClean="0"/>
            </a:br>
            <a:r>
              <a:rPr lang="sr-Cyrl-CS" sz="2400" dirty="0" smtClean="0"/>
              <a:t/>
            </a:r>
            <a:br>
              <a:rPr lang="sr-Cyrl-CS" sz="2400" dirty="0" smtClean="0"/>
            </a:br>
            <a:r>
              <a:rPr lang="sr-Cyrl-CS" sz="2400" dirty="0" smtClean="0"/>
              <a:t/>
            </a:r>
            <a:br>
              <a:rPr lang="sr-Cyrl-CS" sz="2400" dirty="0" smtClean="0"/>
            </a:br>
            <a:r>
              <a:rPr lang="sr-Cyrl-CS" sz="2400" dirty="0" smtClean="0"/>
              <a:t/>
            </a:r>
            <a:br>
              <a:rPr lang="sr-Cyrl-CS" sz="2400" dirty="0" smtClean="0"/>
            </a:br>
            <a:r>
              <a:rPr lang="sr-Cyrl-CS" sz="2400" dirty="0" smtClean="0"/>
              <a:t/>
            </a:r>
            <a:br>
              <a:rPr lang="sr-Cyrl-CS" sz="2400" dirty="0" smtClean="0"/>
            </a:br>
            <a:r>
              <a:rPr lang="sr-Cyrl-CS" sz="2400" dirty="0" smtClean="0"/>
              <a:t/>
            </a:r>
            <a:br>
              <a:rPr lang="sr-Cyrl-CS" sz="2400" dirty="0" smtClean="0"/>
            </a:br>
            <a:r>
              <a:rPr lang="sr-Cyrl-CS" sz="2400" dirty="0" smtClean="0"/>
              <a:t/>
            </a:r>
            <a:br>
              <a:rPr lang="sr-Cyrl-CS" sz="2400" dirty="0" smtClean="0"/>
            </a:br>
            <a:r>
              <a:rPr lang="sr-Cyrl-CS" sz="2400" dirty="0" smtClean="0"/>
              <a:t/>
            </a:r>
            <a:br>
              <a:rPr lang="sr-Cyrl-CS" sz="2400" dirty="0" smtClean="0"/>
            </a:br>
            <a:r>
              <a:rPr lang="sr-Cyrl-CS" sz="2400" dirty="0" smtClean="0"/>
              <a:t/>
            </a:r>
            <a:br>
              <a:rPr lang="sr-Cyrl-CS" sz="2400" dirty="0" smtClean="0"/>
            </a:br>
            <a:r>
              <a:rPr lang="sr-Cyrl-CS" sz="2400" dirty="0" smtClean="0"/>
              <a:t/>
            </a:r>
            <a:br>
              <a:rPr lang="sr-Cyrl-CS" sz="2400" dirty="0" smtClean="0"/>
            </a:br>
            <a:r>
              <a:rPr lang="sr-Cyrl-CS" sz="2400" dirty="0" smtClean="0"/>
              <a:t/>
            </a:r>
            <a:br>
              <a:rPr lang="sr-Cyrl-CS" sz="2400" dirty="0" smtClean="0"/>
            </a:br>
            <a:r>
              <a:rPr lang="sr-Cyrl-CS" sz="2400" dirty="0" smtClean="0"/>
              <a:t/>
            </a:r>
            <a:br>
              <a:rPr lang="sr-Cyrl-CS" sz="2400" dirty="0" smtClean="0"/>
            </a:br>
            <a:r>
              <a:rPr lang="sr-Cyrl-CS" sz="2400" dirty="0" smtClean="0"/>
              <a:t/>
            </a:r>
            <a:br>
              <a:rPr lang="sr-Cyrl-CS" sz="2400" dirty="0" smtClean="0"/>
            </a:br>
            <a:r>
              <a:rPr lang="sr-Cyrl-CS" sz="2400" dirty="0" smtClean="0"/>
              <a:t/>
            </a:r>
            <a:br>
              <a:rPr lang="sr-Cyrl-CS" sz="2400" dirty="0" smtClean="0"/>
            </a:br>
            <a:r>
              <a:rPr lang="sr-Cyrl-CS" sz="2400" dirty="0" smtClean="0"/>
              <a:t/>
            </a:r>
            <a:br>
              <a:rPr lang="sr-Cyrl-CS" sz="2400" dirty="0" smtClean="0"/>
            </a:br>
            <a:r>
              <a:rPr lang="sr-Cyrl-CS" sz="2400" dirty="0" smtClean="0"/>
              <a:t/>
            </a:r>
            <a:br>
              <a:rPr lang="sr-Cyrl-CS" sz="2400" dirty="0" smtClean="0"/>
            </a:br>
            <a:r>
              <a:rPr lang="sr-Cyrl-CS" sz="2400" dirty="0" smtClean="0"/>
              <a:t/>
            </a:r>
            <a:br>
              <a:rPr lang="sr-Cyrl-CS" sz="2400" dirty="0" smtClean="0"/>
            </a:br>
            <a:r>
              <a:rPr lang="sr-Cyrl-CS" sz="2400" dirty="0" smtClean="0"/>
              <a:t/>
            </a:r>
            <a:br>
              <a:rPr lang="sr-Cyrl-CS" sz="2400" dirty="0" smtClean="0"/>
            </a:br>
            <a:r>
              <a:rPr lang="sr-Cyrl-CS" sz="2400" dirty="0" smtClean="0"/>
              <a:t/>
            </a:r>
            <a:br>
              <a:rPr lang="sr-Cyrl-CS" sz="2400" dirty="0" smtClean="0"/>
            </a:br>
            <a:r>
              <a:rPr lang="sr-Cyrl-CS" sz="2400" dirty="0" smtClean="0"/>
              <a:t/>
            </a:r>
            <a:br>
              <a:rPr lang="sr-Cyrl-CS" sz="2400" dirty="0" smtClean="0"/>
            </a:br>
            <a:r>
              <a:rPr lang="sr-Cyrl-CS" sz="3600" b="1" dirty="0" smtClean="0">
                <a:solidFill>
                  <a:srgbClr val="FF0000"/>
                </a:solidFill>
              </a:rPr>
              <a:t>Варијабилност у непосредном окружењу</a:t>
            </a:r>
            <a:r>
              <a:rPr lang="sr-Cyrl-CS" sz="2400" b="1" dirty="0" smtClean="0">
                <a:solidFill>
                  <a:srgbClr val="FF0000"/>
                </a:solidFill>
              </a:rPr>
              <a:t> ( школском дворишту) </a:t>
            </a:r>
            <a:r>
              <a:rPr lang="en-US" sz="2400" b="1" dirty="0" smtClean="0">
                <a:solidFill>
                  <a:srgbClr val="FF0000"/>
                </a:solidFill>
              </a:rPr>
              <a:t/>
            </a:r>
            <a:br>
              <a:rPr lang="en-US" sz="2400" b="1" dirty="0" smtClean="0">
                <a:solidFill>
                  <a:srgbClr val="FF0000"/>
                </a:solidFill>
              </a:rPr>
            </a:br>
            <a:r>
              <a:rPr lang="en-US" sz="2400" b="1" dirty="0" smtClean="0">
                <a:solidFill>
                  <a:srgbClr val="FF0000"/>
                </a:solidFill>
              </a:rPr>
              <a:t/>
            </a:r>
            <a:br>
              <a:rPr lang="en-US" sz="2400" b="1" dirty="0" smtClean="0">
                <a:solidFill>
                  <a:srgbClr val="FF0000"/>
                </a:solidFill>
              </a:rPr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sr-Cyrl-CS" sz="2400" dirty="0" smtClean="0"/>
              <a:t>- У неколико реченица </a:t>
            </a:r>
            <a:r>
              <a:rPr lang="sr-Cyrl-CS" sz="2400" dirty="0" smtClean="0"/>
              <a:t>о</a:t>
            </a:r>
            <a:r>
              <a:rPr lang="ru-RU" sz="2400" dirty="0" smtClean="0"/>
              <a:t>бјасни </a:t>
            </a:r>
            <a:r>
              <a:rPr lang="ru-RU" sz="2400" dirty="0" smtClean="0"/>
              <a:t>варијабилност на примеру </a:t>
            </a:r>
            <a:r>
              <a:rPr lang="ru-RU" sz="2400" dirty="0" smtClean="0"/>
              <a:t>своје породице</a:t>
            </a:r>
            <a:r>
              <a:rPr lang="ru-RU" sz="2400" dirty="0" smtClean="0"/>
              <a:t> </a:t>
            </a:r>
            <a:r>
              <a:rPr lang="ru-RU" sz="2400" dirty="0" smtClean="0"/>
              <a:t>(које особине су исте, а које различите код свих чланова ваше породице) или на примеру једне биљне врсте која расте у твом дворишту (упутство за вежбу је на страни168 у уџбенику)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x-none" sz="2400" dirty="0" smtClean="0"/>
              <a:t/>
            </a:r>
            <a:br>
              <a:rPr lang="x-none" sz="2400" dirty="0" smtClean="0"/>
            </a:br>
            <a:r>
              <a:rPr lang="x-none" sz="2400"/>
              <a:t>	</a:t>
            </a:r>
            <a:r>
              <a:rPr lang="sr-Cyrl-CS" sz="2400" dirty="0" smtClean="0"/>
              <a:t/>
            </a:r>
            <a:br>
              <a:rPr lang="sr-Cyrl-CS" sz="2400" dirty="0" smtClean="0"/>
            </a:br>
            <a:r>
              <a:rPr lang="x-none" sz="2400" dirty="0" smtClean="0"/>
              <a:t/>
            </a:r>
            <a:br>
              <a:rPr lang="x-none" sz="2400" dirty="0" smtClean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403760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z="2800" dirty="0" smtClean="0"/>
              <a:t>Имитирање природне селекције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343" y="2825087"/>
            <a:ext cx="10372299" cy="3194714"/>
          </a:xfrm>
        </p:spPr>
        <p:txBody>
          <a:bodyPr>
            <a:normAutofit/>
          </a:bodyPr>
          <a:lstStyle/>
          <a:p>
            <a:r>
              <a:rPr lang="sr-Cyrl-CS" b="1" i="1" dirty="0" smtClean="0"/>
              <a:t>Вештачка селекција  </a:t>
            </a:r>
            <a:r>
              <a:rPr lang="sr-Cyrl-CS" dirty="0" smtClean="0"/>
              <a:t>-  одабирање које врши искључиво човек  према својим потребама. </a:t>
            </a:r>
          </a:p>
          <a:p>
            <a:r>
              <a:rPr lang="sr-Cyrl-CS" dirty="0" smtClean="0"/>
              <a:t>За разлику од природне селекције, човек бира јединке које ће укрштати на основу особина које су за њега корисне и пожељне</a:t>
            </a:r>
            <a:endParaRPr lang="x-none" smtClean="0"/>
          </a:p>
          <a:p>
            <a:r>
              <a:rPr lang="sr-Cyrl-CS" dirty="0" smtClean="0"/>
              <a:t>Човек је вештачку селекцију  применио и на биљке и на животиње које гаји - воће, поврће, житарице, индустријске биљке, пси, овце, свиње, говеда....</a:t>
            </a:r>
          </a:p>
          <a:p>
            <a:r>
              <a:rPr lang="sr-Cyrl-CS" dirty="0" smtClean="0"/>
              <a:t>На овај начин добијене су многе сорте биљака и расе животиња које се разликују од својих дивљих сродника, али се разликују и међу собом.</a:t>
            </a:r>
            <a:r>
              <a:rPr lang="en-US" dirty="0" smtClean="0">
                <a:solidFill>
                  <a:srgbClr val="212121"/>
                </a:solidFill>
                <a:latin typeface="Arial" pitchFamily="34" charset="0"/>
                <a:ea typeface="Calibri" pitchFamily="34" charset="0"/>
              </a:rPr>
              <a:t> </a:t>
            </a:r>
            <a:endParaRPr lang="sr-Cyrl-CS" dirty="0" smtClean="0">
              <a:solidFill>
                <a:srgbClr val="212121"/>
              </a:solidFill>
              <a:latin typeface="Arial" pitchFamily="34" charset="0"/>
              <a:ea typeface="Calibri" pitchFamily="34" charset="0"/>
            </a:endParaRPr>
          </a:p>
          <a:p>
            <a:endParaRPr lang="x-none" smtClean="0"/>
          </a:p>
          <a:p>
            <a:endParaRPr lang="sr-Cyrl-CS" dirty="0" smtClean="0"/>
          </a:p>
          <a:p>
            <a:endParaRPr lang="sr-Cyrl-CS" dirty="0" smtClean="0"/>
          </a:p>
          <a:p>
            <a:endParaRPr lang="sr-Cyrl-C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z="2800" dirty="0" smtClean="0"/>
              <a:t>Сорте биљака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728" y="2279176"/>
            <a:ext cx="11027391" cy="3740624"/>
          </a:xfrm>
        </p:spPr>
        <p:txBody>
          <a:bodyPr/>
          <a:lstStyle/>
          <a:p>
            <a:r>
              <a:rPr lang="sr-Cyrl-CS" dirty="0" smtClean="0"/>
              <a:t>Нпр. у случају биљака бира оне јединке које имају највеће плодове, док друге елиминише. Само таквим јединкама дозвољава да се размножавају и да дају потомство. Тако ће радити и у свакој наредној генерацији -</a:t>
            </a:r>
            <a:r>
              <a:rPr lang="sr-Cyrl-CS" dirty="0" smtClean="0">
                <a:sym typeface="Wingdings" pitchFamily="2" charset="2"/>
              </a:rPr>
              <a:t> из генерације у генерацију бираће само оне јединке са највећим плодовима  или са неком другом , њему корисном особином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AD928BF-14DC-4F97-87E0-20532F272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62" y="3812506"/>
            <a:ext cx="4179291" cy="3045494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6168789" y="4094329"/>
            <a:ext cx="5076966" cy="159678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CS" dirty="0" smtClean="0"/>
              <a:t>Вештачка селеција се дешава кроз велики број генерација. </a:t>
            </a:r>
          </a:p>
          <a:p>
            <a:r>
              <a:rPr lang="sr-Cyrl-CS" dirty="0" smtClean="0"/>
              <a:t>До промена у изгледу долази много брже код вештачке него код природне селекције.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z="2800" dirty="0" smtClean="0"/>
              <a:t>Расе животиња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332" y="2347415"/>
            <a:ext cx="10508776" cy="3672385"/>
          </a:xfrm>
        </p:spPr>
        <p:txBody>
          <a:bodyPr/>
          <a:lstStyle/>
          <a:p>
            <a:r>
              <a:rPr lang="sr-Cyrl-CS" dirty="0" smtClean="0">
                <a:sym typeface="Wingdings" pitchFamily="2" charset="2"/>
              </a:rPr>
              <a:t>Нпр. у случају животиња – бројне расе паса нису настале дејством услова животне средине већ одабиром човека тако што је човек одлучивао који пси са којим особинама ће остављати потомство, а све у намери да добије псе са особинама које су се њему “допале “ у том моменту.</a:t>
            </a:r>
            <a:endParaRPr lang="x-none" smtClean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5830BE4-3B39-4797-B4DC-C54DE2A9B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907" y="3559713"/>
            <a:ext cx="5486400" cy="302569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z="2800" dirty="0" smtClean="0"/>
              <a:t>Преци данашњег воћа и поврћа које је човек изменио до непрепознатљивости</a:t>
            </a:r>
            <a:endParaRPr lang="en-US" sz="2800" dirty="0"/>
          </a:p>
        </p:txBody>
      </p:sp>
      <p:pic>
        <p:nvPicPr>
          <p:cNvPr id="1026" name="Picture 2" descr="C:\Documents and Settings\Home\My Documents\Downloads\download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128" y="2361063"/>
            <a:ext cx="2502800" cy="2063940"/>
          </a:xfrm>
          <a:prstGeom prst="rect">
            <a:avLst/>
          </a:prstGeom>
          <a:noFill/>
        </p:spPr>
      </p:pic>
      <p:pic>
        <p:nvPicPr>
          <p:cNvPr id="1027" name="Picture 3" descr="C:\Documents and Settings\Home\My Documents\Downloads\download (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26988" y="4735773"/>
            <a:ext cx="2581275" cy="1849272"/>
          </a:xfrm>
          <a:prstGeom prst="rect">
            <a:avLst/>
          </a:prstGeom>
          <a:noFill/>
        </p:spPr>
      </p:pic>
      <p:pic>
        <p:nvPicPr>
          <p:cNvPr id="1028" name="Picture 4" descr="C:\Documents and Settings\Home\My Documents\Downloads\download (5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13339" y="2456597"/>
            <a:ext cx="2581275" cy="1940115"/>
          </a:xfrm>
          <a:prstGeom prst="rect">
            <a:avLst/>
          </a:prstGeom>
          <a:noFill/>
        </p:spPr>
      </p:pic>
      <p:pic>
        <p:nvPicPr>
          <p:cNvPr id="1032" name="Picture 8" descr="C:\Documents and Settings\Home\My Documents\Downloads\download (9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499" y="4799747"/>
            <a:ext cx="2632668" cy="1771650"/>
          </a:xfrm>
          <a:prstGeom prst="rect">
            <a:avLst/>
          </a:prstGeom>
          <a:noFill/>
        </p:spPr>
      </p:pic>
      <p:pic>
        <p:nvPicPr>
          <p:cNvPr id="1033" name="Picture 9" descr="C:\Documents and Settings\Home\My Documents\Downloads\images (3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4891" y="2429301"/>
            <a:ext cx="2470244" cy="1924335"/>
          </a:xfrm>
          <a:prstGeom prst="rect">
            <a:avLst/>
          </a:prstGeom>
          <a:noFill/>
        </p:spPr>
      </p:pic>
      <p:pic>
        <p:nvPicPr>
          <p:cNvPr id="10" name="Picture 7" descr="C:\Documents and Settings\Home\My Documents\Downloads\download (2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98794" y="4814106"/>
            <a:ext cx="2156348" cy="1654933"/>
          </a:xfrm>
          <a:prstGeom prst="rect">
            <a:avLst/>
          </a:prstGeom>
          <a:noFill/>
        </p:spPr>
      </p:pic>
      <p:pic>
        <p:nvPicPr>
          <p:cNvPr id="11" name="Picture 9" descr="C:\Documents and Settings\Home\My Documents\Downloads\download (3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82436" y="4804011"/>
            <a:ext cx="1856096" cy="1683367"/>
          </a:xfrm>
          <a:prstGeom prst="rect">
            <a:avLst/>
          </a:prstGeom>
          <a:noFill/>
        </p:spPr>
      </p:pic>
      <p:pic>
        <p:nvPicPr>
          <p:cNvPr id="12" name="Picture 8" descr="C:\Documents and Settings\Home\My Documents\Downloads\download (4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85146" y="2442949"/>
            <a:ext cx="2093226" cy="1869741"/>
          </a:xfrm>
          <a:prstGeom prst="rect">
            <a:avLst/>
          </a:prstGeom>
          <a:noFill/>
        </p:spPr>
      </p:pic>
      <p:pic>
        <p:nvPicPr>
          <p:cNvPr id="13" name="Picture 10" descr="C:\Documents and Settings\Home\My Documents\Downloads\images (2)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7797" y="3575712"/>
            <a:ext cx="2538484" cy="1078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z="2800" dirty="0" smtClean="0"/>
              <a:t>Значај вештачке селекције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988860"/>
            <a:ext cx="8825659" cy="3030940"/>
          </a:xfrm>
        </p:spPr>
        <p:txBody>
          <a:bodyPr/>
          <a:lstStyle/>
          <a:p>
            <a:r>
              <a:rPr lang="sr-Cyrl-CS" dirty="0" smtClean="0"/>
              <a:t>Ефикасније гајење </a:t>
            </a:r>
            <a:r>
              <a:rPr lang="sr-Cyrl-CS" dirty="0" smtClean="0"/>
              <a:t>биљака</a:t>
            </a:r>
          </a:p>
          <a:p>
            <a:pPr>
              <a:buNone/>
            </a:pPr>
            <a:endParaRPr lang="x-none" smtClean="0"/>
          </a:p>
          <a:p>
            <a:r>
              <a:rPr lang="sr-Cyrl-CS" dirty="0" smtClean="0"/>
              <a:t>Богатија </a:t>
            </a:r>
            <a:r>
              <a:rPr lang="sr-Cyrl-CS" dirty="0" smtClean="0"/>
              <a:t>трпеза</a:t>
            </a:r>
          </a:p>
          <a:p>
            <a:pPr>
              <a:buNone/>
            </a:pPr>
            <a:endParaRPr lang="x-none" smtClean="0"/>
          </a:p>
          <a:p>
            <a:r>
              <a:rPr lang="sr-Cyrl-CS" dirty="0" smtClean="0"/>
              <a:t>Лабораторијска истраживања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z="2800" dirty="0" smtClean="0"/>
              <a:t>Ефикасније гајење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832513" y="2920619"/>
            <a:ext cx="102904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r-Cyrl-CS" dirty="0" smtClean="0"/>
              <a:t>Вештачка селекција се врши у контролисаним условима.</a:t>
            </a:r>
          </a:p>
          <a:p>
            <a:pPr>
              <a:buFont typeface="Wingdings" pitchFamily="2" charset="2"/>
              <a:buChar char="Ø"/>
            </a:pPr>
            <a:endParaRPr lang="sr-Cyrl-CS" dirty="0" smtClean="0"/>
          </a:p>
          <a:p>
            <a:pPr>
              <a:buFont typeface="Wingdings" pitchFamily="2" charset="2"/>
              <a:buChar char="Ø"/>
            </a:pPr>
            <a:r>
              <a:rPr lang="sr-Cyrl-CS" dirty="0" smtClean="0"/>
              <a:t>Вештачком селекцијом добијене културне биљке и домаће животиње имају такве особине да је њихово гајење ефикасније.</a:t>
            </a:r>
          </a:p>
          <a:p>
            <a:pPr>
              <a:buFont typeface="Wingdings" pitchFamily="2" charset="2"/>
              <a:buChar char="Ø"/>
            </a:pPr>
            <a:endParaRPr lang="sr-Cyrl-CS" dirty="0" smtClean="0"/>
          </a:p>
          <a:p>
            <a:pPr>
              <a:buFont typeface="Wingdings" pitchFamily="2" charset="2"/>
              <a:buChar char="Ø"/>
            </a:pPr>
            <a:r>
              <a:rPr lang="sr-Cyrl-CS" dirty="0" smtClean="0"/>
              <a:t>Дивљи предак  давао је ситније плодове и рађао мање плодова на једном стаблу, а домаћи потомак даје и веће плодове и више њих на једном стаблу.</a:t>
            </a:r>
          </a:p>
          <a:p>
            <a:pPr>
              <a:buFont typeface="Wingdings" pitchFamily="2" charset="2"/>
              <a:buChar char="Ø"/>
            </a:pPr>
            <a:endParaRPr lang="sr-Cyrl-CS" dirty="0" smtClean="0"/>
          </a:p>
          <a:p>
            <a:pPr>
              <a:buFont typeface="Wingdings" pitchFamily="2" charset="2"/>
              <a:buChar char="Ø"/>
            </a:pPr>
            <a:endParaRPr lang="sr-Cyrl-CS" dirty="0" smtClean="0"/>
          </a:p>
          <a:p>
            <a:endParaRPr lang="x-none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z="2800" dirty="0" smtClean="0"/>
              <a:t>Богатија трпеза</a:t>
            </a:r>
            <a:endParaRPr lang="en-US" sz="2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91570" y="2524837"/>
            <a:ext cx="4995081" cy="349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7137779" y="3575713"/>
            <a:ext cx="3643952" cy="13238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400" dirty="0" smtClean="0"/>
              <a:t>Вештачком слекцијом дивљег купуса настале су многе сорте које користимо у исхрани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z="2800" dirty="0" smtClean="0"/>
              <a:t>Лабораторијска истраживања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825086"/>
            <a:ext cx="9804198" cy="3194713"/>
          </a:xfrm>
        </p:spPr>
        <p:txBody>
          <a:bodyPr/>
          <a:lstStyle/>
          <a:p>
            <a:r>
              <a:rPr lang="sr-Cyrl-CS" dirty="0" smtClean="0"/>
              <a:t>На експерименталним организмима научници могу да прате како се под одређеним условима мењају особине  у популацијама.</a:t>
            </a:r>
          </a:p>
          <a:p>
            <a:pPr>
              <a:buNone/>
            </a:pPr>
            <a:endParaRPr lang="sr-Cyrl-CS" dirty="0" smtClean="0"/>
          </a:p>
          <a:p>
            <a:r>
              <a:rPr lang="sr-Cyrl-CS" dirty="0" smtClean="0"/>
              <a:t>Истраживања о еволуционим механизмима су управо на принципу вештачке селекције.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743</TotalTime>
  <Words>353</Words>
  <Application>Microsoft Office PowerPoint</Application>
  <PresentationFormat>Custom</PresentationFormat>
  <Paragraphs>36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Ion Boardroom</vt:lpstr>
      <vt:lpstr>Вештачка селекција</vt:lpstr>
      <vt:lpstr>Имитирање природне селекције</vt:lpstr>
      <vt:lpstr>Сорте биљака</vt:lpstr>
      <vt:lpstr>Расе животиња</vt:lpstr>
      <vt:lpstr>Преци данашњег воћа и поврћа које је човек изменио до непрепознатљивости</vt:lpstr>
      <vt:lpstr>Значај вештачке селекције</vt:lpstr>
      <vt:lpstr>Ефикасније гајење</vt:lpstr>
      <vt:lpstr>Богатија трпеза</vt:lpstr>
      <vt:lpstr>Лабораторијска истраживања</vt:lpstr>
      <vt:lpstr>                      Наставна јединица Вештачка селекција налази се на стр.162. у уџбенику   Домаћи задатак:  1) извући тезе у свеске за биологију из уџбеника или са презентације   2) направити табелу у коју ћете унети све сличности и разлике између природне и вештачке селекције.    </vt:lpstr>
      <vt:lpstr>                      Варијабилност у непосредном окружењу ( школском дворишту)    - У неколико реченица објасни варијабилност на примеру своје породице (које особине су исте, а које различите код свих чланова ваше породице) или на примеру једне биљне врсте која расте у твом дворишту (упутство за вежбу је на страни168 у уџбенику)     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Roditelji i potomci</dc:title>
  <dc:creator>Momcilo Majstorovic</dc:creator>
  <cp:lastModifiedBy>User</cp:lastModifiedBy>
  <cp:revision>76</cp:revision>
  <dcterms:created xsi:type="dcterms:W3CDTF">2020-03-17T19:47:37Z</dcterms:created>
  <dcterms:modified xsi:type="dcterms:W3CDTF">2020-04-12T16:55:25Z</dcterms:modified>
</cp:coreProperties>
</file>