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304" r:id="rId2"/>
    <p:sldId id="320" r:id="rId3"/>
    <p:sldId id="321" r:id="rId4"/>
    <p:sldId id="322" r:id="rId5"/>
    <p:sldId id="330" r:id="rId6"/>
    <p:sldId id="329" r:id="rId7"/>
    <p:sldId id="325" r:id="rId8"/>
    <p:sldId id="326" r:id="rId9"/>
    <p:sldId id="267" r:id="rId10"/>
    <p:sldId id="32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FF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E8D4F-6CA7-487B-AABA-4CDB20C70F34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AA890-1619-4176-B456-F5D8103D9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E7EE1C7-C976-4651-A215-81FB072355AF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84E467BE-DF83-428A-B28D-D6F13F8B9F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010400" y="142852"/>
            <a:ext cx="1981200" cy="6572296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sr-Cyrl-C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Cyrl-CS" dirty="0" smtClean="0"/>
              <a:t/>
            </a:r>
            <a:br>
              <a:rPr lang="sr-Cyrl-CS" dirty="0" smtClean="0"/>
            </a:br>
            <a:r>
              <a:rPr lang="sr-Cyrl-CS" dirty="0" smtClean="0"/>
              <a:t/>
            </a:r>
            <a:br>
              <a:rPr lang="sr-Cyrl-CS" dirty="0" smtClean="0"/>
            </a:br>
            <a:r>
              <a:rPr lang="sr-Cyrl-CS" dirty="0" smtClean="0"/>
              <a:t/>
            </a:r>
            <a:br>
              <a:rPr lang="sr-Cyrl-CS" dirty="0" smtClean="0"/>
            </a:br>
            <a:r>
              <a:rPr lang="sr-Cyrl-CS" dirty="0" smtClean="0"/>
              <a:t/>
            </a:r>
            <a:br>
              <a:rPr lang="sr-Cyrl-CS" dirty="0" smtClean="0"/>
            </a:br>
            <a:r>
              <a:rPr lang="sr-Cyrl-CS" dirty="0" smtClean="0"/>
              <a:t/>
            </a:r>
            <a:br>
              <a:rPr lang="sr-Cyrl-CS" dirty="0" smtClean="0"/>
            </a:br>
            <a:r>
              <a:rPr lang="sr-Cyrl-CS" dirty="0" smtClean="0"/>
              <a:t/>
            </a:r>
            <a:br>
              <a:rPr lang="sr-Cyrl-CS" dirty="0" smtClean="0"/>
            </a:br>
            <a:r>
              <a:rPr lang="sr-Cyrl-C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Сличност и сродност</a:t>
            </a:r>
            <a:r>
              <a:rPr lang="sr-Cyrl-C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sr-Cyrl-C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r-Cyrl-C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sr-Cyrl-C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r-Cyrl-C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sr-Cyrl-C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10329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sr-Cyrl-CS" dirty="0" smtClean="0"/>
          </a:p>
          <a:p>
            <a:r>
              <a:rPr lang="sr-Cyrl-CS" dirty="0" smtClean="0"/>
              <a:t>НАЦРТАТИ СВОЈЕ ПОРОДИЧНО СТАБЛО</a:t>
            </a:r>
            <a:endParaRPr lang="x-none" smtClean="0"/>
          </a:p>
          <a:p>
            <a:pPr marL="45720" indent="0">
              <a:buNone/>
            </a:pPr>
            <a:r>
              <a:rPr lang="x-none" smtClean="0"/>
              <a:t>	</a:t>
            </a:r>
            <a:endParaRPr lang="sr-Cyrl-CS" dirty="0" smtClean="0"/>
          </a:p>
          <a:p>
            <a:r>
              <a:rPr lang="sr-Cyrl-CS" dirty="0" smtClean="0"/>
              <a:t>УОЧИТИ ЗАЈЕДНИЧКЕ ОСОБИНЕ МЕЂУ ЧЛАНОВИМА ПОРОДИЦЕ – изабери неку особину (нпр. боја очију, облик носа, боја косе, коврџава или равна коса, облик ушне шкољке...) и испитај колико се често понавља у твојој породици кроз три генерације: код баба и деда, родитеља, браће и сестара. Резултате истраживања запиши у свеску.</a:t>
            </a:r>
            <a:endParaRPr lang="x-none" dirty="0" smtClean="0"/>
          </a:p>
          <a:p>
            <a:pPr marL="45720" indent="0">
              <a:buNone/>
            </a:pPr>
            <a:endParaRPr lang="x-none" dirty="0" smtClean="0"/>
          </a:p>
          <a:p>
            <a:pPr marL="45720" indent="0">
              <a:buNone/>
            </a:pPr>
            <a:r>
              <a:rPr lang="x-none"/>
              <a:t>	</a:t>
            </a:r>
            <a:endParaRPr lang="x-non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Слични, а различити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0760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Cyrl-CS" i="1" dirty="0" smtClean="0">
              <a:latin typeface="Century Gothic" pitchFamily="34" charset="0"/>
            </a:endParaRPr>
          </a:p>
          <a:p>
            <a:pPr>
              <a:buNone/>
            </a:pPr>
            <a:endParaRPr lang="sr-Cyrl-CS" i="1" dirty="0" smtClean="0">
              <a:latin typeface="Century Gothic" pitchFamily="34" charset="0"/>
            </a:endParaRPr>
          </a:p>
          <a:p>
            <a:pPr>
              <a:buNone/>
            </a:pPr>
            <a:endParaRPr lang="sr-Cyrl-CS" i="1" dirty="0" smtClean="0">
              <a:latin typeface="Century Gothic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sr-Cyrl-CS" i="1" dirty="0" smtClean="0">
                <a:latin typeface="Century Gothic" pitchFamily="34" charset="0"/>
              </a:rPr>
              <a:t>Шта је варијабилност?</a:t>
            </a:r>
          </a:p>
          <a:p>
            <a:pPr>
              <a:buFont typeface="Wingdings" pitchFamily="2" charset="2"/>
              <a:buChar char="Ø"/>
            </a:pPr>
            <a:r>
              <a:rPr lang="sr-Cyrl-CS" i="1" dirty="0" smtClean="0">
                <a:latin typeface="Century Gothic" pitchFamily="34" charset="0"/>
              </a:rPr>
              <a:t>Зашто сви организми једне врсте међусобно нису једнаки?</a:t>
            </a:r>
          </a:p>
          <a:p>
            <a:pPr>
              <a:buFont typeface="Wingdings" pitchFamily="2" charset="2"/>
              <a:buChar char="Ø"/>
            </a:pPr>
            <a:r>
              <a:rPr lang="sr-Cyrl-CS" i="1" dirty="0" smtClean="0">
                <a:latin typeface="Century Gothic" pitchFamily="34" charset="0"/>
              </a:rPr>
              <a:t>Због чега се разликују организми који насељавају различите животне средине?</a:t>
            </a:r>
          </a:p>
          <a:p>
            <a:pPr>
              <a:buFont typeface="Wingdings" pitchFamily="2" charset="2"/>
              <a:buChar char="Ø"/>
            </a:pPr>
            <a:r>
              <a:rPr lang="sr-Cyrl-CS" i="1" dirty="0" smtClean="0">
                <a:latin typeface="Century Gothic" pitchFamily="34" charset="0"/>
              </a:rPr>
              <a:t>Шта су адаптације и животне форме?</a:t>
            </a:r>
            <a:endParaRPr lang="en-US" i="1" dirty="0">
              <a:latin typeface="Century Gothic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z="2400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 Gothic" pitchFamily="34" charset="0"/>
              </a:rPr>
              <a:t>Да се подсетимо.......</a:t>
            </a:r>
            <a:endParaRPr lang="en-US" sz="2400" i="1" dirty="0">
              <a:solidFill>
                <a:schemeClr val="accent6">
                  <a:lumMod val="60000"/>
                  <a:lumOff val="40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2845" y="1719070"/>
            <a:ext cx="8786874" cy="492463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r-Cyrl-CS" dirty="0" smtClean="0">
                <a:latin typeface="+mj-lt"/>
              </a:rPr>
              <a:t>Чланови једне породице могу међусобно да личе -&gt; то је логично јер имају заједничке претке од којих наслеђују своје гене</a:t>
            </a:r>
          </a:p>
          <a:p>
            <a:pPr>
              <a:buFont typeface="Wingdings" pitchFamily="2" charset="2"/>
              <a:buChar char="Ø"/>
            </a:pPr>
            <a:r>
              <a:rPr lang="sr-Cyrl-CS" dirty="0" smtClean="0">
                <a:latin typeface="+mj-lt"/>
              </a:rPr>
              <a:t>Међутим, они се и разликују јер сваки од њих наслеђује посебну комбинацију гена</a:t>
            </a:r>
            <a:endParaRPr lang="en-US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Породично стабло</a:t>
            </a:r>
            <a:endParaRPr lang="en-US" sz="2400" dirty="0">
              <a:solidFill>
                <a:schemeClr val="accent6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4" name="Picture 3" descr="C:\Documents and Settings\Home\My Documents\posters-vector-icons-family-tree-a-diagram-on-a-genealogical-tree.jpg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429000"/>
            <a:ext cx="3219450" cy="3257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929190" y="3929066"/>
            <a:ext cx="3643338" cy="2143140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r-Cyrl-CS" sz="1400" dirty="0" smtClean="0"/>
              <a:t>Две младе жене су рођене сестре и оне су у блиском сродству јер су њихови заједнички преци отац и мајка. </a:t>
            </a:r>
          </a:p>
          <a:p>
            <a:pPr algn="just"/>
            <a:r>
              <a:rPr lang="sr-Cyrl-CS" sz="1400" dirty="0" smtClean="0"/>
              <a:t>Њихова деца су брат и сестра од тетки – они су у даљем сродству јер су и њихови заједнички  преци бака и дека. Када та деца добију своју децу, она ће бити у још даљем сродству  јер су њихови заједнички преци прабака и прадека.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5" cy="52863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Cyrl-CS" dirty="0" smtClean="0"/>
              <a:t>Сва жива бића имају и неке заједничке особине које указују на то да сви водимо порекло од заједничког претка.</a:t>
            </a:r>
          </a:p>
          <a:p>
            <a:pPr>
              <a:buFont typeface="Wingdings" pitchFamily="2" charset="2"/>
              <a:buChar char="Ø"/>
            </a:pPr>
            <a:r>
              <a:rPr lang="sr-Cyrl-CS" dirty="0" smtClean="0"/>
              <a:t>Врсте су међусобно у ближем сродству што је њихов заједнички предак мање удаљен од њих, гледајући кроз генерације (то НЕ значи да обавезно морају личити једна на другу)</a:t>
            </a:r>
          </a:p>
          <a:p>
            <a:pPr>
              <a:buFont typeface="Wingdings" pitchFamily="2" charset="2"/>
              <a:buChar char="Ø"/>
            </a:pPr>
            <a:r>
              <a:rPr lang="sr-Cyrl-CS" dirty="0" smtClean="0"/>
              <a:t>Сличност облика и грађе тела живих бића најчешће указује на њихову сродност</a:t>
            </a:r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  <a:p>
            <a:pPr>
              <a:buFont typeface="Wingdings" pitchFamily="2" charset="2"/>
              <a:buChar char="Ø"/>
            </a:pPr>
            <a:r>
              <a:rPr lang="sr-Cyrl-CS" dirty="0" smtClean="0"/>
              <a:t>Али, не можемо узети сличност као једини критеријум на основу кога ћемо вршити класификацију!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Што су организми сроднији, они имају више заједничких особина</a:t>
            </a:r>
            <a:br>
              <a:rPr lang="sr-Cyrl-C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en-US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 descr="C:\Documents and Settings\Home\My Documents\download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214818"/>
            <a:ext cx="2857500" cy="1814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Documents and Settings\Home\My Documents\download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4214818"/>
            <a:ext cx="2786082" cy="17906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r-Cyrl-CS" dirty="0" smtClean="0">
                <a:sym typeface="Wingdings" pitchFamily="2" charset="2"/>
              </a:rPr>
              <a:t>Због прилагођавања на услове средине, сродни организми могу понекад различито да изгледају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Прилагођавањем на услове средине жива бића стичу разне особине</a:t>
            </a:r>
            <a:endParaRPr lang="en-US" sz="2400" dirty="0"/>
          </a:p>
        </p:txBody>
      </p:sp>
      <p:pic>
        <p:nvPicPr>
          <p:cNvPr id="4" name="Picture 3" descr="C:\Documents and Settings\Home\My Documents\images (3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643182"/>
            <a:ext cx="2643206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Documents and Settings\Home\My Documents\images (5)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2643182"/>
            <a:ext cx="2690813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C:\Documents and Settings\Home\My Documents\images (4)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2643182"/>
            <a:ext cx="260032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857224" y="4929198"/>
            <a:ext cx="7286676" cy="1271590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 smtClean="0"/>
              <a:t>Зубатац, морски коњиц и ража су рибе које живе у различитим деловима морских екосистема. Зубатац је риба слободне воде, морски коњиц  риба густих подводних ливада, а ража је риба морског дна. Због тога је облик њиховог  тела потпуно различит.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7" cy="50720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Cyrl-CS" dirty="0" smtClean="0"/>
              <a:t>У природи постоје и организми који имају сличан облик тела и веома личе једни на друге, али нису сродни. Та спољашња сличност долази услед прилагођавања на исте услове средине и начин живота</a:t>
            </a:r>
          </a:p>
          <a:p>
            <a:pPr>
              <a:buNone/>
            </a:pPr>
            <a:r>
              <a:rPr lang="sr-Cyrl-CS" dirty="0" smtClean="0"/>
              <a:t>   </a:t>
            </a:r>
            <a:r>
              <a:rPr lang="sr-Cyrl-CS" i="1" dirty="0" smtClean="0"/>
              <a:t>Различите врсте су стекле сличне адаптације – имају низ сличности у животним формама, али </a:t>
            </a:r>
            <a:r>
              <a:rPr lang="sr-Cyrl-CS" i="1" dirty="0" smtClean="0">
                <a:solidFill>
                  <a:schemeClr val="accent4">
                    <a:lumMod val="50000"/>
                  </a:schemeClr>
                </a:solidFill>
              </a:rPr>
              <a:t>НИСУ</a:t>
            </a:r>
            <a:r>
              <a:rPr lang="sr-Cyrl-CS" i="1" dirty="0" smtClean="0"/>
              <a:t> у сродству</a:t>
            </a:r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  <a:p>
            <a:pPr>
              <a:buFont typeface="Wingdings" pitchFamily="2" charset="2"/>
              <a:buChar char="Ø"/>
            </a:pPr>
            <a:endParaRPr lang="sr-Cyrl-C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Сличне адаптације код различитих врста</a:t>
            </a:r>
            <a:endParaRPr lang="en-US" sz="2400" dirty="0"/>
          </a:p>
        </p:txBody>
      </p:sp>
      <p:pic>
        <p:nvPicPr>
          <p:cNvPr id="4" name="Picture 3" descr="C:\Documents and Settings\Home\My Documents\images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714752"/>
            <a:ext cx="307183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Documents and Settings\Home\My Documents\download (2)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3714752"/>
            <a:ext cx="3000396" cy="188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214414" y="5643578"/>
            <a:ext cx="6429420" cy="1071570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600" dirty="0" smtClean="0"/>
              <a:t>Делфин и ајкула имају сличне животне форме јер су прилагођени животу у води – тело обе животиње је издужено, погодно за кретање кроз воду, а органи за кретање су им пераја .</a:t>
            </a:r>
          </a:p>
          <a:p>
            <a:pPr algn="ctr"/>
            <a:r>
              <a:rPr lang="sr-Cyrl-CS" sz="1600" dirty="0" smtClean="0"/>
              <a:t>Иако слично изгледају, нису сродни  - делфин је сисар, а ајкула риба!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786050" y="2571744"/>
            <a:ext cx="1357322" cy="285752"/>
          </a:xfrm>
          <a:prstGeom prst="right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Животне форме кактуса и млечике  су сличне – обе су пустињске биљке </a:t>
            </a:r>
            <a:endParaRPr lang="en-US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2" descr="http://jasonrainer.files.wordpress.com/2008/10/cactu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357430"/>
            <a:ext cx="3786214" cy="3352811"/>
          </a:xfrm>
          <a:prstGeom prst="rect">
            <a:avLst/>
          </a:prstGeom>
          <a:noFill/>
        </p:spPr>
      </p:pic>
      <p:pic>
        <p:nvPicPr>
          <p:cNvPr id="5" name="Picture 4" descr="http://www.kambroo.com/succulent_plant_nursery/admin/uploadedimages/Euphorbia%2009%20%200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357430"/>
            <a:ext cx="3905838" cy="33528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428728" y="5786454"/>
            <a:ext cx="1928826" cy="64294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 smtClean="0"/>
              <a:t>Кактус живи у Америци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29322" y="5786454"/>
            <a:ext cx="1928826" cy="64294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 smtClean="0"/>
              <a:t>Млечика живи у Африци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0066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r-Cyrl-CS" dirty="0" smtClean="0"/>
              <a:t>Неке јединке исте врсте показују толику различитост међу собом да изгледа као да припадају различитим врстама (разлике међу половима, варијабилност, стадијуми развића)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Сродност није исто што и сличност</a:t>
            </a:r>
            <a:endParaRPr lang="en-US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C:\Documents and Settings\Home\My Documents\skoljk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3071810"/>
            <a:ext cx="3000396" cy="2500330"/>
          </a:xfrm>
          <a:prstGeom prst="rect">
            <a:avLst/>
          </a:prstGeom>
          <a:noFill/>
        </p:spPr>
      </p:pic>
      <p:pic>
        <p:nvPicPr>
          <p:cNvPr id="1027" name="Picture 3" descr="C:\Documents and Settings\Home\My Documents\images (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2857496"/>
            <a:ext cx="2333655" cy="1814513"/>
          </a:xfrm>
          <a:prstGeom prst="rect">
            <a:avLst/>
          </a:prstGeom>
          <a:noFill/>
        </p:spPr>
      </p:pic>
      <p:pic>
        <p:nvPicPr>
          <p:cNvPr id="1028" name="Picture 4" descr="C:\Documents and Settings\Home\My Documents\images (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2857496"/>
            <a:ext cx="2714644" cy="2286016"/>
          </a:xfrm>
          <a:prstGeom prst="rect">
            <a:avLst/>
          </a:prstGeom>
          <a:noFill/>
        </p:spPr>
      </p:pic>
      <p:pic>
        <p:nvPicPr>
          <p:cNvPr id="1029" name="Picture 5" descr="C:\Documents and Settings\Home\My Documents\download (5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5286388"/>
            <a:ext cx="1643074" cy="1285884"/>
          </a:xfrm>
          <a:prstGeom prst="rect">
            <a:avLst/>
          </a:prstGeom>
          <a:noFill/>
        </p:spPr>
      </p:pic>
      <p:pic>
        <p:nvPicPr>
          <p:cNvPr id="1032" name="Picture 8" descr="C:\Documents and Settings\Home\My Documents\download (4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72264" y="4857760"/>
            <a:ext cx="2357454" cy="1795464"/>
          </a:xfrm>
          <a:prstGeom prst="rect">
            <a:avLst/>
          </a:prstGeom>
          <a:noFill/>
        </p:spPr>
      </p:pic>
      <p:pic>
        <p:nvPicPr>
          <p:cNvPr id="1035" name="Picture 11" descr="C:\Documents and Settings\Home\My Documents\unnamed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57356" y="5286388"/>
            <a:ext cx="1143008" cy="12858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7158" y="1571612"/>
            <a:ext cx="8407893" cy="491032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x-none" dirty="0" smtClean="0"/>
          </a:p>
          <a:p>
            <a:pPr marL="45720" indent="0">
              <a:buNone/>
            </a:pPr>
            <a:endParaRPr lang="x-none" dirty="0" smtClean="0"/>
          </a:p>
          <a:p>
            <a:r>
              <a:rPr lang="x-none" dirty="0"/>
              <a:t> </a:t>
            </a:r>
            <a:r>
              <a:rPr lang="x-none" dirty="0" smtClean="0"/>
              <a:t>ПРОЧИТАТИ ЛЕКЦИЈУ, стр</a:t>
            </a:r>
            <a:r>
              <a:rPr lang="x-none" smtClean="0"/>
              <a:t>. 1</a:t>
            </a:r>
            <a:r>
              <a:rPr lang="sr-Cyrl-CS" dirty="0" smtClean="0"/>
              <a:t>88</a:t>
            </a:r>
            <a:r>
              <a:rPr lang="x-none" smtClean="0"/>
              <a:t>-1</a:t>
            </a:r>
            <a:r>
              <a:rPr lang="sr-Cyrl-CS" dirty="0" smtClean="0"/>
              <a:t>91</a:t>
            </a:r>
          </a:p>
          <a:p>
            <a:r>
              <a:rPr lang="sr-Cyrl-CS" dirty="0" smtClean="0"/>
              <a:t> </a:t>
            </a:r>
            <a:r>
              <a:rPr lang="x-none" smtClean="0"/>
              <a:t>ИЗВУЋИ </a:t>
            </a:r>
            <a:r>
              <a:rPr lang="x-none" dirty="0" smtClean="0"/>
              <a:t>ТЕЗЕ </a:t>
            </a:r>
            <a:r>
              <a:rPr lang="x-none" smtClean="0"/>
              <a:t>ИЗ УЏБЕНИКА</a:t>
            </a:r>
            <a:r>
              <a:rPr lang="sr-Cyrl-CS" dirty="0" smtClean="0"/>
              <a:t> ИЛИ СА ПРЕЗЕНТАЦИЈЕ</a:t>
            </a:r>
          </a:p>
          <a:p>
            <a:pPr marL="45720" indent="0">
              <a:buNone/>
            </a:pPr>
            <a:r>
              <a:rPr lang="x-none" smtClean="0"/>
              <a:t>	</a:t>
            </a:r>
            <a:endParaRPr lang="x-none" dirty="0" smtClean="0"/>
          </a:p>
          <a:p>
            <a:pPr marL="45720" indent="0">
              <a:buNone/>
            </a:pPr>
            <a:r>
              <a:rPr lang="x-none"/>
              <a:t>	</a:t>
            </a:r>
            <a:endParaRPr lang="x-non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240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ДОмаћи задатак</a:t>
            </a:r>
            <a:endParaRPr lang="en-US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07602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1063</TotalTime>
  <Words>482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Grid</vt:lpstr>
      <vt:lpstr>      Сличност и сродност   </vt:lpstr>
      <vt:lpstr>Да се подсетимо.......</vt:lpstr>
      <vt:lpstr>Породично стабло</vt:lpstr>
      <vt:lpstr>Што су организми сроднији, они имају више заједничких особина </vt:lpstr>
      <vt:lpstr>Прилагођавањем на услове средине жива бића стичу разне особине</vt:lpstr>
      <vt:lpstr>Сличне адаптације код различитих врста</vt:lpstr>
      <vt:lpstr>Животне форме кактуса и млечике  су сличне – обе су пустињске биљке </vt:lpstr>
      <vt:lpstr>Сродност није исто што и сличност</vt:lpstr>
      <vt:lpstr>ДОмаћи задатак</vt:lpstr>
      <vt:lpstr>Слични, а различити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УТИЦАЈ  ЉУДИ  НА  ДРУГА  ЖИВА  БИЋА</dc:title>
  <dc:creator>X</dc:creator>
  <cp:lastModifiedBy>User</cp:lastModifiedBy>
  <cp:revision>116</cp:revision>
  <dcterms:created xsi:type="dcterms:W3CDTF">2020-04-05T21:17:20Z</dcterms:created>
  <dcterms:modified xsi:type="dcterms:W3CDTF">2020-05-03T20:30:52Z</dcterms:modified>
</cp:coreProperties>
</file>