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5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540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7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92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04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18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01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46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44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2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6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7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5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2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9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0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7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2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37FAA81-8CBC-4615-AAB1-12D670E5335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9EBEA1D-3ECE-4953-A40B-B5A94FCE8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65386"/>
            <a:ext cx="8825658" cy="3950676"/>
          </a:xfrm>
        </p:spPr>
        <p:txBody>
          <a:bodyPr>
            <a:normAutofit/>
          </a:bodyPr>
          <a:lstStyle/>
          <a:p>
            <a:r>
              <a:rPr lang="en-US" sz="8000" b="1" dirty="0" err="1" smtClean="0">
                <a:solidFill>
                  <a:srgbClr val="FF0000"/>
                </a:solidFill>
              </a:rPr>
              <a:t>Uzroci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raznolikosti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potomaka</a:t>
            </a:r>
            <a:endParaRPr lang="en-US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05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831" y="691662"/>
            <a:ext cx="10011507" cy="1266092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R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NASLEDNI  MATERIJAL  JE  SAČINjEN  OD  </a:t>
            </a:r>
            <a:r>
              <a:rPr lang="sr-Latn-RS" sz="2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GENA</a:t>
            </a:r>
            <a:r>
              <a:rPr lang="sr-Latn-R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, U GENIMA  SU  SMEŠTENI  PODACI  O  OSOBINAMA  ŽIVIH  BIĆA  I ONI SE NALAZE  U  JEDRU</a:t>
            </a:r>
            <a:r>
              <a:rPr lang="sr-Latn-R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sr-Latn-R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endParaRPr lang="en-US" sz="1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85" y="2262553"/>
            <a:ext cx="10257692" cy="3938955"/>
          </a:xfrm>
        </p:spPr>
        <p:txBody>
          <a:bodyPr/>
          <a:lstStyle/>
          <a:p>
            <a:pPr algn="ctr"/>
            <a:r>
              <a:rPr lang="sr-Latn-RS" sz="2000" dirty="0" smtClean="0">
                <a:solidFill>
                  <a:schemeClr val="tx1"/>
                </a:solidFill>
              </a:rPr>
              <a:t>PRI  POLNOM  RAZMNOŽAVANjU  NASTAJU  POTOMCI  KOJI  IMAJU  I  OČEVE  I  MAJČINE  GENE, TA  </a:t>
            </a:r>
            <a:r>
              <a:rPr lang="sr-Latn-RS" sz="2000" b="1" u="sng" dirty="0" smtClean="0">
                <a:solidFill>
                  <a:schemeClr val="tx1"/>
                </a:solidFill>
              </a:rPr>
              <a:t>KOMBINACIJA</a:t>
            </a:r>
            <a:r>
              <a:rPr lang="sr-Latn-RS" sz="2000" dirty="0" smtClean="0">
                <a:solidFill>
                  <a:schemeClr val="tx1"/>
                </a:solidFill>
              </a:rPr>
              <a:t>  GENA  JE  JEDINSTVENA  I  NAZIVA  SE  </a:t>
            </a:r>
            <a:r>
              <a:rPr lang="sr-Latn-RS" sz="2000" b="1" u="sng" dirty="0" smtClean="0">
                <a:solidFill>
                  <a:schemeClr val="tx1"/>
                </a:solidFill>
              </a:rPr>
              <a:t>GENOTIP-to  je  skup  svih  gena  jednog  živog  bića</a:t>
            </a:r>
          </a:p>
          <a:p>
            <a:pPr algn="ctr"/>
            <a:endParaRPr lang="sr-Latn-RS" sz="2000" b="1" u="sng" dirty="0" smtClean="0">
              <a:solidFill>
                <a:schemeClr val="tx1"/>
              </a:solidFill>
            </a:endParaRPr>
          </a:p>
          <a:p>
            <a:pPr algn="ctr"/>
            <a:r>
              <a:rPr lang="sr-Latn-RS" sz="2000" b="1" dirty="0" smtClean="0">
                <a:solidFill>
                  <a:schemeClr val="tx1"/>
                </a:solidFill>
              </a:rPr>
              <a:t>GENOTIP</a:t>
            </a:r>
            <a:r>
              <a:rPr lang="sr-Latn-RS" sz="2000" dirty="0" smtClean="0">
                <a:solidFill>
                  <a:schemeClr val="tx1"/>
                </a:solidFill>
              </a:rPr>
              <a:t>  SE  MOŽE  MENjATI  POD  UTICAJEM  SPOLjAŠNjE  SREDINE  PRI  ČEMU  NASTAJE  </a:t>
            </a:r>
            <a:r>
              <a:rPr lang="sr-Latn-RS" sz="2000" b="1" u="sng" dirty="0" smtClean="0">
                <a:solidFill>
                  <a:schemeClr val="tx1"/>
                </a:solidFill>
              </a:rPr>
              <a:t>FENOTIP</a:t>
            </a:r>
          </a:p>
          <a:p>
            <a:pPr algn="ctr"/>
            <a:endParaRPr lang="sr-Latn-RS" sz="2000" b="1" u="sng" dirty="0">
              <a:solidFill>
                <a:schemeClr val="tx1"/>
              </a:solidFill>
            </a:endParaRPr>
          </a:p>
          <a:p>
            <a:pPr algn="ctr"/>
            <a:r>
              <a:rPr lang="sr-Latn-RS" sz="2000" dirty="0" smtClean="0">
                <a:solidFill>
                  <a:schemeClr val="tx1"/>
                </a:solidFill>
              </a:rPr>
              <a:t>IZMEĐU  JEDINKI  ISTE  VRSTE  RAZLIKUJEMO  MNOGO  GENOTIPOVA,  A  SAMIM  TIM  I  FENOTIPOVA  ŠTO  DOVODI  DO  VELIKE  </a:t>
            </a:r>
            <a:r>
              <a:rPr lang="sr-Latn-RS" sz="2000" b="1" u="sng" dirty="0" smtClean="0">
                <a:solidFill>
                  <a:schemeClr val="tx1"/>
                </a:solidFill>
              </a:rPr>
              <a:t>RAZNOLIKOSTI</a:t>
            </a:r>
            <a:r>
              <a:rPr lang="sr-Latn-RS" sz="2000" dirty="0" smtClean="0">
                <a:solidFill>
                  <a:schemeClr val="tx1"/>
                </a:solidFill>
              </a:rPr>
              <a:t>  MEĐU  JEDINKAMA  ISTE  VRSTE,  TJ.  </a:t>
            </a:r>
            <a:r>
              <a:rPr lang="sr-Latn-RS" sz="2000" b="1" u="sng" dirty="0" smtClean="0">
                <a:solidFill>
                  <a:schemeClr val="tx1"/>
                </a:solidFill>
              </a:rPr>
              <a:t>VARIJABILNOSTI</a:t>
            </a:r>
            <a:endParaRPr lang="sr-Latn-RS" sz="2000" b="1" u="sng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54" y="703385"/>
            <a:ext cx="9870831" cy="2763715"/>
          </a:xfrm>
        </p:spPr>
        <p:txBody>
          <a:bodyPr/>
          <a:lstStyle/>
          <a:p>
            <a:pPr algn="ctr"/>
            <a:r>
              <a:rPr lang="sr-Latn-RS" sz="28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EVOLUCIJA</a:t>
            </a:r>
            <a: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PREDSTAVLjA  POSTEPENO  MENjANjE  ODREĐENIH  </a:t>
            </a:r>
            <a:r>
              <a:rPr lang="sr-Latn-RS" sz="2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OSOBINA</a:t>
            </a:r>
            <a: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ŽIVIH  BIĆA,  A  SAMIM  TIM  I  MENjANjE  VRSTA  ŽIVIH  BIĆA </a:t>
            </a:r>
            <a:b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sr-Latn-R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sr-Latn-RS" sz="2000" b="1" dirty="0" smtClean="0">
                <a:solidFill>
                  <a:schemeClr val="tx1"/>
                </a:solidFill>
              </a:rPr>
              <a:t>DA  BI  DOŠLO  DO  EVOLUCIJE  NEOPHODNA  JE  VARIJABILNOST, TJ. PRISUSTVO  RAZLIKA  IZMEĐU  JEDINKI  ISTE  VRSTE</a:t>
            </a:r>
            <a:br>
              <a:rPr lang="sr-Latn-RS" sz="2000" b="1" dirty="0" smtClean="0">
                <a:solidFill>
                  <a:schemeClr val="tx1"/>
                </a:solidFill>
              </a:rPr>
            </a:br>
            <a:endParaRPr lang="en-US" sz="2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AutoShape 2" descr="Резултат слика за carls darv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6673" y="3589439"/>
            <a:ext cx="2155727" cy="268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1142254" y="3606800"/>
            <a:ext cx="7506446" cy="2794000"/>
          </a:xfrm>
        </p:spPr>
        <p:txBody>
          <a:bodyPr/>
          <a:lstStyle/>
          <a:p>
            <a:r>
              <a:rPr lang="sr-Latn-RS" b="1" dirty="0" smtClean="0"/>
              <a:t>ČARLS DARVIN </a:t>
            </a:r>
            <a:r>
              <a:rPr lang="sr-Latn-RS" dirty="0" smtClean="0"/>
              <a:t>(1809-1882), JE  TVORAC  </a:t>
            </a:r>
            <a:r>
              <a:rPr lang="sr-Latn-RS" b="1" dirty="0" smtClean="0"/>
              <a:t>EVOLUCIJE</a:t>
            </a:r>
          </a:p>
          <a:p>
            <a:r>
              <a:rPr lang="sr-Latn-RS" dirty="0" smtClean="0"/>
              <a:t>DARVINOVA  TEORIJA  EVOLUCIJE  POZIVA  SE  NA  </a:t>
            </a:r>
            <a:r>
              <a:rPr lang="sr-Latn-RS" b="1" u="sng" dirty="0" smtClean="0"/>
              <a:t>PRIRODNI  ODABIR, TJ. SELEKCIJU</a:t>
            </a:r>
            <a:r>
              <a:rPr lang="sr-Latn-RS" b="1" dirty="0" smtClean="0"/>
              <a:t>-najbolje adaptirani organizmi opstaju u populaciji</a:t>
            </a:r>
          </a:p>
          <a:p>
            <a:r>
              <a:rPr lang="sr-Latn-RS" dirty="0" smtClean="0"/>
              <a:t>DA  BI  DOŠLO  DO  SELEKCIJE  DARVIN   ISTIČE  VAŽNOST  </a:t>
            </a:r>
            <a:r>
              <a:rPr lang="sr-Latn-RS" b="1" dirty="0" smtClean="0"/>
              <a:t>VARIJABILNOSTI</a:t>
            </a:r>
            <a:r>
              <a:rPr lang="sr-Latn-RS" dirty="0" smtClean="0"/>
              <a:t>, KAO  I  TO  DA  JE  VARIJABILNOST  PROIZVOD  SPOLjAŠNjIH  UTICAJA  I  UNUTRAŠNjIH, TJ. GENETIČKIH  UTICAJA</a:t>
            </a:r>
          </a:p>
          <a:p>
            <a:r>
              <a:rPr lang="sr-Latn-RS" u="sng" dirty="0">
                <a:solidFill>
                  <a:srgbClr val="0070C0"/>
                </a:solidFill>
              </a:rPr>
              <a:t>https://www.youtube.com/watch?v=_IuV5617VB0</a:t>
            </a:r>
            <a:endParaRPr lang="sr-Latn-RS" u="sng" dirty="0" smtClean="0">
              <a:solidFill>
                <a:srgbClr val="0070C0"/>
              </a:solidFill>
            </a:endParaRPr>
          </a:p>
          <a:p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5583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3663" y="939800"/>
            <a:ext cx="8825658" cy="4711700"/>
          </a:xfrm>
        </p:spPr>
        <p:txBody>
          <a:bodyPr/>
          <a:lstStyle/>
          <a:p>
            <a:pPr marL="342900" indent="-342900">
              <a:buFont typeface="Wingdings" pitchFamily="2" charset="2"/>
              <a:buChar char="Ø"/>
            </a:pPr>
            <a:r>
              <a:rPr lang="sr-Latn-RS" sz="2400" dirty="0" smtClean="0"/>
              <a:t>NASTAVNA  JEDINICA  </a:t>
            </a:r>
            <a:br>
              <a:rPr lang="sr-Latn-RS" sz="2400" dirty="0" smtClean="0"/>
            </a:br>
            <a:r>
              <a:rPr lang="sr-Latn-RS" sz="3600" b="1" dirty="0" smtClean="0">
                <a:solidFill>
                  <a:srgbClr val="FF0000"/>
                </a:solidFill>
              </a:rPr>
              <a:t>UZROCI  RAZNOLIKOSTI  POTOMAKA</a:t>
            </a:r>
            <a:r>
              <a:rPr lang="sr-Latn-RS" sz="2400" b="1" dirty="0" smtClean="0">
                <a:solidFill>
                  <a:srgbClr val="FF0000"/>
                </a:solidFill>
              </a:rPr>
              <a:t>  </a:t>
            </a:r>
            <a:r>
              <a:rPr lang="sr-Latn-RS" sz="2400" dirty="0" smtClean="0"/>
              <a:t>NALAZI  SE  NA str. 142. U  UDžBENIKU</a:t>
            </a:r>
            <a:br>
              <a:rPr lang="sr-Latn-RS" sz="2400" dirty="0" smtClean="0"/>
            </a:br>
            <a:r>
              <a:rPr lang="sr-Latn-RS" sz="2400" dirty="0"/>
              <a:t/>
            </a:r>
            <a:br>
              <a:rPr lang="sr-Latn-RS" sz="2400" dirty="0"/>
            </a:br>
            <a:r>
              <a:rPr lang="sr-Latn-RS" sz="2400" dirty="0" smtClean="0"/>
              <a:t>DOMAĆI  ZADATAK:</a:t>
            </a:r>
            <a:br>
              <a:rPr lang="sr-Latn-RS" sz="2400" dirty="0" smtClean="0"/>
            </a:br>
            <a:r>
              <a:rPr lang="sr-Latn-RS" sz="2400" dirty="0"/>
              <a:t>	</a:t>
            </a:r>
            <a:r>
              <a:rPr lang="sr-Latn-RS" sz="2400" dirty="0" smtClean="0"/>
              <a:t>1) izvući  teze  u  sveske  za  biologiju  iz  udžbenika</a:t>
            </a:r>
            <a:br>
              <a:rPr lang="sr-Latn-RS" sz="2400" dirty="0" smtClean="0"/>
            </a:br>
            <a:r>
              <a:rPr lang="sr-Latn-RS" sz="2400" dirty="0"/>
              <a:t>	</a:t>
            </a:r>
            <a:r>
              <a:rPr lang="en-US" sz="2400" dirty="0"/>
              <a:t>	</a:t>
            </a:r>
            <a:r>
              <a:rPr lang="sr-Latn-RS" sz="2400" smtClean="0"/>
              <a:t>ili  </a:t>
            </a:r>
            <a:r>
              <a:rPr lang="sr-Latn-RS" sz="2400" dirty="0" smtClean="0"/>
              <a:t>sa  prezentacije</a:t>
            </a:r>
            <a:br>
              <a:rPr lang="sr-Latn-RS" sz="2400" dirty="0" smtClean="0"/>
            </a:br>
            <a:r>
              <a:rPr lang="sr-Latn-RS" sz="2400" dirty="0" smtClean="0"/>
              <a:t>	2) uraditi  5  pitanja  na  str. 145.</a:t>
            </a:r>
            <a:br>
              <a:rPr lang="sr-Latn-RS" sz="2400" dirty="0" smtClean="0"/>
            </a:br>
            <a:r>
              <a:rPr lang="sr-Latn-RS" sz="2400" dirty="0"/>
              <a:t>	3</a:t>
            </a:r>
            <a:r>
              <a:rPr lang="sr-Latn-RS" sz="2400" dirty="0" smtClean="0"/>
              <a:t>) </a:t>
            </a:r>
            <a:r>
              <a:rPr lang="sr-Latn-RS" sz="2400" dirty="0" smtClean="0"/>
              <a:t>OBAVEZNO  </a:t>
            </a:r>
            <a:r>
              <a:rPr lang="sr-Latn-RS" sz="2400" dirty="0" smtClean="0"/>
              <a:t>pogledati  link  sa  predhodnog  slajda</a:t>
            </a:r>
            <a:br>
              <a:rPr lang="sr-Latn-RS" sz="2400" dirty="0" smtClean="0"/>
            </a:br>
            <a:r>
              <a:rPr lang="sr-Latn-RS" sz="2400" dirty="0"/>
              <a:t>	</a:t>
            </a:r>
            <a:r>
              <a:rPr lang="sr-Latn-RS" sz="2400" dirty="0" smtClean="0"/>
              <a:t>	(tu  imate  kratki  film  o  Čarlsu  Darvinu)</a:t>
            </a:r>
            <a:br>
              <a:rPr lang="sr-Latn-R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760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0" y="863601"/>
            <a:ext cx="10312399" cy="5308599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sz="6000" b="1" dirty="0" smtClean="0">
                <a:solidFill>
                  <a:srgbClr val="FF0000"/>
                </a:solidFill>
              </a:rPr>
              <a:t>Roditelji  i  potomci</a:t>
            </a:r>
            <a:r>
              <a:rPr lang="sr-Latn-RS" sz="6600" b="1" dirty="0" smtClean="0">
                <a:solidFill>
                  <a:srgbClr val="FF0000"/>
                </a:solidFill>
              </a:rPr>
              <a:t/>
            </a:r>
            <a:br>
              <a:rPr lang="sr-Latn-RS" sz="6600" b="1" dirty="0" smtClean="0">
                <a:solidFill>
                  <a:srgbClr val="FF0000"/>
                </a:solidFill>
              </a:rPr>
            </a:br>
            <a:r>
              <a:rPr lang="sr-Latn-RS" sz="3600" b="1" dirty="0" smtClean="0">
                <a:solidFill>
                  <a:srgbClr val="FF0000"/>
                </a:solidFill>
              </a:rPr>
              <a:t>(utvrđivanje)</a:t>
            </a:r>
            <a:br>
              <a:rPr lang="sr-Latn-RS" sz="3600" b="1" dirty="0" smtClean="0">
                <a:solidFill>
                  <a:srgbClr val="FF0000"/>
                </a:solidFill>
              </a:rPr>
            </a:br>
            <a:r>
              <a:rPr lang="sr-Latn-RS" sz="3600" b="1" dirty="0" smtClean="0">
                <a:solidFill>
                  <a:schemeClr val="tx1"/>
                </a:solidFill>
              </a:rPr>
              <a:t>URADITI  TEST  3  NA  str. 148. i 149.</a:t>
            </a:r>
            <a:br>
              <a:rPr lang="sr-Latn-RS" sz="3600" b="1" dirty="0" smtClean="0">
                <a:solidFill>
                  <a:schemeClr val="tx1"/>
                </a:solidFill>
              </a:rPr>
            </a:br>
            <a:r>
              <a:rPr lang="sr-Latn-RS" sz="3600" b="1" dirty="0" smtClean="0">
                <a:solidFill>
                  <a:schemeClr val="tx1"/>
                </a:solidFill>
              </a:rPr>
              <a:t>PRI  RADU  DOMAĆIH  ZADATAKA  BUDITE  ODGOVORNI  I  PRECIZNI,  ZA  NAČINE  PREGLEDANjA  ISTIH BIĆETE  BLAGOVREMENO OBAVEŠTENI  PREKO  SVOJIH  ODELjENjSKIH STAREŠINA</a:t>
            </a:r>
            <a:br>
              <a:rPr lang="sr-Latn-RS" sz="3600" b="1" dirty="0" smtClean="0">
                <a:solidFill>
                  <a:schemeClr val="tx1"/>
                </a:solidFill>
              </a:rPr>
            </a:br>
            <a:r>
              <a:rPr lang="sr-Latn-RS" sz="5300" b="1" dirty="0" smtClean="0">
                <a:solidFill>
                  <a:srgbClr val="FF0000"/>
                </a:solidFill>
              </a:rPr>
              <a:t>LEP  POZDRAV</a:t>
            </a:r>
            <a:endParaRPr lang="en-US" sz="5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59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320</TotalTime>
  <Words>170</Words>
  <Application>Microsoft Office PowerPoint</Application>
  <PresentationFormat>Custom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Ion Boardroom</vt:lpstr>
      <vt:lpstr>Uzroci raznolikosti potomaka</vt:lpstr>
      <vt:lpstr>NASLEDNI  MATERIJAL  JE  SAČINjEN  OD  GENA, U GENIMA  SU  SMEŠTENI  PODACI  O  OSOBINAMA  ŽIVIH  BIĆA  I ONI SE NALAZE  U  JEDRU </vt:lpstr>
      <vt:lpstr>EVOLUCIJA  PREDSTAVLjA  POSTEPENO  MENjANjE  ODREĐENIH  OSOBINA  ŽIVIH  BIĆA,  A  SAMIM  TIM  I  MENjANjE  VRSTA  ŽIVIH  BIĆA    DA  BI  DOŠLO  DO  EVOLUCIJE  NEOPHODNA  JE  VARIJABILNOST, TJ. PRISUSTVO  RAZLIKA  IZMEĐU  JEDINKI  ISTE  VRSTE </vt:lpstr>
      <vt:lpstr>NASTAVNA  JEDINICA   UZROCI  RAZNOLIKOSTI  POTOMAKA  NALAZI  SE  NA str. 142. U  UDžBENIKU  DOMAĆI  ZADATAK:  1) izvući  teze  u  sveske  za  biologiju  iz  udžbenika   ili  sa  prezentacije  2) uraditi  5  pitanja  na  str. 145.  3) OBAVEZNO  pogledati  link  sa  predhodnog  slajda   (tu  imate  kratki  film  o  Čarlsu  Darvinu) </vt:lpstr>
      <vt:lpstr>Roditelji  i  potomci (utvrđivanje) URADITI  TEST  3  NA  str. 148. i 149. PRI  RADU  DOMAĆIH  ZADATAKA  BUDITE  ODGOVORNI  I  PRECIZNI,  ZA  NAČINE  PREGLEDANjA  ISTIH BIĆETE  BLAGOVREMENO OBAVEŠTENI  PREKO  SVOJIH  ODELjENjSKIH STAREŠINA LEP  POZDRAV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Roditelji i potomci</dc:title>
  <dc:creator>Momcilo Majstorovic</dc:creator>
  <cp:lastModifiedBy>X</cp:lastModifiedBy>
  <cp:revision>26</cp:revision>
  <dcterms:created xsi:type="dcterms:W3CDTF">2020-03-17T19:47:37Z</dcterms:created>
  <dcterms:modified xsi:type="dcterms:W3CDTF">2020-03-24T00:56:21Z</dcterms:modified>
</cp:coreProperties>
</file>