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1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1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254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533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800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1066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133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A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-1270" y="1600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-1270" y="1879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8F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-1270" y="214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1270" y="241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-1270" y="2679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5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-1270" y="294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-1270" y="3213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3F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1270" y="349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-1270" y="375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-1270" y="402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0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-1270" y="429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-1270" y="4559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EEF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-1270" y="4838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-1270" y="5105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-1270" y="5372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B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-1270" y="5638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-1270" y="590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9F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-1270" y="61721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-1270" y="6451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-1270" y="6718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6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-1270" y="698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1270" y="7251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4F4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-1270" y="7518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1270" y="7797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270" y="806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1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-1270" y="8331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-1270" y="8597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FF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-1270" y="8864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-1270" y="9131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-1270" y="9410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C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-1270" y="9677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1270" y="9944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AF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1270" y="10210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-1270" y="10477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270" y="10756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7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-1270" y="11023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-1270" y="11290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5E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-1270" y="1155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-1270" y="11823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-1270" y="120903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2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-1270" y="12369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-1270" y="1263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0E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-1270" y="12903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-1270" y="13169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-1270" y="13436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D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-1270" y="13703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-1270" y="13982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CE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-1270" y="14249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-1270" y="14516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-1270" y="14782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8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-1270" y="15049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-1270" y="15328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6E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-1270" y="15595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-1270" y="15862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-1270" y="16129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3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-1270" y="16395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-1270" y="166623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C1E6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-1270" y="16941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-1270" y="17208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-1270" y="17475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E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-1270" y="17741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-1270" y="180086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CE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-1270" y="18288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-1270" y="18554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-1270" y="18821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9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-1270" y="19088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-1270" y="19354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7E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-1270" y="19621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-1270" y="19900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-1270" y="20167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4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-1270" y="20434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-1270" y="20701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2E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-1270" y="20967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-1270" y="21247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-1270" y="21513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F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-1270" y="21780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-1270" y="22047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DD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-1270" y="22313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-1270" y="225806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-1270" y="22860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A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-1270" y="23126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-1270" y="23393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8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-1270" y="23660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7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-1270" y="23926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A6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-1270" y="24206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5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-1270" y="24472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-1270" y="24739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3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-1270" y="2500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2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-1270" y="2527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1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-1270" y="25539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0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-1270" y="25819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-1270" y="26085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E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-1270" y="2635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D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-1270" y="2661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C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-1270" y="268858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9B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-1270" y="27165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-1270" y="27432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9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-1270" y="27698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-1270" y="27965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7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-1270" y="28232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6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-1270" y="28498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-1270" y="28778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4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-1270" y="29044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3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-1270" y="29311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2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-1270" y="29578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1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-1270" y="29845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-1270" y="30124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F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-1270" y="30391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E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-1270" y="30657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D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-1270" y="3092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C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-1270" y="312038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-1270" y="314578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8A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-1270" y="31737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9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-1270" y="32004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8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-1270" y="32270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7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-1270" y="32537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-1270" y="32804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85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-1270" y="3308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4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-1270" y="33350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3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-1270" y="33616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2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-1270" y="33883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-1270" y="3416300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80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-1270" y="34417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-1270" y="3469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E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-1270" y="34963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D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-1270" y="35229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-1270" y="3549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B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-1270" y="3577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AC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-1270" y="3604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9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-1270" y="36309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8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-1270" y="36576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-1270" y="36842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6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-1270" y="371220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39"/>
                </a:moveTo>
                <a:lnTo>
                  <a:pt x="9146540" y="27939"/>
                </a:lnTo>
                <a:lnTo>
                  <a:pt x="914654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75C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-1270" y="37376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4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-1270" y="3765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3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-1270" y="37922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-1270" y="38188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1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-1270" y="38455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0C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-1270" y="3873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F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-1270" y="39001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E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-1270" y="39268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-1270" y="39535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C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-1270" y="39801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BC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-1270" y="4008120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6A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-1270" y="40347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9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-1270" y="40614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-1270" y="40881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7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-1270" y="41148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6C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-1270" y="41414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6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-1270" y="41694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4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-1270" y="41960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-1270" y="42227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2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-1270" y="42494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1C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-1270" y="427609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0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-1270" y="430402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5F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-1270" y="4330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-1270" y="43573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D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-1270" y="43840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CB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-1270" y="44107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B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-1270" y="44373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5A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-1270" y="44653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-1270" y="44919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8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-1270" y="45186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7B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-1270" y="45453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6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-1270" y="45720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55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-1270" y="45999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-1270" y="46266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3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-1270" y="46532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2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-1270" y="46799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1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-1270" y="47066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0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-1270" y="473329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-1270" y="47612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E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-1270" y="47879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DB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-1270" y="48145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C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-1270" y="48412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B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-1270" y="48679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-1270" y="48958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9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-1270" y="49225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8B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-1270" y="49491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7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-1270" y="49758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6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-1270" y="50025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-1270" y="50292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4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-1270" y="50571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3B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-1270" y="50838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2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-1270" y="51104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1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-1270" y="51371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-1270" y="51638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F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-1270" y="51917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EB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-1270" y="52184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D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-1270" y="52451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C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-1270" y="52717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-1270" y="52984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A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-1270" y="53251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9B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-1270" y="53530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8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-1270" y="53797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7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-1270" y="54063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-1270" y="54330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5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-1270" y="54597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34A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-1270" y="54876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3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-1270" y="55143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-1270" y="55410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-1270" y="55676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0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-1270" y="5594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FA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-1270" y="56210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2E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-1270" y="56489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D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-1270" y="5675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-1270" y="5702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B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-1270" y="57289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A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-1270" y="5755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9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-1270" y="57823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28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-1270" y="5810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-1270" y="5836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6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-1270" y="5863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5A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-1270" y="5890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4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-1270" y="59169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23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-1270" y="59448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-1270" y="59715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1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-1270" y="59982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0A6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-1270" y="60248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F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-1270" y="6051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E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-1270" y="60782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-1270" y="61061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C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-1270" y="61328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BA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-1270" y="6159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A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-1270" y="61861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9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-1270" y="62128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-1270" y="62407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7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-1270" y="6267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6A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-1270" y="62941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5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-1270" y="63207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4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-1270" y="63474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-1270" y="63741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12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-1270" y="64020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1A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-1270" y="64287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0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-1270" y="64554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F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-1270" y="64820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-1270" y="65087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D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-1270" y="65366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C9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-1270" y="65633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B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-1270" y="65900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A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-1270" y="6616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-1270" y="66433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8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-1270" y="66700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79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-1270" y="66979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6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-1270" y="6724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5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-1270" y="67513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-1270" y="67779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3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-1270" y="680465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29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0" y="68326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25400"/>
                </a:move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1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1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8525" y="46990"/>
            <a:ext cx="480695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1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109" y="1772920"/>
            <a:ext cx="8907780" cy="296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254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533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0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800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1066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133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3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1600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1879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59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214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241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2679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8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294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213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A9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49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375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2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D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29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559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F9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838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5105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5372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2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5638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590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4A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1721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451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718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7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98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7251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9A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7518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7797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806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C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8331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8597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EA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8864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9131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9410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1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9677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9944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3A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10210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10477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10756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6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11023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11290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8A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1155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11823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120903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2B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12369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1263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DA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12903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13169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13436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0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13703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13982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3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14249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14516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14782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5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15049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15328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7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15595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15862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16129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A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16395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166623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3CB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16941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17208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17475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F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17741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180086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1B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18288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18554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18821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4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19088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19354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6B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19621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19900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20167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20434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20701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BB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20967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21247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21513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E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21780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22047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0B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22313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225806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22860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3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23126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23393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5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23660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6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23926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57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24206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8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24472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24739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A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2500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B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2527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C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25539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5D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25819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26085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F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2635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0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2661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1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268858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62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27165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27432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4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-1270" y="27698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6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27965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-1270" y="28232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7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28498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-1270" y="28778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9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29044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A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29311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B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29578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C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29845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30124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E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30391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F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30657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0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-1270" y="3092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1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312038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314578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73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31737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4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-1270" y="32004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5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32270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6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-1270" y="32537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32804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8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-1270" y="3308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9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33350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A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-1270" y="33616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B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33883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-1270" y="3416300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D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34417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E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-1270" y="3469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34963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0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35229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3549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2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3577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3C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3604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4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-1270" y="36309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5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36576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-1270" y="36842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87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371220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39"/>
                </a:moveTo>
                <a:lnTo>
                  <a:pt x="9146540" y="27939"/>
                </a:lnTo>
                <a:lnTo>
                  <a:pt x="914654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88C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-1270" y="37376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89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-1270" y="3765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8A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37922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-1270" y="38188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8C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38455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DD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-1270" y="3873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8E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-1270" y="39001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F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-1270" y="39268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-1270" y="39535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1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-1270" y="39801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2D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-1270" y="4008120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93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-1270" y="40347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4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-1270" y="40614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-1270" y="40881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6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-1270" y="41148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7D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-1270" y="41414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-1270" y="41694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-1270" y="41960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-1270" y="42227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B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-1270" y="42494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C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-1270" y="427609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D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430402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9E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-1270" y="4330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-1270" y="43573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0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-1270" y="43840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1D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-1270" y="44107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2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44373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3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-1270" y="44653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-1270" y="44919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5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45186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6D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-1270" y="45453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7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45720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8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-1270" y="45999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-1270" y="46266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A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-1270" y="46532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BD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46799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C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47066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D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-1270" y="473329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47612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F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-1270" y="47879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0D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1270" y="48145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1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1270" y="48412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2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48679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-1270" y="48958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4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1270" y="49225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5E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1270" y="49491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6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-1270" y="49758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7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-1270" y="50025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-1270" y="50292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9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-1270" y="50571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AE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-1270" y="50838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B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51104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C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-1270" y="51371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1270" y="51638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E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-1270" y="51917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FE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1270" y="52184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0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-1270" y="52451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1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52717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-1270" y="52984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3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1270" y="53251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C4E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-1270" y="53530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5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1270" y="53797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6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-1270" y="54063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54330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8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-1270" y="54597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C9E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1270" y="54876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A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-1270" y="55143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C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-1270" y="55410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-1270" y="55676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D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-1270" y="5594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EEA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-1270" y="56210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CF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-1270" y="56489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0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-1270" y="5675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-1270" y="5702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2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-1270" y="57289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3E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-1270" y="5755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4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-1270" y="57823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5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-1270" y="5810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-1270" y="5836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7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-1270" y="5863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8E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-1270" y="5890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9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-1270" y="59169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A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-1270" y="59448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-1270" y="59715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C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-1270" y="59982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DF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-1270" y="60248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E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-1270" y="6051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F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-1270" y="60782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-1270" y="61061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1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-1270" y="61328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2F2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-1270" y="6159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3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-1270" y="61861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4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-1270" y="62128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-1270" y="62407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6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-1270" y="6267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7F4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-1270" y="62941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8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-1270" y="63207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9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-1270" y="63474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-1270" y="63741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EB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-1270" y="64020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CF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-1270" y="64287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D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-1270" y="64554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E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-1270" y="64820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-1270" y="65087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F0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-1270" y="65366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1F8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-1270" y="65633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2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-1270" y="65900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3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-1270" y="6616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-1270" y="66433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5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-1270" y="66700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F6F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-1270" y="66979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7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-1270" y="6724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8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-1270" y="67513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-1270" y="67779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A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-1270" y="680465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BF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0" y="68326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25400"/>
                </a:move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C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95220" y="2251710"/>
            <a:ext cx="3501390" cy="0"/>
          </a:xfrm>
          <a:custGeom>
            <a:avLst/>
            <a:gdLst/>
            <a:ahLst/>
            <a:cxnLst/>
            <a:rect l="l" t="t" r="r" b="b"/>
            <a:pathLst>
              <a:path w="3501390">
                <a:moveTo>
                  <a:pt x="0" y="0"/>
                </a:moveTo>
                <a:lnTo>
                  <a:pt x="350139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66010" y="2222500"/>
            <a:ext cx="3501390" cy="0"/>
          </a:xfrm>
          <a:custGeom>
            <a:avLst/>
            <a:gdLst/>
            <a:ahLst/>
            <a:cxnLst/>
            <a:rect l="l" t="t" r="r" b="b"/>
            <a:pathLst>
              <a:path w="3501390">
                <a:moveTo>
                  <a:pt x="0" y="0"/>
                </a:moveTo>
                <a:lnTo>
                  <a:pt x="3501390" y="0"/>
                </a:lnTo>
              </a:path>
            </a:pathLst>
          </a:custGeom>
          <a:ln w="4318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896609" y="2251710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867400" y="2222500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4318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084570" y="2251710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67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055359" y="2222500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670" y="0"/>
                </a:lnTo>
              </a:path>
            </a:pathLst>
          </a:custGeom>
          <a:ln w="4318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619240" y="2251710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590030" y="2222500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4318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586989" y="2921000"/>
            <a:ext cx="4028440" cy="0"/>
          </a:xfrm>
          <a:custGeom>
            <a:avLst/>
            <a:gdLst/>
            <a:ahLst/>
            <a:cxnLst/>
            <a:rect l="l" t="t" r="r" b="b"/>
            <a:pathLst>
              <a:path w="4028440">
                <a:moveTo>
                  <a:pt x="0" y="0"/>
                </a:moveTo>
                <a:lnTo>
                  <a:pt x="402844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>
            <a:spLocks noGrp="1"/>
          </p:cNvSpPr>
          <p:nvPr>
            <p:ph type="title"/>
          </p:nvPr>
        </p:nvSpPr>
        <p:spPr>
          <a:xfrm>
            <a:off x="914400" y="1586229"/>
            <a:ext cx="69342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marR="5080" indent="-191770" algn="ctr">
              <a:lnSpc>
                <a:spcPct val="100000"/>
              </a:lnSpc>
              <a:spcBef>
                <a:spcPts val="100"/>
              </a:spcBef>
              <a:tabLst>
                <a:tab pos="3888740" algn="l"/>
              </a:tabLst>
            </a:pPr>
            <a:r>
              <a:rPr lang="en-US" sz="4400" i="0" spc="365" dirty="0" smtClean="0">
                <a:solidFill>
                  <a:schemeClr val="tx1"/>
                </a:solidFill>
                <a:latin typeface="Elephant"/>
                <a:cs typeface="Elephant"/>
              </a:rPr>
              <a:t>RECI NE DUVANSKOM DIMU</a:t>
            </a:r>
            <a:endParaRPr sz="4400" dirty="0">
              <a:solidFill>
                <a:schemeClr val="tx1"/>
              </a:solidFill>
              <a:latin typeface="Elephant"/>
              <a:cs typeface="Elephant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2557779" y="2891789"/>
            <a:ext cx="4028440" cy="0"/>
          </a:xfrm>
          <a:custGeom>
            <a:avLst/>
            <a:gdLst/>
            <a:ahLst/>
            <a:cxnLst/>
            <a:rect l="l" t="t" r="r" b="b"/>
            <a:pathLst>
              <a:path w="4028440">
                <a:moveTo>
                  <a:pt x="0" y="0"/>
                </a:moveTo>
                <a:lnTo>
                  <a:pt x="4028440" y="0"/>
                </a:lnTo>
              </a:path>
            </a:pathLst>
          </a:custGeom>
          <a:ln w="4318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0" y="3938270"/>
            <a:ext cx="4428490" cy="2919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0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9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3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4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59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23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02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0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8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57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6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A9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4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1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9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D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7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35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F9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13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90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687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2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59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37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4A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4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2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70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7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8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26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9A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3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1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594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C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49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5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EA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05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83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61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1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38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3A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94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2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500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6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27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18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8A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83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74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51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B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29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07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DA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85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63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40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0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186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296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3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741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64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842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5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20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198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7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758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53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31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A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09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0871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C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776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80" h="6860540">
                <a:moveTo>
                  <a:pt x="0" y="6860540"/>
                </a:moveTo>
                <a:lnTo>
                  <a:pt x="17780" y="6860540"/>
                </a:lnTo>
                <a:lnTo>
                  <a:pt x="1778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42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620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F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7983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9761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1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166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344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522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4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700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877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6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55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33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411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589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779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B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9446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135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3128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E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490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668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0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846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024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2018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3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3796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557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5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748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6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9131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7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103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8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281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459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A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637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BB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814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C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992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D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170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3482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F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526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0B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7037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1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894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2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072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2498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4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427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6C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605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783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7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961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1388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9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3167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AC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507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B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6722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C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862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040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E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218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FC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96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0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574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1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0751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929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3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11073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4C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285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5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463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6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6407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1831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8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2009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9C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21868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A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2364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B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542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2720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D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898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EC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30758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F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3253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0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3431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3622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2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3799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3C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3977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4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155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5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4333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4511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7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4688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8C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866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9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044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A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2222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5400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C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590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DD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768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E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946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F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1238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6301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1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6479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2D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657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3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8351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4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0128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1907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6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368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7D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559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9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736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914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092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B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270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C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8448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D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8625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E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8036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981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0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1592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1D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349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2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527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3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705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883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5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608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6D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238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7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416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8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594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0772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09498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AD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1277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1318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496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D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1673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1851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FD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0293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2207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2385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2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25627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2740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4E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29184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30962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3286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7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3464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3642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9E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3820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3997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175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C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4353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531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EE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709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886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077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1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255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5433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3E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610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5788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5966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6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144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6322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8E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6499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66775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8554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C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045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7211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DEA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7401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7579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7757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0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7934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8112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2E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8290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8468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86460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5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8823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9014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7E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9192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9370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9547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A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9725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9903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CF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0081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0259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0436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F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06145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0805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1F2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0982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1160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1338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4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1516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1694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6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1871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2049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2227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9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24052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25830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B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2773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29387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3129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E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3307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3484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0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3662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840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4018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3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196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3737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5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45515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4742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919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8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5097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275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A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5453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5631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808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986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6164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63422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65200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A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697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6888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8F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066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244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421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5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599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7777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3F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7955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8133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83107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F0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8501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86664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EF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8856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9034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9212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B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9390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9568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9F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9745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923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0101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6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0279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04570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4F4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0634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0825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003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1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181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358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FF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536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714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1892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C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2070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22477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AF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4255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2616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2793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7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2971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149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5E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327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505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3682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2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38607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4038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D0E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4229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43940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4584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D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4762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4940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CE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5118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5295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5473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8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5651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58292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6E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6007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61847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63625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3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6553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6730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1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6908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7086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7264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E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7442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7619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C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77977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7975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81532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9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8343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8521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7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8699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8877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9055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4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9232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9410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2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9588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9766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9944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F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01217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0312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D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0490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0667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0845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A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1023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1201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8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1379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7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1556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6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1734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5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1912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20902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3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2280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2D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2458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1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2636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A0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2814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2992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E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31697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DD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3347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C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3525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B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37032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3881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20" y="6860540"/>
                </a:lnTo>
                <a:lnTo>
                  <a:pt x="2032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9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4071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9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42492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7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4427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6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4604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4782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4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4960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3D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5138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2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5316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1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5493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56716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F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5849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E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6040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D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6217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C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6395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6573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A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6751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9D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6929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8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7106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7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72845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7462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5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76401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4C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7818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3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008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2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186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64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80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541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719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E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897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D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9075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9253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B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9430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AC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96086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9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9799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8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9977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0154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6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0332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5C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0510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4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0688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3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0866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1043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1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1221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0C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13994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F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15771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E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1767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19328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C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2123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BC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2301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A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2478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9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2656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2834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7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3012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6C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3190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3367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4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35456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3736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2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3914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1C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4091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60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4269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F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4447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4625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D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4803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CB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4980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B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5158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A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53364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5526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8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5692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7B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5882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6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6060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5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6238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6415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6593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3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6771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6949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71270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50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7304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7495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EB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7660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7851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8028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B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8206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8384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9B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8562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8740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8917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6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90955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92734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4B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9463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9641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9819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1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9997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0175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FB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0352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0530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0708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C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0886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10640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AB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1254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14196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1610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7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1788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1965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5A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2143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2321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2499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2677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28548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30A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30325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3223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33881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D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3578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3756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B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3934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4112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4289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8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4467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4645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6A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48233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5001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5178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3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5369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5547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1A6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5725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5902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6080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E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6258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6436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CA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6614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867918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6982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9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71474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7337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7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7515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76935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7871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4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8049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8226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2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84046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8582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8760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F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89380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91159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D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9306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89484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89662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A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9839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00175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8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0195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03731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0551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5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728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090659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0" y="6860540"/>
                </a:moveTo>
                <a:lnTo>
                  <a:pt x="20319" y="6860540"/>
                </a:lnTo>
                <a:lnTo>
                  <a:pt x="2031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3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109709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1274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 txBox="1"/>
          <p:nvPr/>
        </p:nvSpPr>
        <p:spPr>
          <a:xfrm>
            <a:off x="3641090" y="135890"/>
            <a:ext cx="3920490" cy="631825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3000" spc="-7" baseline="2777" dirty="0">
                <a:solidFill>
                  <a:srgbClr val="009999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Efekti nikotina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po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organima</a:t>
            </a:r>
            <a:r>
              <a:rPr sz="2000" b="1" spc="-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su:</a:t>
            </a:r>
            <a:endParaRPr sz="20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1250"/>
              </a:spcBef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Centralni </a:t>
            </a:r>
            <a:r>
              <a:rPr sz="2000" b="1" spc="-10" dirty="0">
                <a:solidFill>
                  <a:srgbClr val="009999"/>
                </a:solidFill>
                <a:latin typeface="Arial"/>
                <a:cs typeface="Arial"/>
              </a:rPr>
              <a:t>nervni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sistem –tremor,  </a:t>
            </a:r>
            <a:r>
              <a:rPr sz="2000" b="1" spc="-10" dirty="0">
                <a:solidFill>
                  <a:srgbClr val="009999"/>
                </a:solidFill>
                <a:latin typeface="Arial"/>
                <a:cs typeface="Arial"/>
              </a:rPr>
              <a:t>grčevi.</a:t>
            </a:r>
            <a:endParaRPr sz="200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  <a:spcBef>
                <a:spcPts val="1250"/>
              </a:spcBef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Respiratorni sistem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–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stimuliše  disanje, bronhijalna</a:t>
            </a:r>
            <a:r>
              <a:rPr sz="2000" b="1" spc="-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sekrecija.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50"/>
              </a:spcBef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Kardio-vaskularni sistem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– 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tahikardija, bradikadmija, porast  pa smanjenje</a:t>
            </a:r>
            <a:r>
              <a:rPr sz="2000" b="1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pritiska.</a:t>
            </a:r>
            <a:endParaRPr sz="2000">
              <a:latin typeface="Arial"/>
              <a:cs typeface="Arial"/>
            </a:endParaRPr>
          </a:p>
          <a:p>
            <a:pPr marL="12700" marR="600710">
              <a:lnSpc>
                <a:spcPct val="100000"/>
              </a:lnSpc>
              <a:spcBef>
                <a:spcPts val="1250"/>
              </a:spcBef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GiT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–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mučnina,</a:t>
            </a:r>
            <a:r>
              <a:rPr sz="2000" b="1" spc="-7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povraćanje,  povećanje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pa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smanjenje  motorne aktivnosti želuca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i 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creva, povećanje sekrecije  pljuvačke.</a:t>
            </a:r>
            <a:endParaRPr sz="2000">
              <a:latin typeface="Arial"/>
              <a:cs typeface="Arial"/>
            </a:endParaRPr>
          </a:p>
          <a:p>
            <a:pPr marL="12700" marR="398145">
              <a:lnSpc>
                <a:spcPct val="100000"/>
              </a:lnSpc>
              <a:spcBef>
                <a:spcPts val="1250"/>
              </a:spcBef>
            </a:pP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Ostali efekti –</a:t>
            </a:r>
            <a:r>
              <a:rPr sz="2000" b="1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hiperglikemija,  smanjeno izmokravanje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sl.</a:t>
            </a:r>
            <a:endParaRPr sz="2000">
              <a:latin typeface="Arial"/>
              <a:cs typeface="Arial"/>
            </a:endParaRPr>
          </a:p>
          <a:p>
            <a:pPr marL="12700" marR="325120">
              <a:lnSpc>
                <a:spcPct val="100000"/>
              </a:lnSpc>
              <a:spcBef>
                <a:spcPts val="1250"/>
              </a:spcBef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Smrt nastaje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kao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posledica  paralize respiratornog centra.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0" y="906780"/>
            <a:ext cx="3420110" cy="5617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809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1097280"/>
            <a:ext cx="7919720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0019" y="637540"/>
            <a:ext cx="6026150" cy="0"/>
          </a:xfrm>
          <a:custGeom>
            <a:avLst/>
            <a:gdLst/>
            <a:ahLst/>
            <a:cxnLst/>
            <a:rect l="l" t="t" r="r" b="b"/>
            <a:pathLst>
              <a:path w="6026150">
                <a:moveTo>
                  <a:pt x="0" y="0"/>
                </a:moveTo>
                <a:lnTo>
                  <a:pt x="60261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0810" y="223520"/>
            <a:ext cx="6044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009999"/>
                </a:solidFill>
                <a:latin typeface="Arial"/>
                <a:cs typeface="Arial"/>
              </a:rPr>
              <a:t>Izgled </a:t>
            </a:r>
            <a:r>
              <a:rPr sz="2800" b="1" i="1" spc="-10" dirty="0">
                <a:solidFill>
                  <a:srgbClr val="009999"/>
                </a:solidFill>
                <a:latin typeface="Arial"/>
                <a:cs typeface="Arial"/>
              </a:rPr>
              <a:t>pluća </a:t>
            </a:r>
            <a:r>
              <a:rPr sz="2800" b="1" i="1" spc="-5" dirty="0">
                <a:solidFill>
                  <a:srgbClr val="009999"/>
                </a:solidFill>
                <a:latin typeface="Arial"/>
                <a:cs typeface="Arial"/>
              </a:rPr>
              <a:t>kod </a:t>
            </a:r>
            <a:r>
              <a:rPr sz="2800" b="1" i="1" spc="-10" dirty="0">
                <a:solidFill>
                  <a:srgbClr val="009999"/>
                </a:solidFill>
                <a:latin typeface="Arial"/>
                <a:cs typeface="Arial"/>
              </a:rPr>
              <a:t>nepušača </a:t>
            </a:r>
            <a:r>
              <a:rPr sz="2800" b="1" i="1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2800" b="1" i="1" spc="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9999"/>
                </a:solidFill>
                <a:latin typeface="Arial"/>
                <a:cs typeface="Arial"/>
              </a:rPr>
              <a:t>pušača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3510" y="621030"/>
            <a:ext cx="6026150" cy="0"/>
          </a:xfrm>
          <a:custGeom>
            <a:avLst/>
            <a:gdLst/>
            <a:ahLst/>
            <a:cxnLst/>
            <a:rect l="l" t="t" r="r" b="b"/>
            <a:pathLst>
              <a:path w="6026150">
                <a:moveTo>
                  <a:pt x="0" y="0"/>
                </a:moveTo>
                <a:lnTo>
                  <a:pt x="6026150" y="0"/>
                </a:lnTo>
              </a:path>
            </a:pathLst>
          </a:custGeom>
          <a:ln w="1905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12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254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93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533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66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3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800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927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59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10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1193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133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8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147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60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A9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73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86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200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D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2133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227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F9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241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254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267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2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2806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294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4A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3073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321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335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7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347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361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9A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3746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388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013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C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15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29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EA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41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559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686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1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8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4953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3A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9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23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35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49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626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8A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76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892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03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17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29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A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3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65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705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832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972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711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723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7378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5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7505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7645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7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7772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791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8051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A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8178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831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C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8445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858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8712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F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8851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8991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1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9118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925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9385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4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952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9652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6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9791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993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10058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1019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10325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B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10464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10591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1073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E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10858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10998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0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11137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11264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11404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3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11531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1167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5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11798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6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1193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7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12077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8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12204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123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A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12471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BB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12611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C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12738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D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12877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1301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F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1314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0B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13284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1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13411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2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13550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13677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4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-1270" y="13817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6C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13957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-1270" y="14084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7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1422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-1270" y="14351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9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1449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AC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14617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B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14757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C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14897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15024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E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1516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FC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15290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0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-1270" y="1543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1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15557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15697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3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15836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4C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-1270" y="15963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5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1610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6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-1270" y="16230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16370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8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-1270" y="16497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9C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1663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A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-1270" y="1677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B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1690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-1270" y="17043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D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17170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EC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-1270" y="17310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F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17437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0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1757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1771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2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1784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3C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1798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4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-1270" y="18110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5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1824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-1270" y="1837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7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1851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8C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-1270" y="1865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9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-1270" y="1878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A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1892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-1270" y="1905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C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1918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DD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-1270" y="19316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E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-1270" y="19456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F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-1270" y="1959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-1270" y="19723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1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-1270" y="1986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2D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-1270" y="19989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3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-1270" y="2012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4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-1270" y="20256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-1270" y="2039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6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-1270" y="2053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7D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-1270" y="2066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9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-1270" y="20802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-1270" y="20929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-1270" y="21069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B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-1270" y="21196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C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-1270" y="2133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D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2147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E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-1270" y="21602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-1270" y="21742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0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-1270" y="21869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1D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-1270" y="2200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2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22136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3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-1270" y="2227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-1270" y="2241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5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2254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6D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-1270" y="2268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7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2280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8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-1270" y="2294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-1270" y="23075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-1270" y="23215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AD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2335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23482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-1270" y="236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D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23749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-1270" y="23888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FD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1270" y="24015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1270" y="24155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2429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2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-1270" y="24422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1270" y="2456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4E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1270" y="24688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-1270" y="2482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-1270" y="24955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7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-1270" y="25095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-1270" y="25234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-1270" y="25361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25501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-1270" y="25628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C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1270" y="2576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-1270" y="25895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EE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1270" y="2603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-1270" y="2617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2630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-1270" y="2644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1270" y="26568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-1270" y="2670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1270" y="26835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-1270" y="26974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6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27101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-1270" y="2724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1270" y="273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-1270" y="2750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-1270" y="27647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-1270" y="27774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-1270" y="27914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DEA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-1270" y="28041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-1270" y="2818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-1270" y="2832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0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-1270" y="2844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-1270" y="28587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2E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-1270" y="28714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-1270" y="2885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-1270" y="28981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5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-1270" y="29121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-1270" y="2926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-1270" y="2938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-1270" y="2952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-1270" y="2965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A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-1270" y="29794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-1270" y="29921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CF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-1270" y="30060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-1270" y="3020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-1270" y="30327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-1270" y="3046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-1270" y="30594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2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-1270" y="3073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-1270" y="30861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-1270" y="3100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-1270" y="3114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-1270" y="31267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-1270" y="31407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-1270" y="31534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-1270" y="3167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9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-1270" y="31800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-1270" y="31940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-1270" y="3208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-1270" y="32207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-1270" y="32346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E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-1270" y="32473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-1270" y="3261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0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-1270" y="32740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-1270" y="32880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-1270" y="3302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-1270" y="3314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-1270" y="3328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5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-1270" y="33413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-1270" y="3355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-1270" y="33680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8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-1270" y="33820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-1270" y="3395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A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-1270" y="3408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-1270" y="3422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-1270" y="3435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-1270" y="3449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-1270" y="34620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-1270" y="3475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-1270" y="3489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A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-1270" y="3502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-1270" y="3516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8F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-1270" y="35293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-1270" y="3543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-1270" y="3556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5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-1270" y="3569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-1270" y="3583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F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-1270" y="3596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-1270" y="3610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-1270" y="36233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0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-1270" y="3637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-1270" y="36499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EF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-1270" y="3663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-1270" y="36779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-1270" y="3690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B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-1270" y="3704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-1270" y="37172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9F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-1270" y="3731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-1270" y="37439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-1270" y="37579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6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-1270" y="3771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-1270" y="3784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4F4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-1270" y="3798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-1270" y="38112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-1270" y="3825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1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-1270" y="38379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-1270" y="3851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FF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-1270" y="38658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-1270" y="3878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-1270" y="3892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C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-1270" y="39052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-1270" y="3919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AF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-1270" y="3931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-1270" y="3945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-1270" y="39598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-1270" y="39725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-1270" y="3986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5E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-1270" y="39992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-1270" y="4013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-1270" y="40259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2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-1270" y="40398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-1270" y="40538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0E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-1270" y="40665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-1270" y="4080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-1270" y="40932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D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-1270" y="4107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-1270" y="41198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E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-1270" y="4133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-1270" y="4147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-1270" y="41605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-1270" y="41744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-1270" y="41871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-1270" y="42011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-1270" y="42138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-1270" y="4227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3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-1270" y="42405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-1270" y="42545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1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-1270" y="4268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-1270" y="4281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-1270" y="4295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E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-1270" y="43078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-1270" y="43218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C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-1270" y="43345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-1270" y="43484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-1270" y="4362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-1270" y="4375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-1270" y="4389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7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-1270" y="4401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-1270" y="44157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-1270" y="44284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4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-1270" y="4442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-1270" y="4456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2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-1270" y="4469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-1270" y="4483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-1270" y="4495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F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-1270" y="45097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-1270" y="45224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D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-1270" y="45364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-1270" y="45504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-1270" y="45631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A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-1270" y="4577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-1270" y="4589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8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-1270" y="4603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7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-1270" y="4616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6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-1270" y="46304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5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-1270" y="46443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-1270" y="46570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3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-1270" y="4671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2D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-1270" y="46837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1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-1270" y="4697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0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-1270" y="47104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-1270" y="47244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E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-1270" y="4738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DD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-1270" y="4751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C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-1270" y="4765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B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-1270" y="47777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-1270" y="47917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9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-1270" y="48044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9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-1270" y="48183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7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-1270" y="4832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6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-1270" y="4845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-1270" y="4859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4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-1270" y="48717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3D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-1270" y="4885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2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-1270" y="48983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1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-1270" y="4912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-1270" y="4926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F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-1270" y="49390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E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-1270" y="4953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D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-1270" y="4965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C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-1270" y="4979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-1270" y="49923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A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-1270" y="5006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9D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-1270" y="5020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8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-1270" y="50330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7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-1270" y="5046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-1270" y="50596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5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-1270" y="5073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4C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-1270" y="5086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3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-1270" y="5100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2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-1270" y="5114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-1270" y="5126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0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-1270" y="5140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-1270" y="51536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E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-1270" y="5167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D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-1270" y="51803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-1270" y="5194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B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-1270" y="52082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AC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-1270" y="5220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9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-1270" y="5234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8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-1270" y="52476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-1270" y="5261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6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-1270" y="52743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5C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-1270" y="5288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4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-1270" y="5302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3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-1270" y="5314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-1270" y="53289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1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-1270" y="53416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0C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-1270" y="5355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F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-1270" y="53682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E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-1270" y="5382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-1270" y="53962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C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-1270" y="54089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BC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-1270" y="5422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A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-1270" y="54356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9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-1270" y="5449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-1270" y="54622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7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-1270" y="5476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-1270" y="5490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-1270" y="55029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4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-1270" y="55168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-1270" y="55295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2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-1270" y="5543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1C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-1270" y="55562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0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-1270" y="5570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F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-1270" y="55841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-1270" y="55968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D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-1270" y="56108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CB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-1270" y="56235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B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-1270" y="5637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A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-1270" y="56502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-1270" y="5664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8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-1270" y="56781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7B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-1270" y="56908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6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-1270" y="57048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5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-1270" y="57175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-1270" y="5731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-1270" y="57442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3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-1270" y="5758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-1270" y="5772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-1270" y="57848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0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-1270" y="5798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-1270" y="58115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EB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-1270" y="58254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-1270" y="58381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-1270" y="58521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B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-1270" y="58648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-1270" y="58788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9B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-1270" y="58928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-1270" y="59055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-1270" y="5919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6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-1270" y="5932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-1270" y="5946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4B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-1270" y="59588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-1270" y="59728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-1270" y="59867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1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-1270" y="59994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-1270" y="6013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FB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-1270" y="6026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-1270" y="6040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-1270" y="6052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C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-1270" y="60667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-1270" y="60807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AB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-1270" y="6093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-1270" y="6107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-1270" y="6120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7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-1270" y="6134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-1270" y="6146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5A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-1270" y="61607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-1270" y="61747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-1270" y="61874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-1270" y="62014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-1270" y="62141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0A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-1270" y="6228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-1270" y="6240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-1270" y="62547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D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-1270" y="62687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-1270" y="62814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B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-1270" y="62953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-1270" y="63080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-1270" y="6322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-1270" y="63347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-1270" y="63487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6A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-1270" y="6362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-1270" y="6375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-1270" y="6389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3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-1270" y="6402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-1270" y="6416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1A6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-1270" y="64287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-1270" y="64427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-1270" y="645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-1270" y="6469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-1270" y="648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CA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-1270" y="64960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-1270" y="65100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-1270" y="65227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9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-1270" y="6536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-1270" y="6550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7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-1270" y="6563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-1270" y="65773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-1270" y="65900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4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-1270" y="6604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-1270" y="6616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2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-1270" y="6630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-1270" y="6644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-1270" y="6657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F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-1270" y="6671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-1270" y="66840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D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-1270" y="6697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-1270" y="67106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-1270" y="6724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A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-1270" y="67386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-1270" y="67513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8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-1270" y="6765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-1270" y="67779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-1270" y="6791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5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-1270" y="68046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-1270" y="68186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3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-1270" y="683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-1270" y="684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878579" y="822960"/>
            <a:ext cx="1498600" cy="0"/>
          </a:xfrm>
          <a:custGeom>
            <a:avLst/>
            <a:gdLst/>
            <a:ahLst/>
            <a:cxnLst/>
            <a:rect l="l" t="t" r="r" b="b"/>
            <a:pathLst>
              <a:path w="1498600">
                <a:moveTo>
                  <a:pt x="0" y="0"/>
                </a:moveTo>
                <a:lnTo>
                  <a:pt x="1498600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 txBox="1">
            <a:spLocks noGrp="1"/>
          </p:cNvSpPr>
          <p:nvPr>
            <p:ph type="title"/>
          </p:nvPr>
        </p:nvSpPr>
        <p:spPr>
          <a:xfrm>
            <a:off x="3845559" y="294640"/>
            <a:ext cx="152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dirty="0">
                <a:latin typeface="Arial"/>
                <a:cs typeface="Arial"/>
              </a:rPr>
              <a:t>P</a:t>
            </a:r>
            <a:r>
              <a:rPr sz="3600" b="1" i="0" spc="-15" dirty="0">
                <a:latin typeface="Arial"/>
                <a:cs typeface="Arial"/>
              </a:rPr>
              <a:t>i</a:t>
            </a:r>
            <a:r>
              <a:rPr sz="3600" b="1" i="0" dirty="0">
                <a:latin typeface="Arial"/>
                <a:cs typeface="Arial"/>
              </a:rPr>
              <a:t>tanja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3858259" y="802640"/>
            <a:ext cx="1498600" cy="0"/>
          </a:xfrm>
          <a:custGeom>
            <a:avLst/>
            <a:gdLst/>
            <a:ahLst/>
            <a:cxnLst/>
            <a:rect l="l" t="t" r="r" b="b"/>
            <a:pathLst>
              <a:path w="1498600">
                <a:moveTo>
                  <a:pt x="0" y="0"/>
                </a:moveTo>
                <a:lnTo>
                  <a:pt x="1498600" y="0"/>
                </a:lnTo>
              </a:path>
            </a:pathLst>
          </a:custGeom>
          <a:ln w="241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 txBox="1"/>
          <p:nvPr/>
        </p:nvSpPr>
        <p:spPr>
          <a:xfrm>
            <a:off x="77469" y="1935479"/>
            <a:ext cx="7767955" cy="234315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50"/>
              </a:spcBef>
              <a:buClr>
                <a:srgbClr val="00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Odakle potiče biljka duvan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i u kom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veku je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preneta u</a:t>
            </a:r>
            <a:r>
              <a:rPr sz="2000" b="1" spc="-4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9999"/>
                </a:solidFill>
                <a:latin typeface="Arial"/>
                <a:cs typeface="Arial"/>
              </a:rPr>
              <a:t>Evropu?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Kojim metodama se konzumira</a:t>
            </a:r>
            <a:r>
              <a:rPr sz="2000" b="1" spc="-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duvan?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Šta je nikotin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i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koja je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doza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nikotina smrtonosna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za</a:t>
            </a:r>
            <a:r>
              <a:rPr sz="2000" b="1" spc="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odrasle?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Šta podrazumevamo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pod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dvofaznim delovanjem</a:t>
            </a:r>
            <a:r>
              <a:rPr sz="2000" b="1" spc="-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nikotina?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Usled čega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nastaje</a:t>
            </a:r>
            <a:r>
              <a:rPr sz="2000" b="1" spc="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smrt?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4356100" y="3860800"/>
            <a:ext cx="4105909" cy="2801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12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254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93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533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66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3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800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927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59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10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1193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133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8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147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60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A9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73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86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200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D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2133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227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F9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241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254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267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2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2806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294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4A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3073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321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335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7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347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361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9A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3746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388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013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C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15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29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EA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41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559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686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1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8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4953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3A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9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23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35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49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626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8A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76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892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03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17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29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A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3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65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705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832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972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711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723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7378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5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7505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7645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7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7772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791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8051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A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8178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831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C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8445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858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8712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F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8851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8991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1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9118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925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9385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4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952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9652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6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9791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993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10058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1019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10325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B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10464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10591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1073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E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10858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10998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0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11137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11264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11404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3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11531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1167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5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11798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6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1193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7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12077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8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12204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123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A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12471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BB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12611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C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12738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D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12877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1301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F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1314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0B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13284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1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13411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2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13550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13677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4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-1270" y="13817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6C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13957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-1270" y="14084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7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1422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-1270" y="14351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9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1449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AC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14617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B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14757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C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14897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15024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E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1516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FC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15290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0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-1270" y="1543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1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15557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15697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3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15836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4C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-1270" y="15963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5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1610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6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-1270" y="16230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16370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8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-1270" y="16497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9C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1663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A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-1270" y="1677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B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1690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-1270" y="17043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D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17170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EC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-1270" y="17310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F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17437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0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1757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1771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2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1784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3C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1798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4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-1270" y="18110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5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1824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-1270" y="1837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7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1851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8C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-1270" y="1865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9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-1270" y="1878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A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1892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-1270" y="1905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C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1918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DD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-1270" y="19316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E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-1270" y="19456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F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-1270" y="1959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-1270" y="19723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1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-1270" y="1986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2D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-1270" y="19989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3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-1270" y="2012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4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-1270" y="20256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-1270" y="2039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6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-1270" y="2053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7D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-1270" y="2066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9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-1270" y="20802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-1270" y="20929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-1270" y="21069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B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-1270" y="21196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C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-1270" y="2133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D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2147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E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-1270" y="21602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-1270" y="21742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0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-1270" y="21869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1D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-1270" y="2200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2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22136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3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-1270" y="2227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-1270" y="2241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5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2254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6D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-1270" y="2268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7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2280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8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-1270" y="2294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-1270" y="23075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-1270" y="23215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AD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2335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23482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-1270" y="236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D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23749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-1270" y="23888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FD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1270" y="24015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1270" y="24155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2429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2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-1270" y="24422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1270" y="2456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4E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1270" y="24688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-1270" y="2482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-1270" y="24955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7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-1270" y="25095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-1270" y="25234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-1270" y="25361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25501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-1270" y="25628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C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1270" y="2576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-1270" y="25895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EE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1270" y="2603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-1270" y="2617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2630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-1270" y="2644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1270" y="26568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-1270" y="2670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1270" y="26835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-1270" y="26974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6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27101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-1270" y="2724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1270" y="273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-1270" y="2750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-1270" y="27647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-1270" y="27774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-1270" y="27914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DEA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-1270" y="28041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-1270" y="2818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-1270" y="2832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0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-1270" y="2844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-1270" y="28587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2E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-1270" y="28714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-1270" y="2885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-1270" y="28981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5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-1270" y="29121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-1270" y="2926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-1270" y="2938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-1270" y="2952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-1270" y="2965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A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-1270" y="29794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-1270" y="29921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CF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-1270" y="30060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-1270" y="3020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-1270" y="30327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-1270" y="3046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-1270" y="30594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2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-1270" y="3073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-1270" y="30861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-1270" y="3100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-1270" y="3114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-1270" y="31267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-1270" y="31407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-1270" y="31534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-1270" y="3167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9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-1270" y="31800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-1270" y="31940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-1270" y="3208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-1270" y="32207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-1270" y="32346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E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-1270" y="32473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-1270" y="3261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0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-1270" y="32740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-1270" y="32880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-1270" y="3302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-1270" y="3314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-1270" y="3328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5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-1270" y="33413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-1270" y="3355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-1270" y="33680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8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-1270" y="33820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-1270" y="3395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A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-1270" y="3408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-1270" y="3422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-1270" y="3435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-1270" y="3449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-1270" y="34620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-1270" y="3475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-1270" y="3489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A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-1270" y="3502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-1270" y="3516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8F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-1270" y="35293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-1270" y="3543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-1270" y="3556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5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-1270" y="3569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-1270" y="3583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F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-1270" y="3596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-1270" y="3610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-1270" y="36233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0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-1270" y="3637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-1270" y="36499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EF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-1270" y="3663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-1270" y="36779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-1270" y="3690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B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-1270" y="3704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-1270" y="37172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9F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-1270" y="3731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-1270" y="37439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-1270" y="37579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6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-1270" y="3771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-1270" y="3784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4F4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-1270" y="3798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-1270" y="38112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-1270" y="3825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1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-1270" y="38379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-1270" y="3851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FF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-1270" y="38658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-1270" y="3878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-1270" y="3892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C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-1270" y="39052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-1270" y="3919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AF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-1270" y="3931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-1270" y="3945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-1270" y="39598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-1270" y="39725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-1270" y="3986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5E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-1270" y="39992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-1270" y="4013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-1270" y="40259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2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-1270" y="40398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-1270" y="40538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0E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-1270" y="40665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-1270" y="4080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-1270" y="40932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D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-1270" y="4107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-1270" y="41198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E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-1270" y="4133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-1270" y="4147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-1270" y="41605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-1270" y="41744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-1270" y="41871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-1270" y="42011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-1270" y="42138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-1270" y="4227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3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-1270" y="42405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-1270" y="42545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1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-1270" y="4268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-1270" y="4281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-1270" y="4295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E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-1270" y="43078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-1270" y="43218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C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-1270" y="43345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-1270" y="43484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-1270" y="4362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-1270" y="4375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-1270" y="4389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7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-1270" y="4401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-1270" y="44157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-1270" y="44284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4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-1270" y="4442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-1270" y="4456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2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-1270" y="4469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-1270" y="4483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-1270" y="4495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F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-1270" y="45097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-1270" y="45224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D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-1270" y="45364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-1270" y="45504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-1270" y="45631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A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-1270" y="4577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-1270" y="4589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8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-1270" y="4603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7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-1270" y="4616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6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-1270" y="46304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5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-1270" y="46443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-1270" y="46570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3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-1270" y="4671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2D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-1270" y="46837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1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-1270" y="4697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0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-1270" y="47104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-1270" y="47244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E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-1270" y="4738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DD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-1270" y="4751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C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-1270" y="4765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B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-1270" y="47777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-1270" y="47917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9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-1270" y="48044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9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-1270" y="48183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7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-1270" y="4832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6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-1270" y="4845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-1270" y="4859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4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-1270" y="48717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3D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-1270" y="4885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2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-1270" y="48983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1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-1270" y="4912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-1270" y="4926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F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-1270" y="49390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E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-1270" y="4953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D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-1270" y="4965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C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-1270" y="4979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-1270" y="49923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A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-1270" y="5006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9D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-1270" y="5020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8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-1270" y="50330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7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-1270" y="5046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-1270" y="50596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5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-1270" y="5073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4C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-1270" y="5086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3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-1270" y="5100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2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-1270" y="5114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-1270" y="5126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0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-1270" y="5140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-1270" y="51536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E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-1270" y="5167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D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-1270" y="51803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-1270" y="5194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B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-1270" y="52082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AC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-1270" y="5220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9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-1270" y="5234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8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-1270" y="52476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-1270" y="5261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6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-1270" y="52743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5C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-1270" y="5288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4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-1270" y="5302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3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-1270" y="5314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-1270" y="53289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1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-1270" y="53416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0C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-1270" y="5355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F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-1270" y="53682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E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-1270" y="5382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-1270" y="53962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C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-1270" y="54089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BC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-1270" y="5422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A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-1270" y="54356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9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-1270" y="5449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-1270" y="54622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7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-1270" y="5476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-1270" y="5490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-1270" y="55029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4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-1270" y="55168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-1270" y="55295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2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-1270" y="5543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1C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-1270" y="55562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0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-1270" y="5570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F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-1270" y="55841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-1270" y="55968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D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-1270" y="56108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CB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-1270" y="56235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B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-1270" y="5637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A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-1270" y="56502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-1270" y="5664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8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-1270" y="56781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7B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-1270" y="56908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6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-1270" y="57048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5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-1270" y="57175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-1270" y="5731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-1270" y="57442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3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-1270" y="5758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-1270" y="5772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-1270" y="57848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0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-1270" y="5798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-1270" y="58115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EB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-1270" y="58254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-1270" y="58381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-1270" y="58521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B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-1270" y="58648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-1270" y="58788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9B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-1270" y="58928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-1270" y="59055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-1270" y="5919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6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-1270" y="5932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-1270" y="5946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4B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-1270" y="59588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-1270" y="59728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-1270" y="59867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1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-1270" y="59994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-1270" y="6013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FB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-1270" y="6026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-1270" y="6040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-1270" y="6052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C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-1270" y="60667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-1270" y="60807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AB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-1270" y="6093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-1270" y="6107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-1270" y="6120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7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-1270" y="6134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-1270" y="6146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5A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-1270" y="61607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-1270" y="61747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-1270" y="61874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-1270" y="62014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-1270" y="62141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0A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-1270" y="6228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-1270" y="6240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-1270" y="62547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D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-1270" y="62687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-1270" y="62814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B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-1270" y="62953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-1270" y="63080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-1270" y="6322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-1270" y="63347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-1270" y="63487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6A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-1270" y="6362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-1270" y="6375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-1270" y="6389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3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-1270" y="6402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-1270" y="6416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1A6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-1270" y="64287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-1270" y="64427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-1270" y="645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-1270" y="6469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-1270" y="648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CA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-1270" y="64960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-1270" y="65100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-1270" y="65227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9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-1270" y="6536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-1270" y="6550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7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-1270" y="6563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-1270" y="65773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-1270" y="65900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4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-1270" y="6604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-1270" y="6616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2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-1270" y="6630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-1270" y="6644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-1270" y="6657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F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-1270" y="6671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-1270" y="66840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D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-1270" y="6697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-1270" y="67106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-1270" y="6724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A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-1270" y="67386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-1270" y="67513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8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-1270" y="6765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-1270" y="67779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-1270" y="6791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5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-1270" y="68046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-1270" y="68186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3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-1270" y="683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-1270" y="684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501390" y="7505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 txBox="1">
            <a:spLocks noGrp="1"/>
          </p:cNvSpPr>
          <p:nvPr>
            <p:ph type="title"/>
          </p:nvPr>
        </p:nvSpPr>
        <p:spPr>
          <a:xfrm>
            <a:off x="3468370" y="222250"/>
            <a:ext cx="17011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5" dirty="0">
                <a:latin typeface="Arial"/>
                <a:cs typeface="Arial"/>
              </a:rPr>
              <a:t>Por</a:t>
            </a:r>
            <a:r>
              <a:rPr sz="3600" b="1" i="0" dirty="0">
                <a:latin typeface="Arial"/>
                <a:cs typeface="Arial"/>
              </a:rPr>
              <a:t>e</a:t>
            </a:r>
            <a:r>
              <a:rPr sz="3600" b="1" i="0" spc="-5" dirty="0">
                <a:latin typeface="Arial"/>
                <a:cs typeface="Arial"/>
              </a:rPr>
              <a:t>klo</a:t>
            </a:r>
            <a:endParaRPr sz="3600">
              <a:latin typeface="Arial"/>
              <a:cs typeface="Arial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3481070" y="7302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241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 txBox="1"/>
          <p:nvPr/>
        </p:nvSpPr>
        <p:spPr>
          <a:xfrm>
            <a:off x="401320" y="1733550"/>
            <a:ext cx="4257040" cy="296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7" baseline="3472" dirty="0">
                <a:solidFill>
                  <a:srgbClr val="009999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Duvan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je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biljka koja potiče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iz 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tropskih delova</a:t>
            </a:r>
            <a:r>
              <a:rPr sz="2400" b="1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Amerike.</a:t>
            </a:r>
            <a:endParaRPr sz="2400">
              <a:latin typeface="Arial"/>
              <a:cs typeface="Arial"/>
            </a:endParaRPr>
          </a:p>
          <a:p>
            <a:pPr marL="12700" marR="175260">
              <a:lnSpc>
                <a:spcPct val="100000"/>
              </a:lnSpc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Ovde se upotrebljavao zbog  svog ekscitativnog</a:t>
            </a:r>
            <a:r>
              <a:rPr sz="2400" b="1" spc="-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dejstva.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024255">
              <a:lnSpc>
                <a:spcPct val="100000"/>
              </a:lnSpc>
            </a:pPr>
            <a:r>
              <a:rPr sz="3600" baseline="3472" dirty="0">
                <a:solidFill>
                  <a:srgbClr val="009999"/>
                </a:solidFill>
                <a:latin typeface="Arial"/>
                <a:cs typeface="Arial"/>
              </a:rPr>
              <a:t>-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U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Evropu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je</a:t>
            </a:r>
            <a:r>
              <a:rPr sz="2400" b="1" spc="-8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9999"/>
                </a:solidFill>
                <a:latin typeface="Arial"/>
                <a:cs typeface="Arial"/>
              </a:rPr>
              <a:t>donesen 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početkom </a:t>
            </a:r>
            <a:r>
              <a:rPr sz="2400" b="1" spc="-10" dirty="0">
                <a:solidFill>
                  <a:srgbClr val="009999"/>
                </a:solidFill>
                <a:latin typeface="Arial"/>
                <a:cs typeface="Arial"/>
              </a:rPr>
              <a:t>16.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9999"/>
                </a:solidFill>
                <a:latin typeface="Arial"/>
                <a:cs typeface="Arial"/>
              </a:rPr>
              <a:t>veka.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3916679" y="3257550"/>
            <a:ext cx="4692650" cy="346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365750" y="670559"/>
            <a:ext cx="3235959" cy="272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12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254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93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533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66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A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800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927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8F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10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1193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133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5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147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60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3F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73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86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200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0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2133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227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EF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241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254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267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B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2806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294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9F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3073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321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335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6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347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361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4F4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3746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388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013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15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29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FF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41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559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686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C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8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4953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AF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9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23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35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49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626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5E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76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892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03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2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17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29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0E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3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65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705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D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832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972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E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711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723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7378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8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7505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7645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6E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7772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791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8051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3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8178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831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1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8445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858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8712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E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8851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8991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C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9118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925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9385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9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952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9652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7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9791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993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10058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4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1019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10325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2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10464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10591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1073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F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10858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10998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D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11137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11264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11404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A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11531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1167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8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11798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7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1193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6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12077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5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12204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123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3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12471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2D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12611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1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12738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0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12877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1301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E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1314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DD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13284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C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13411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B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13550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13677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9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-1270" y="13817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9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13957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7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-1270" y="14084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6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1422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-1270" y="14351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4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1449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3D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14617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2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14757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1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14897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15024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F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1516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E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15290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D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-1270" y="1543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C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15557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15697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A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15836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9D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-1270" y="15963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8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1610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7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-1270" y="16230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16370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5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-1270" y="16497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4C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1663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3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-1270" y="1677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2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1690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-1270" y="17043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0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17170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-1270" y="17310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E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17437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D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1757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1771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B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1784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AC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1798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9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-1270" y="18110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8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1824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-1270" y="1837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6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1851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5C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-1270" y="1865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4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-1270" y="1878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3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1892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-1270" y="1905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1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1918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0C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-1270" y="19316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F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-1270" y="19456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E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-1270" y="1959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-1270" y="19723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C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-1270" y="1986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BC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-1270" y="19989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A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-1270" y="2012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9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-1270" y="20256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-1270" y="2039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7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-1270" y="2053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-1270" y="2066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-1270" y="20802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4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-1270" y="20929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-1270" y="21069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2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-1270" y="21196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1C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-1270" y="2133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0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2147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F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-1270" y="21602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-1270" y="21742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D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-1270" y="21869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CB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-1270" y="2200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B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22136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A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-1270" y="2227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-1270" y="2241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8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2254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7B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-1270" y="2268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6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2280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5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-1270" y="2294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-1270" y="23075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-1270" y="23215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3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2335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23482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-1270" y="236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0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23749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-1270" y="23888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EB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1270" y="24015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1270" y="24155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2429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B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-1270" y="24422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1270" y="2456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9B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1270" y="24688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-1270" y="2482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-1270" y="24955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6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-1270" y="25095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-1270" y="25234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4B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-1270" y="25361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25501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-1270" y="25628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1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1270" y="2576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-1270" y="25895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FB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1270" y="2603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-1270" y="2617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2630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C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-1270" y="2644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1270" y="26568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AB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-1270" y="2670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1270" y="26835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-1270" y="26974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7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27101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-1270" y="2724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5A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1270" y="273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-1270" y="2750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-1270" y="27647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-1270" y="27774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-1270" y="27914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A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-1270" y="28041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-1270" y="2818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-1270" y="2832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D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-1270" y="2844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-1270" y="28587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B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-1270" y="28714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-1270" y="2885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-1270" y="28981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8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-1270" y="29121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-1270" y="2926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-1270" y="2938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-1270" y="2952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-1270" y="2965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3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-1270" y="29794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-1270" y="29921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1A6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-1270" y="30060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-1270" y="3020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-1270" y="30327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E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-1270" y="3046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-1270" y="30594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CA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-1270" y="3073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-1270" y="30861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-1270" y="3100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9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-1270" y="3114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-1270" y="31267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7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-1270" y="31407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-1270" y="31534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-1270" y="3167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4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-1270" y="31800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-1270" y="31940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2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-1270" y="3208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-1270" y="32207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-1270" y="32346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F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-1270" y="32473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-1270" y="3261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D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-1270" y="32740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-1270" y="32880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-1270" y="3302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A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-1270" y="3314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-1270" y="3328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8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-1270" y="33413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-1270" y="3355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-1270" y="33680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5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-1270" y="33820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-1270" y="3395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3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-1270" y="3408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-1270" y="3422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-1270" y="3435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-1270" y="3449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-1270" y="34620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-1270" y="3475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-1270" y="3489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3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-1270" y="3502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-1270" y="3516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59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-1270" y="35293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-1270" y="3543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-1270" y="3556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8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-1270" y="3569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-1270" y="3583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A9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-1270" y="3596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-1270" y="3610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-1270" y="36233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D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-1270" y="3637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-1270" y="36499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F9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-1270" y="3663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-1270" y="36779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-1270" y="3690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2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-1270" y="3704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-1270" y="37172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4A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-1270" y="3731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-1270" y="37439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-1270" y="37579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7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-1270" y="3771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-1270" y="3784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9A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-1270" y="3798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-1270" y="38112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-1270" y="3825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C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-1270" y="38379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-1270" y="3851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A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-1270" y="38658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-1270" y="3878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-1270" y="3892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1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-1270" y="39052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-1270" y="3919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A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-1270" y="3931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-1270" y="3945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-1270" y="39598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-1270" y="39725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-1270" y="3986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8A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-1270" y="39992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-1270" y="4013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-1270" y="40259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B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-1270" y="40398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-1270" y="40538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DA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-1270" y="40665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-1270" y="4080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-1270" y="40932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0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-1270" y="4107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-1270" y="41198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-1270" y="4133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-1270" y="4147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-1270" y="41605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5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-1270" y="41744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-1270" y="41871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7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-1270" y="42011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-1270" y="42138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-1270" y="4227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A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-1270" y="42405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-1270" y="42545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C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-1270" y="4268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-1270" y="4281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-1270" y="4295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F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-1270" y="43078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-1270" y="43218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1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-1270" y="43345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-1270" y="43484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-1270" y="4362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4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-1270" y="4375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-1270" y="4389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6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-1270" y="4401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-1270" y="44157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-1270" y="44284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-1270" y="4442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-1270" y="4456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B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-1270" y="4469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-1270" y="4483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-1270" y="4495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E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-1270" y="45097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-1270" y="45224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0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-1270" y="45364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-1270" y="45504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-1270" y="45631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3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-1270" y="4577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-1270" y="4589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5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-1270" y="4603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6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-1270" y="4616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7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-1270" y="46304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8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-1270" y="46443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-1270" y="46570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A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-1270" y="4671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BB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-1270" y="46837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C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-1270" y="4697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D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-1270" y="47104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-1270" y="47244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F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-1270" y="4738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0B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-1270" y="4751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1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-1270" y="4765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2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-1270" y="47777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-1270" y="47917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4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-1270" y="48044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6C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-1270" y="48183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-1270" y="4832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7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-1270" y="4845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-1270" y="4859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9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-1270" y="48717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AC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-1270" y="4885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B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-1270" y="48983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C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-1270" y="4912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-1270" y="4926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E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-1270" y="49390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FC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-1270" y="4953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0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-1270" y="4965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1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-1270" y="4979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-1270" y="49923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3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-1270" y="5006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4C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-1270" y="5020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5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-1270" y="50330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6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-1270" y="5046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-1270" y="50596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8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-1270" y="5073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9C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-1270" y="5086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A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-1270" y="5100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B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-1270" y="5114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-1270" y="5126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D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-1270" y="5140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EC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-1270" y="51536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F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-1270" y="5167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0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-1270" y="51803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-1270" y="5194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2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-1270" y="52082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3C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-1270" y="5220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4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-1270" y="5234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5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-1270" y="52476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-1270" y="5261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7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-1270" y="52743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8C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-1270" y="5288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9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-1270" y="5302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A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-1270" y="5314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-1270" y="53289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C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-1270" y="53416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DD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-1270" y="5355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E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-1270" y="53682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F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-1270" y="5382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-1270" y="53962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1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-1270" y="54089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2D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-1270" y="5422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3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-1270" y="54356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4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-1270" y="5449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-1270" y="54622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6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-1270" y="5476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7D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-1270" y="5490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9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-1270" y="55029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-1270" y="55168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-1270" y="55295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B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-1270" y="5543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C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-1270" y="55562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D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-1270" y="5570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E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-1270" y="55841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-1270" y="55968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0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-1270" y="56108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1D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-1270" y="56235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2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-1270" y="5637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3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-1270" y="56502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-1270" y="5664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5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-1270" y="56781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6D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-1270" y="56908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7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-1270" y="57048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8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-1270" y="57175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-1270" y="5731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-1270" y="57442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AD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-1270" y="5758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-1270" y="5772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-1270" y="57848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D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-1270" y="5798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-1270" y="58115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FD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-1270" y="58254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-1270" y="58381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-1270" y="58521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2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-1270" y="58648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-1270" y="58788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4E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-1270" y="58928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-1270" y="59055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-1270" y="5919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7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-1270" y="5932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-1270" y="5946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-1270" y="59588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-1270" y="59728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-1270" y="59867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C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-1270" y="59994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-1270" y="6013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EE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-1270" y="6026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-1270" y="6040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-1270" y="6052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1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-1270" y="60667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-1270" y="60807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3E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-1270" y="6093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-1270" y="6107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-1270" y="6120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-1270" y="6134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-1270" y="6146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-1270" y="61607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-1270" y="61747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-1270" y="61874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-1270" y="62014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-1270" y="62141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DEA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-1270" y="6228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-1270" y="6240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-1270" y="62547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0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-1270" y="62687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-1270" y="62814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2E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-1270" y="62953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-1270" y="63080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-1270" y="6322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5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-1270" y="63347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-1270" y="63487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E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-1270" y="6362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-1270" y="6375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-1270" y="6389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A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-1270" y="6402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-1270" y="6416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CF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-1270" y="64287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-1270" y="64427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-1270" y="645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F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-1270" y="6469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-1270" y="648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1F2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-1270" y="64960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-1270" y="65100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-1270" y="65227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4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-1270" y="6536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-1270" y="6550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6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-1270" y="6563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-1270" y="65773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-1270" y="65900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9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-1270" y="6604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-1270" y="6616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-1270" y="6630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-1270" y="6644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-1270" y="6657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E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-1270" y="6671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-1270" y="66840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-1270" y="6697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-1270" y="67106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-1270" y="6724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-1270" y="67386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-1270" y="67513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5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-1270" y="6765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-1270" y="67779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-1270" y="6791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8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-1270" y="68046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-1270" y="68186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A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-1270" y="683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-1270" y="684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695700" y="895350"/>
            <a:ext cx="2007870" cy="0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870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 txBox="1">
            <a:spLocks noGrp="1"/>
          </p:cNvSpPr>
          <p:nvPr>
            <p:ph type="title"/>
          </p:nvPr>
        </p:nvSpPr>
        <p:spPr>
          <a:xfrm>
            <a:off x="3662679" y="367029"/>
            <a:ext cx="2030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5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3600" b="1" i="0" spc="-15" dirty="0">
                <a:solidFill>
                  <a:srgbClr val="009999"/>
                </a:solidFill>
                <a:latin typeface="Arial"/>
                <a:cs typeface="Arial"/>
              </a:rPr>
              <a:t>p</a:t>
            </a:r>
            <a:r>
              <a:rPr sz="3600" b="1" i="0" spc="-5" dirty="0">
                <a:solidFill>
                  <a:srgbClr val="009999"/>
                </a:solidFill>
                <a:latin typeface="Arial"/>
                <a:cs typeface="Arial"/>
              </a:rPr>
              <a:t>ot</a:t>
            </a:r>
            <a:r>
              <a:rPr sz="3600" b="1" i="0" dirty="0">
                <a:solidFill>
                  <a:srgbClr val="009999"/>
                </a:solidFill>
                <a:latin typeface="Arial"/>
                <a:cs typeface="Arial"/>
              </a:rPr>
              <a:t>r</a:t>
            </a:r>
            <a:r>
              <a:rPr sz="3600" b="1" i="0" spc="-5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3600" b="1" i="0" spc="-10" dirty="0">
                <a:solidFill>
                  <a:srgbClr val="009999"/>
                </a:solidFill>
                <a:latin typeface="Arial"/>
                <a:cs typeface="Arial"/>
              </a:rPr>
              <a:t>b</a:t>
            </a:r>
            <a:r>
              <a:rPr sz="3600" b="1" i="0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3675379" y="875030"/>
            <a:ext cx="2007870" cy="0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870" y="0"/>
                </a:lnTo>
              </a:path>
            </a:pathLst>
          </a:custGeom>
          <a:ln w="2413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 txBox="1"/>
          <p:nvPr/>
        </p:nvSpPr>
        <p:spPr>
          <a:xfrm>
            <a:off x="1055369" y="2094229"/>
            <a:ext cx="688594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Duvan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se konzumira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najčešće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metodom 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pušenja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(u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obliku cigarete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ili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se puši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u luli),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ali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 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žvakanjem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retko </a:t>
            </a:r>
            <a:r>
              <a:rPr sz="2400" b="1" i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ušmrkavanjem</a:t>
            </a:r>
            <a:r>
              <a:rPr sz="2400" b="1" i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(sitnog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praha 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koji nastaje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finim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mlevenjem).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274320" y="3806190"/>
            <a:ext cx="4273550" cy="255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 txBox="1"/>
          <p:nvPr/>
        </p:nvSpPr>
        <p:spPr>
          <a:xfrm rot="360000">
            <a:off x="1030274" y="6245944"/>
            <a:ext cx="2183066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="1" i="1" spc="-30" baseline="3086" dirty="0">
                <a:solidFill>
                  <a:srgbClr val="009999"/>
                </a:solidFill>
                <a:latin typeface="Arial"/>
                <a:cs typeface="Arial"/>
              </a:rPr>
              <a:t>Duvan </a:t>
            </a:r>
            <a:r>
              <a:rPr sz="2700" b="1" i="1" baseline="3086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2700" b="1" i="1" spc="-44" baseline="3086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700" b="1" i="1" spc="-30" baseline="1543" dirty="0">
                <a:solidFill>
                  <a:srgbClr val="009999"/>
                </a:solidFill>
                <a:latin typeface="Arial"/>
                <a:cs typeface="Arial"/>
              </a:rPr>
              <a:t>cigaret</a:t>
            </a:r>
            <a:r>
              <a:rPr sz="1800" b="1" i="1" spc="-20" dirty="0">
                <a:solidFill>
                  <a:srgbClr val="009999"/>
                </a:solidFill>
                <a:latin typeface="Arial"/>
                <a:cs typeface="Arial"/>
              </a:rPr>
              <a:t>ama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4932679" y="3789679"/>
            <a:ext cx="3600450" cy="2491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 txBox="1"/>
          <p:nvPr/>
        </p:nvSpPr>
        <p:spPr>
          <a:xfrm>
            <a:off x="5885179" y="6342379"/>
            <a:ext cx="176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9999"/>
                </a:solidFill>
                <a:latin typeface="Arial"/>
                <a:cs typeface="Arial"/>
              </a:rPr>
              <a:t>Pušenje</a:t>
            </a:r>
            <a:r>
              <a:rPr sz="1800" b="1" i="1" spc="-7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9999"/>
                </a:solidFill>
                <a:latin typeface="Arial"/>
                <a:cs typeface="Arial"/>
              </a:rPr>
              <a:t>duvana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254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533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800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1066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133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A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1600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1879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8F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214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241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2679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5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294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213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3F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49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375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2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0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29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559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EEF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838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5105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5372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B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5638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590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9F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1721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451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718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6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98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7251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4F4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7518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7797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806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1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8331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8597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FF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8864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9131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9410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C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9677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9944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AF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10210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10477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10756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7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11023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11290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5E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1155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11823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120903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2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12369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1263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0E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12903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13169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13436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D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13703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13982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CE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14249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14516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14782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8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15049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15328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6E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15595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15862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16129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3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16395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166623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C1E6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16941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17208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17475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E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17741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180086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CE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18288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18554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18821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9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19088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19354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7E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19621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19900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20167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4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20434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20701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2E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20967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21247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21513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F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21780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22047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DD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22313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225806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22860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A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23126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23393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8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23660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7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23926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A6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24206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5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24472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24739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3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2500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2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2527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1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25539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0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25819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26085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E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2635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D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2661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C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268858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9B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27165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27432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9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-1270" y="27698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27965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7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-1270" y="28232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6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28498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-1270" y="28778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4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29044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3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29311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2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29578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1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29845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30124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F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30391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E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30657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D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-1270" y="3092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C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312038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314578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8A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31737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9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-1270" y="32004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8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32270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7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-1270" y="32537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32804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85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-1270" y="3308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4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33350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3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-1270" y="33616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2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33883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-1270" y="3416300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80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34417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-1270" y="3469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E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34963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D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35229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3549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B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3577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AC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3604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9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-1270" y="36309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8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36576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-1270" y="36842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6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371220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39"/>
                </a:moveTo>
                <a:lnTo>
                  <a:pt x="9146540" y="27939"/>
                </a:lnTo>
                <a:lnTo>
                  <a:pt x="914654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75C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-1270" y="37376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4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-1270" y="3765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3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37922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-1270" y="38188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1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38455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0C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-1270" y="3873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F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-1270" y="39001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E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-1270" y="39268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-1270" y="39535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C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-1270" y="39801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BC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-1270" y="4008120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6A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-1270" y="40347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9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-1270" y="40614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-1270" y="40881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7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-1270" y="41148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6C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-1270" y="41414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6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-1270" y="41694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4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-1270" y="41960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-1270" y="42227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62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-1270" y="42494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1C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-1270" y="427609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0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430402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5F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-1270" y="4330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-1270" y="43573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D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-1270" y="43840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CB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-1270" y="44107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B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44373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5A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-1270" y="44653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-1270" y="44919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8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45186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7B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-1270" y="45453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6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45720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55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-1270" y="45999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-1270" y="46266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3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-1270" y="46532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2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46799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1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47066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0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-1270" y="473329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47612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E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-1270" y="47879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DB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1270" y="48145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C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1270" y="48412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B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48679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-1270" y="48958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9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1270" y="49225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8B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1270" y="49491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7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-1270" y="49758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6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-1270" y="50025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-1270" y="50292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4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-1270" y="50571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3B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-1270" y="50838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2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51104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1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-1270" y="51371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1270" y="51638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F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-1270" y="51917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EB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1270" y="52184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D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-1270" y="52451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C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52717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-1270" y="52984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A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1270" y="53251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9B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-1270" y="53530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8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1270" y="53797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7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-1270" y="54063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54330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5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-1270" y="54597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34A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1270" y="54876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3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-1270" y="55143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-1270" y="55410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-1270" y="55676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0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-1270" y="5594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FA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-1270" y="56210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2E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-1270" y="56489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D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-1270" y="5675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-1270" y="5702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B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-1270" y="57289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A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-1270" y="5755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9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-1270" y="57823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28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-1270" y="5810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-1270" y="5836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6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-1270" y="5863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5A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-1270" y="5890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4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-1270" y="59169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23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-1270" y="59448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-1270" y="59715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1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-1270" y="59982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0A6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-1270" y="60248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F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-1270" y="6051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E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-1270" y="60782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-1270" y="61061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C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-1270" y="61328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BA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-1270" y="6159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A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-1270" y="61861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9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-1270" y="62128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-1270" y="62407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7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-1270" y="6267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6A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-1270" y="62941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5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-1270" y="63207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4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-1270" y="63474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-1270" y="63741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12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-1270" y="64020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1A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-1270" y="64287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10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-1270" y="64554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F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-1270" y="64820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-1270" y="65087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D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-1270" y="65366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C9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-1270" y="65633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B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-1270" y="65900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A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-1270" y="6616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-1270" y="66433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8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-1270" y="66700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79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-1270" y="66979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6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-1270" y="6724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5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-1270" y="67513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-1270" y="67779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3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-1270" y="680465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29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0" y="68326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25400"/>
                </a:move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1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>
            <a:spLocks noGrp="1"/>
          </p:cNvSpPr>
          <p:nvPr>
            <p:ph type="title"/>
          </p:nvPr>
        </p:nvSpPr>
        <p:spPr>
          <a:xfrm>
            <a:off x="833119" y="942340"/>
            <a:ext cx="55753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0" dirty="0">
                <a:solidFill>
                  <a:schemeClr val="tx1"/>
                </a:solidFill>
                <a:latin typeface="Arial"/>
                <a:cs typeface="Arial"/>
              </a:rPr>
              <a:t>- </a:t>
            </a:r>
            <a:r>
              <a:rPr sz="2400" b="1" i="0" spc="-10" dirty="0">
                <a:solidFill>
                  <a:schemeClr val="tx1"/>
                </a:solidFill>
                <a:latin typeface="Arial"/>
                <a:cs typeface="Arial"/>
              </a:rPr>
              <a:t>Duvan sporo sagoreva, bez </a:t>
            </a:r>
            <a:r>
              <a:rPr sz="2400" b="1" i="0" spc="-5" dirty="0">
                <a:solidFill>
                  <a:schemeClr val="tx1"/>
                </a:solidFill>
                <a:latin typeface="Arial"/>
                <a:cs typeface="Arial"/>
              </a:rPr>
              <a:t>plamena.  </a:t>
            </a:r>
            <a:r>
              <a:rPr sz="2400" b="1" i="0" dirty="0">
                <a:solidFill>
                  <a:schemeClr val="tx1"/>
                </a:solidFill>
                <a:latin typeface="Arial"/>
                <a:cs typeface="Arial"/>
              </a:rPr>
              <a:t>Od </a:t>
            </a:r>
            <a:r>
              <a:rPr sz="2400" b="1" i="0" spc="-5" dirty="0">
                <a:solidFill>
                  <a:schemeClr val="tx1"/>
                </a:solidFill>
                <a:latin typeface="Arial"/>
                <a:cs typeface="Arial"/>
              </a:rPr>
              <a:t>kvalitetnijeg duvana ostaje </a:t>
            </a:r>
            <a:r>
              <a:rPr sz="2400" b="1" i="0" spc="-10" dirty="0">
                <a:solidFill>
                  <a:schemeClr val="tx1"/>
                </a:solidFill>
                <a:latin typeface="Arial"/>
                <a:cs typeface="Arial"/>
              </a:rPr>
              <a:t>pepeo  </a:t>
            </a:r>
            <a:r>
              <a:rPr sz="2400" b="1" i="0" spc="-5" dirty="0">
                <a:solidFill>
                  <a:schemeClr val="tx1"/>
                </a:solidFill>
                <a:latin typeface="Arial"/>
                <a:cs typeface="Arial"/>
              </a:rPr>
              <a:t>bele boje, </a:t>
            </a:r>
            <a:r>
              <a:rPr sz="2400" b="1" i="0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sz="2400" b="1" i="0" spc="-5" dirty="0">
                <a:solidFill>
                  <a:schemeClr val="tx1"/>
                </a:solidFill>
                <a:latin typeface="Arial"/>
                <a:cs typeface="Arial"/>
              </a:rPr>
              <a:t>od lošijeg tamnije</a:t>
            </a:r>
            <a:r>
              <a:rPr sz="2400" b="1" i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b="1" i="0" spc="-5" dirty="0">
                <a:solidFill>
                  <a:schemeClr val="tx1"/>
                </a:solidFill>
                <a:latin typeface="Arial"/>
                <a:cs typeface="Arial"/>
              </a:rPr>
              <a:t>boje.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838450" y="3679190"/>
            <a:ext cx="5973445" cy="279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88900" algn="r">
              <a:lnSpc>
                <a:spcPct val="100000"/>
              </a:lnSpc>
              <a:spcBef>
                <a:spcPts val="100"/>
              </a:spcBef>
              <a:buChar char="-"/>
              <a:tabLst>
                <a:tab pos="289560" algn="l"/>
              </a:tabLst>
            </a:pPr>
            <a:r>
              <a:rPr sz="2400" b="1" spc="-5" dirty="0">
                <a:latin typeface="Arial"/>
                <a:cs typeface="Arial"/>
              </a:rPr>
              <a:t>Poznato </a:t>
            </a:r>
            <a:r>
              <a:rPr sz="2400" b="1" spc="-10" dirty="0">
                <a:latin typeface="Arial"/>
                <a:cs typeface="Arial"/>
              </a:rPr>
              <a:t>nam </a:t>
            </a:r>
            <a:r>
              <a:rPr sz="2400" b="1" dirty="0">
                <a:latin typeface="Arial"/>
                <a:cs typeface="Arial"/>
              </a:rPr>
              <a:t>je </a:t>
            </a:r>
            <a:r>
              <a:rPr sz="2400" b="1" spc="-5" dirty="0">
                <a:latin typeface="Arial"/>
                <a:cs typeface="Arial"/>
              </a:rPr>
              <a:t>da </a:t>
            </a:r>
            <a:r>
              <a:rPr sz="2400" b="1" spc="-10" dirty="0">
                <a:latin typeface="Arial"/>
                <a:cs typeface="Arial"/>
              </a:rPr>
              <a:t>duvanski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dim sadrži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veliki broj jedinjenja, koja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mogu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podeliti </a:t>
            </a:r>
            <a:r>
              <a:rPr sz="2400" b="1" dirty="0">
                <a:latin typeface="Arial"/>
                <a:cs typeface="Arial"/>
              </a:rPr>
              <a:t>u 4 </a:t>
            </a:r>
            <a:r>
              <a:rPr sz="2400" b="1" spc="-5" dirty="0">
                <a:latin typeface="Arial"/>
                <a:cs typeface="Arial"/>
              </a:rPr>
              <a:t>grupe: 1. narkotične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materije,</a:t>
            </a:r>
            <a:endParaRPr sz="2400" dirty="0">
              <a:latin typeface="Arial"/>
              <a:cs typeface="Arial"/>
            </a:endParaRPr>
          </a:p>
          <a:p>
            <a:pPr marL="339725" marR="5080" lvl="1" indent="-339725" algn="r">
              <a:lnSpc>
                <a:spcPct val="100000"/>
              </a:lnSpc>
              <a:spcBef>
                <a:spcPts val="1500"/>
              </a:spcBef>
              <a:buAutoNum type="arabicPeriod" startAt="2"/>
              <a:tabLst>
                <a:tab pos="339725" algn="l"/>
              </a:tabLst>
            </a:pPr>
            <a:r>
              <a:rPr sz="2400" b="1" spc="-5" dirty="0">
                <a:latin typeface="Arial"/>
                <a:cs typeface="Arial"/>
              </a:rPr>
              <a:t>toksične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materije,</a:t>
            </a:r>
            <a:endParaRPr sz="2400" dirty="0">
              <a:latin typeface="Arial"/>
              <a:cs typeface="Arial"/>
            </a:endParaRPr>
          </a:p>
          <a:p>
            <a:pPr marL="338455" marR="5080" lvl="1" indent="-338455" algn="r">
              <a:lnSpc>
                <a:spcPct val="100000"/>
              </a:lnSpc>
              <a:spcBef>
                <a:spcPts val="1500"/>
              </a:spcBef>
              <a:buAutoNum type="arabicPeriod" startAt="2"/>
              <a:tabLst>
                <a:tab pos="338455" algn="l"/>
              </a:tabLst>
            </a:pPr>
            <a:r>
              <a:rPr sz="2400" b="1" spc="-10" dirty="0">
                <a:latin typeface="Arial"/>
                <a:cs typeface="Arial"/>
              </a:rPr>
              <a:t>kancerogene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materije,</a:t>
            </a:r>
            <a:endParaRPr sz="2400" dirty="0">
              <a:latin typeface="Arial"/>
              <a:cs typeface="Arial"/>
            </a:endParaRPr>
          </a:p>
          <a:p>
            <a:pPr marL="338455" marR="5715" lvl="1" indent="-338455" algn="r">
              <a:lnSpc>
                <a:spcPct val="100000"/>
              </a:lnSpc>
              <a:spcBef>
                <a:spcPts val="1500"/>
              </a:spcBef>
              <a:buAutoNum type="arabicPeriod" startAt="2"/>
              <a:tabLst>
                <a:tab pos="338455" algn="l"/>
              </a:tabLst>
            </a:pPr>
            <a:r>
              <a:rPr sz="2400" b="1" spc="-5" dirty="0">
                <a:latin typeface="Arial"/>
                <a:cs typeface="Arial"/>
              </a:rPr>
              <a:t>katranska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jedinjenja.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6587490" y="260350"/>
            <a:ext cx="2274570" cy="292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0" y="3601720"/>
            <a:ext cx="2700020" cy="325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6990" y="294640"/>
            <a:ext cx="4550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0" dirty="0">
                <a:solidFill>
                  <a:srgbClr val="009999"/>
                </a:solidFill>
                <a:latin typeface="Arial"/>
                <a:cs typeface="Arial"/>
              </a:rPr>
              <a:t>- </a:t>
            </a:r>
            <a:r>
              <a:rPr sz="2400" b="1" i="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Narkotične materije</a:t>
            </a:r>
            <a:r>
              <a:rPr sz="2400" b="1" i="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i="0" dirty="0">
                <a:solidFill>
                  <a:srgbClr val="009999"/>
                </a:solidFill>
                <a:latin typeface="Arial"/>
                <a:cs typeface="Arial"/>
              </a:rPr>
              <a:t>– </a:t>
            </a:r>
            <a:r>
              <a:rPr sz="2400" b="1" i="0" spc="-5" dirty="0">
                <a:solidFill>
                  <a:srgbClr val="009999"/>
                </a:solidFill>
                <a:latin typeface="Arial"/>
                <a:cs typeface="Arial"/>
              </a:rPr>
              <a:t>nikotin </a:t>
            </a:r>
            <a:r>
              <a:rPr sz="2400" b="1" i="0" dirty="0">
                <a:solidFill>
                  <a:srgbClr val="009999"/>
                </a:solidFill>
                <a:latin typeface="Arial"/>
                <a:cs typeface="Arial"/>
              </a:rPr>
              <a:t>i  </a:t>
            </a:r>
            <a:r>
              <a:rPr sz="2400" b="1" i="0" spc="-5" dirty="0">
                <a:solidFill>
                  <a:srgbClr val="009999"/>
                </a:solidFill>
                <a:latin typeface="Arial"/>
                <a:cs typeface="Arial"/>
              </a:rPr>
              <a:t>drugi</a:t>
            </a:r>
            <a:r>
              <a:rPr sz="2400" b="1" i="0" spc="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i="0" spc="-5" dirty="0">
                <a:solidFill>
                  <a:srgbClr val="009999"/>
                </a:solidFill>
                <a:latin typeface="Arial"/>
                <a:cs typeface="Arial"/>
              </a:rPr>
              <a:t>alkaloidi.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6990" y="5459729"/>
            <a:ext cx="48380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- </a:t>
            </a:r>
            <a:r>
              <a:rPr sz="24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Katranska jedinjenja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smolaste  prirode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i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talože se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u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alveolama  pluća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u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vidu</a:t>
            </a:r>
            <a:r>
              <a:rPr sz="2400" b="1" spc="-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sedimenata.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59" y="403859"/>
            <a:ext cx="3475990" cy="2404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750" y="3500120"/>
            <a:ext cx="3239770" cy="271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0945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3939540" algn="l"/>
              </a:tabLst>
            </a:pPr>
            <a:r>
              <a:rPr u="heavy" spc="-10" dirty="0">
                <a:uFill>
                  <a:solidFill>
                    <a:srgbClr val="009999"/>
                  </a:solidFill>
                </a:uFill>
              </a:rPr>
              <a:t>Toksične </a:t>
            </a:r>
            <a:r>
              <a:rPr u="heavy" spc="-5" dirty="0">
                <a:uFill>
                  <a:solidFill>
                    <a:srgbClr val="009999"/>
                  </a:solidFill>
                </a:uFill>
              </a:rPr>
              <a:t>materije</a:t>
            </a:r>
            <a:r>
              <a:rPr spc="-5" dirty="0"/>
              <a:t> </a:t>
            </a:r>
            <a:r>
              <a:rPr dirty="0"/>
              <a:t>– </a:t>
            </a:r>
            <a:r>
              <a:rPr spc="-5" dirty="0"/>
              <a:t>ugljen-  dioksid, ugljen-monoksid,  sumporvodonik, cijanovodonik </a:t>
            </a:r>
            <a:r>
              <a:rPr dirty="0"/>
              <a:t>i</a:t>
            </a:r>
            <a:r>
              <a:rPr spc="-65" dirty="0"/>
              <a:t> </a:t>
            </a:r>
            <a:r>
              <a:rPr spc="-5" dirty="0"/>
              <a:t>dr.</a:t>
            </a:r>
          </a:p>
          <a:p>
            <a:pPr marL="965200">
              <a:lnSpc>
                <a:spcPct val="100000"/>
              </a:lnSpc>
              <a:spcBef>
                <a:spcPts val="690"/>
              </a:spcBef>
            </a:pPr>
            <a:r>
              <a:rPr sz="1800" i="1" spc="-5" dirty="0">
                <a:latin typeface="Arial"/>
                <a:cs typeface="Arial"/>
              </a:rPr>
              <a:t>Ugljen-dioksid</a:t>
            </a:r>
            <a:endParaRPr sz="1800">
              <a:latin typeface="Arial"/>
              <a:cs typeface="Arial"/>
            </a:endParaRPr>
          </a:p>
          <a:p>
            <a:pPr marL="952500"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3750945" marR="83820">
              <a:lnSpc>
                <a:spcPct val="100000"/>
              </a:lnSpc>
              <a:buChar char="-"/>
              <a:tabLst>
                <a:tab pos="3939540" algn="l"/>
              </a:tabLst>
            </a:pPr>
            <a:r>
              <a:rPr u="heavy" spc="-10" dirty="0">
                <a:uFill>
                  <a:solidFill>
                    <a:srgbClr val="009999"/>
                  </a:solidFill>
                </a:uFill>
              </a:rPr>
              <a:t>Kancerogene </a:t>
            </a:r>
            <a:r>
              <a:rPr u="heavy" spc="-5" dirty="0">
                <a:uFill>
                  <a:solidFill>
                    <a:srgbClr val="009999"/>
                  </a:solidFill>
                </a:uFill>
              </a:rPr>
              <a:t>materije</a:t>
            </a:r>
            <a:r>
              <a:rPr spc="-5" dirty="0"/>
              <a:t> </a:t>
            </a:r>
            <a:r>
              <a:rPr dirty="0"/>
              <a:t>– </a:t>
            </a:r>
            <a:r>
              <a:rPr spc="-5" dirty="0"/>
              <a:t>antracen,  acetaldehid, formaldehid, arsen,  vodoniksulfid </a:t>
            </a:r>
            <a:r>
              <a:rPr dirty="0"/>
              <a:t>i </a:t>
            </a:r>
            <a:r>
              <a:rPr spc="-5" dirty="0"/>
              <a:t>dr.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51329" y="6342379"/>
            <a:ext cx="670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r>
              <a:rPr sz="1800" b="1" i="1" spc="-15" dirty="0">
                <a:solidFill>
                  <a:srgbClr val="009999"/>
                </a:solidFill>
                <a:latin typeface="Arial"/>
                <a:cs typeface="Arial"/>
              </a:rPr>
              <a:t>r</a:t>
            </a:r>
            <a:r>
              <a:rPr sz="1800" b="1" i="1" spc="-5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1800" b="1" i="1" spc="-15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89"/>
            <a:ext cx="9144000" cy="6849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373370"/>
            <a:ext cx="9144000" cy="1484630"/>
          </a:xfrm>
          <a:custGeom>
            <a:avLst/>
            <a:gdLst/>
            <a:ahLst/>
            <a:cxnLst/>
            <a:rect l="l" t="t" r="r" b="b"/>
            <a:pathLst>
              <a:path w="9144000" h="1484629">
                <a:moveTo>
                  <a:pt x="9144000" y="0"/>
                </a:moveTo>
                <a:lnTo>
                  <a:pt x="0" y="0"/>
                </a:lnTo>
                <a:lnTo>
                  <a:pt x="0" y="1484629"/>
                </a:lnTo>
                <a:lnTo>
                  <a:pt x="9144000" y="148462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63690"/>
            <a:ext cx="194310" cy="194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02730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0" y="0"/>
                </a:moveTo>
                <a:lnTo>
                  <a:pt x="0" y="68580"/>
                </a:lnTo>
                <a:lnTo>
                  <a:pt x="186689" y="255270"/>
                </a:lnTo>
                <a:lnTo>
                  <a:pt x="255270" y="255270"/>
                </a:lnTo>
                <a:lnTo>
                  <a:pt x="0" y="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39230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70">
                <a:moveTo>
                  <a:pt x="0" y="0"/>
                </a:moveTo>
                <a:lnTo>
                  <a:pt x="0" y="68579"/>
                </a:lnTo>
                <a:lnTo>
                  <a:pt x="250190" y="318770"/>
                </a:lnTo>
                <a:lnTo>
                  <a:pt x="318770" y="318770"/>
                </a:lnTo>
                <a:lnTo>
                  <a:pt x="0" y="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75729"/>
            <a:ext cx="382270" cy="382270"/>
          </a:xfrm>
          <a:custGeom>
            <a:avLst/>
            <a:gdLst/>
            <a:ahLst/>
            <a:cxnLst/>
            <a:rect l="l" t="t" r="r" b="b"/>
            <a:pathLst>
              <a:path w="382270" h="382270">
                <a:moveTo>
                  <a:pt x="0" y="0"/>
                </a:moveTo>
                <a:lnTo>
                  <a:pt x="0" y="68580"/>
                </a:lnTo>
                <a:lnTo>
                  <a:pt x="313689" y="382270"/>
                </a:lnTo>
                <a:lnTo>
                  <a:pt x="382270" y="382270"/>
                </a:lnTo>
                <a:lnTo>
                  <a:pt x="0" y="0"/>
                </a:lnTo>
                <a:close/>
              </a:path>
            </a:pathLst>
          </a:custGeom>
          <a:solidFill>
            <a:srgbClr val="03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14770"/>
            <a:ext cx="443230" cy="443230"/>
          </a:xfrm>
          <a:custGeom>
            <a:avLst/>
            <a:gdLst/>
            <a:ahLst/>
            <a:cxnLst/>
            <a:rect l="l" t="t" r="r" b="b"/>
            <a:pathLst>
              <a:path w="443230" h="443229">
                <a:moveTo>
                  <a:pt x="0" y="0"/>
                </a:moveTo>
                <a:lnTo>
                  <a:pt x="0" y="68579"/>
                </a:lnTo>
                <a:lnTo>
                  <a:pt x="374650" y="443229"/>
                </a:lnTo>
                <a:lnTo>
                  <a:pt x="443230" y="443229"/>
                </a:lnTo>
                <a:lnTo>
                  <a:pt x="0" y="0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51270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30" h="506729">
                <a:moveTo>
                  <a:pt x="0" y="0"/>
                </a:moveTo>
                <a:lnTo>
                  <a:pt x="0" y="68580"/>
                </a:lnTo>
                <a:lnTo>
                  <a:pt x="438149" y="506729"/>
                </a:lnTo>
                <a:lnTo>
                  <a:pt x="506729" y="506729"/>
                </a:lnTo>
                <a:lnTo>
                  <a:pt x="0" y="0"/>
                </a:lnTo>
                <a:close/>
              </a:path>
            </a:pathLst>
          </a:custGeom>
          <a:solidFill>
            <a:srgbClr val="059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87770"/>
            <a:ext cx="570230" cy="570230"/>
          </a:xfrm>
          <a:custGeom>
            <a:avLst/>
            <a:gdLst/>
            <a:ahLst/>
            <a:cxnLst/>
            <a:rect l="l" t="t" r="r" b="b"/>
            <a:pathLst>
              <a:path w="570230" h="570229">
                <a:moveTo>
                  <a:pt x="0" y="0"/>
                </a:moveTo>
                <a:lnTo>
                  <a:pt x="0" y="68579"/>
                </a:lnTo>
                <a:lnTo>
                  <a:pt x="501650" y="570229"/>
                </a:lnTo>
                <a:lnTo>
                  <a:pt x="570230" y="570229"/>
                </a:lnTo>
                <a:lnTo>
                  <a:pt x="0" y="0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225540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59">
                <a:moveTo>
                  <a:pt x="0" y="0"/>
                </a:moveTo>
                <a:lnTo>
                  <a:pt x="0" y="68579"/>
                </a:lnTo>
                <a:lnTo>
                  <a:pt x="563880" y="632460"/>
                </a:lnTo>
                <a:lnTo>
                  <a:pt x="632460" y="632460"/>
                </a:lnTo>
                <a:lnTo>
                  <a:pt x="0" y="0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163309"/>
            <a:ext cx="694690" cy="694690"/>
          </a:xfrm>
          <a:custGeom>
            <a:avLst/>
            <a:gdLst/>
            <a:ahLst/>
            <a:cxnLst/>
            <a:rect l="l" t="t" r="r" b="b"/>
            <a:pathLst>
              <a:path w="694690" h="694690">
                <a:moveTo>
                  <a:pt x="0" y="0"/>
                </a:moveTo>
                <a:lnTo>
                  <a:pt x="0" y="68579"/>
                </a:lnTo>
                <a:lnTo>
                  <a:pt x="626109" y="694689"/>
                </a:lnTo>
                <a:lnTo>
                  <a:pt x="694689" y="694689"/>
                </a:lnTo>
                <a:lnTo>
                  <a:pt x="0" y="0"/>
                </a:lnTo>
                <a:close/>
              </a:path>
            </a:pathLst>
          </a:custGeom>
          <a:solidFill>
            <a:srgbClr val="08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99809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90" h="758190">
                <a:moveTo>
                  <a:pt x="0" y="0"/>
                </a:moveTo>
                <a:lnTo>
                  <a:pt x="0" y="68579"/>
                </a:lnTo>
                <a:lnTo>
                  <a:pt x="689610" y="758189"/>
                </a:lnTo>
                <a:lnTo>
                  <a:pt x="758190" y="758189"/>
                </a:lnTo>
                <a:lnTo>
                  <a:pt x="0" y="0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036309"/>
            <a:ext cx="821690" cy="821690"/>
          </a:xfrm>
          <a:custGeom>
            <a:avLst/>
            <a:gdLst/>
            <a:ahLst/>
            <a:cxnLst/>
            <a:rect l="l" t="t" r="r" b="b"/>
            <a:pathLst>
              <a:path w="821690" h="821690">
                <a:moveTo>
                  <a:pt x="0" y="0"/>
                </a:moveTo>
                <a:lnTo>
                  <a:pt x="0" y="68579"/>
                </a:lnTo>
                <a:lnTo>
                  <a:pt x="753109" y="821689"/>
                </a:lnTo>
                <a:lnTo>
                  <a:pt x="821689" y="821689"/>
                </a:lnTo>
                <a:lnTo>
                  <a:pt x="0" y="0"/>
                </a:lnTo>
                <a:close/>
              </a:path>
            </a:pathLst>
          </a:custGeom>
          <a:solidFill>
            <a:srgbClr val="0A9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0" y="0"/>
                </a:moveTo>
                <a:lnTo>
                  <a:pt x="0" y="68579"/>
                </a:lnTo>
                <a:lnTo>
                  <a:pt x="814070" y="882650"/>
                </a:lnTo>
                <a:lnTo>
                  <a:pt x="882650" y="882650"/>
                </a:lnTo>
                <a:lnTo>
                  <a:pt x="0" y="0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911850"/>
            <a:ext cx="946150" cy="946150"/>
          </a:xfrm>
          <a:custGeom>
            <a:avLst/>
            <a:gdLst/>
            <a:ahLst/>
            <a:cxnLst/>
            <a:rect l="l" t="t" r="r" b="b"/>
            <a:pathLst>
              <a:path w="946150" h="946150">
                <a:moveTo>
                  <a:pt x="0" y="0"/>
                </a:moveTo>
                <a:lnTo>
                  <a:pt x="0" y="68580"/>
                </a:lnTo>
                <a:lnTo>
                  <a:pt x="877570" y="946150"/>
                </a:lnTo>
                <a:lnTo>
                  <a:pt x="946150" y="946150"/>
                </a:lnTo>
                <a:lnTo>
                  <a:pt x="0" y="0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848350"/>
            <a:ext cx="1009650" cy="100965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0" y="0"/>
                </a:moveTo>
                <a:lnTo>
                  <a:pt x="0" y="68579"/>
                </a:lnTo>
                <a:lnTo>
                  <a:pt x="941070" y="1009650"/>
                </a:lnTo>
                <a:lnTo>
                  <a:pt x="1009650" y="1009650"/>
                </a:lnTo>
                <a:lnTo>
                  <a:pt x="0" y="0"/>
                </a:lnTo>
                <a:close/>
              </a:path>
            </a:pathLst>
          </a:custGeom>
          <a:solidFill>
            <a:srgbClr val="0D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784850"/>
            <a:ext cx="1073150" cy="1073150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0" y="0"/>
                </a:moveTo>
                <a:lnTo>
                  <a:pt x="0" y="69850"/>
                </a:lnTo>
                <a:lnTo>
                  <a:pt x="1003300" y="1073150"/>
                </a:lnTo>
                <a:lnTo>
                  <a:pt x="1073150" y="1073150"/>
                </a:lnTo>
                <a:lnTo>
                  <a:pt x="0" y="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723890"/>
            <a:ext cx="1134110" cy="1134110"/>
          </a:xfrm>
          <a:custGeom>
            <a:avLst/>
            <a:gdLst/>
            <a:ahLst/>
            <a:cxnLst/>
            <a:rect l="l" t="t" r="r" b="b"/>
            <a:pathLst>
              <a:path w="1134110" h="1134109">
                <a:moveTo>
                  <a:pt x="0" y="0"/>
                </a:moveTo>
                <a:lnTo>
                  <a:pt x="0" y="68580"/>
                </a:lnTo>
                <a:lnTo>
                  <a:pt x="1065529" y="1134110"/>
                </a:lnTo>
                <a:lnTo>
                  <a:pt x="1134110" y="1134110"/>
                </a:lnTo>
                <a:lnTo>
                  <a:pt x="0" y="0"/>
                </a:lnTo>
                <a:close/>
              </a:path>
            </a:pathLst>
          </a:custGeom>
          <a:solidFill>
            <a:srgbClr val="0F9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660390"/>
            <a:ext cx="1197610" cy="1197610"/>
          </a:xfrm>
          <a:custGeom>
            <a:avLst/>
            <a:gdLst/>
            <a:ahLst/>
            <a:cxnLst/>
            <a:rect l="l" t="t" r="r" b="b"/>
            <a:pathLst>
              <a:path w="1197610" h="1197609">
                <a:moveTo>
                  <a:pt x="0" y="0"/>
                </a:moveTo>
                <a:lnTo>
                  <a:pt x="0" y="68579"/>
                </a:lnTo>
                <a:lnTo>
                  <a:pt x="1129030" y="1197610"/>
                </a:lnTo>
                <a:lnTo>
                  <a:pt x="1197610" y="1197610"/>
                </a:lnTo>
                <a:lnTo>
                  <a:pt x="0" y="0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596890"/>
            <a:ext cx="1261110" cy="1261110"/>
          </a:xfrm>
          <a:custGeom>
            <a:avLst/>
            <a:gdLst/>
            <a:ahLst/>
            <a:cxnLst/>
            <a:rect l="l" t="t" r="r" b="b"/>
            <a:pathLst>
              <a:path w="1261110" h="1261109">
                <a:moveTo>
                  <a:pt x="0" y="0"/>
                </a:moveTo>
                <a:lnTo>
                  <a:pt x="0" y="68580"/>
                </a:lnTo>
                <a:lnTo>
                  <a:pt x="1192529" y="1261110"/>
                </a:lnTo>
                <a:lnTo>
                  <a:pt x="1261110" y="1261110"/>
                </a:lnTo>
                <a:lnTo>
                  <a:pt x="0" y="0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0" y="0"/>
                </a:moveTo>
                <a:lnTo>
                  <a:pt x="0" y="68579"/>
                </a:lnTo>
                <a:lnTo>
                  <a:pt x="1253490" y="1322070"/>
                </a:lnTo>
                <a:lnTo>
                  <a:pt x="1322070" y="1322070"/>
                </a:lnTo>
                <a:lnTo>
                  <a:pt x="0" y="0"/>
                </a:lnTo>
                <a:close/>
              </a:path>
            </a:pathLst>
          </a:custGeom>
          <a:solidFill>
            <a:srgbClr val="12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472429"/>
            <a:ext cx="1385570" cy="1385570"/>
          </a:xfrm>
          <a:custGeom>
            <a:avLst/>
            <a:gdLst/>
            <a:ahLst/>
            <a:cxnLst/>
            <a:rect l="l" t="t" r="r" b="b"/>
            <a:pathLst>
              <a:path w="1385570" h="1385570">
                <a:moveTo>
                  <a:pt x="0" y="0"/>
                </a:moveTo>
                <a:lnTo>
                  <a:pt x="0" y="68580"/>
                </a:lnTo>
                <a:lnTo>
                  <a:pt x="1316989" y="1385570"/>
                </a:lnTo>
                <a:lnTo>
                  <a:pt x="1385570" y="1385570"/>
                </a:lnTo>
                <a:lnTo>
                  <a:pt x="0" y="0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5408929"/>
            <a:ext cx="1449070" cy="1449070"/>
          </a:xfrm>
          <a:custGeom>
            <a:avLst/>
            <a:gdLst/>
            <a:ahLst/>
            <a:cxnLst/>
            <a:rect l="l" t="t" r="r" b="b"/>
            <a:pathLst>
              <a:path w="1449070" h="1449070">
                <a:moveTo>
                  <a:pt x="0" y="0"/>
                </a:moveTo>
                <a:lnTo>
                  <a:pt x="0" y="68579"/>
                </a:lnTo>
                <a:lnTo>
                  <a:pt x="1380490" y="1449070"/>
                </a:lnTo>
                <a:lnTo>
                  <a:pt x="1449070" y="1449070"/>
                </a:lnTo>
                <a:lnTo>
                  <a:pt x="0" y="0"/>
                </a:lnTo>
                <a:close/>
              </a:path>
            </a:pathLst>
          </a:custGeom>
          <a:solidFill>
            <a:srgbClr val="14A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346700"/>
            <a:ext cx="1511300" cy="1511300"/>
          </a:xfrm>
          <a:custGeom>
            <a:avLst/>
            <a:gdLst/>
            <a:ahLst/>
            <a:cxnLst/>
            <a:rect l="l" t="t" r="r" b="b"/>
            <a:pathLst>
              <a:path w="1511300" h="1511300">
                <a:moveTo>
                  <a:pt x="0" y="0"/>
                </a:moveTo>
                <a:lnTo>
                  <a:pt x="0" y="69849"/>
                </a:lnTo>
                <a:lnTo>
                  <a:pt x="1441450" y="1511300"/>
                </a:lnTo>
                <a:lnTo>
                  <a:pt x="1511300" y="1511300"/>
                </a:lnTo>
                <a:lnTo>
                  <a:pt x="0" y="0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284470"/>
            <a:ext cx="1573530" cy="1573530"/>
          </a:xfrm>
          <a:custGeom>
            <a:avLst/>
            <a:gdLst/>
            <a:ahLst/>
            <a:cxnLst/>
            <a:rect l="l" t="t" r="r" b="b"/>
            <a:pathLst>
              <a:path w="1573530" h="1573529">
                <a:moveTo>
                  <a:pt x="0" y="0"/>
                </a:moveTo>
                <a:lnTo>
                  <a:pt x="0" y="68579"/>
                </a:lnTo>
                <a:lnTo>
                  <a:pt x="1504950" y="1573529"/>
                </a:lnTo>
                <a:lnTo>
                  <a:pt x="1573530" y="1573529"/>
                </a:lnTo>
                <a:lnTo>
                  <a:pt x="0" y="0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220970"/>
            <a:ext cx="1637030" cy="1637030"/>
          </a:xfrm>
          <a:custGeom>
            <a:avLst/>
            <a:gdLst/>
            <a:ahLst/>
            <a:cxnLst/>
            <a:rect l="l" t="t" r="r" b="b"/>
            <a:pathLst>
              <a:path w="1637030" h="1637029">
                <a:moveTo>
                  <a:pt x="0" y="0"/>
                </a:moveTo>
                <a:lnTo>
                  <a:pt x="0" y="68579"/>
                </a:lnTo>
                <a:lnTo>
                  <a:pt x="1568450" y="1637030"/>
                </a:lnTo>
                <a:lnTo>
                  <a:pt x="1637030" y="1637030"/>
                </a:lnTo>
                <a:lnTo>
                  <a:pt x="0" y="0"/>
                </a:lnTo>
                <a:close/>
              </a:path>
            </a:pathLst>
          </a:custGeom>
          <a:solidFill>
            <a:srgbClr val="17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5157470"/>
            <a:ext cx="1700530" cy="1700530"/>
          </a:xfrm>
          <a:custGeom>
            <a:avLst/>
            <a:gdLst/>
            <a:ahLst/>
            <a:cxnLst/>
            <a:rect l="l" t="t" r="r" b="b"/>
            <a:pathLst>
              <a:path w="1700530" h="1700529">
                <a:moveTo>
                  <a:pt x="0" y="0"/>
                </a:moveTo>
                <a:lnTo>
                  <a:pt x="0" y="69849"/>
                </a:lnTo>
                <a:lnTo>
                  <a:pt x="1630680" y="1700530"/>
                </a:lnTo>
                <a:lnTo>
                  <a:pt x="1700530" y="1700530"/>
                </a:lnTo>
                <a:lnTo>
                  <a:pt x="0" y="0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5096509"/>
            <a:ext cx="1761489" cy="1761489"/>
          </a:xfrm>
          <a:custGeom>
            <a:avLst/>
            <a:gdLst/>
            <a:ahLst/>
            <a:cxnLst/>
            <a:rect l="l" t="t" r="r" b="b"/>
            <a:pathLst>
              <a:path w="1761489" h="1761490">
                <a:moveTo>
                  <a:pt x="0" y="0"/>
                </a:moveTo>
                <a:lnTo>
                  <a:pt x="0" y="68580"/>
                </a:lnTo>
                <a:lnTo>
                  <a:pt x="1692910" y="1761490"/>
                </a:lnTo>
                <a:lnTo>
                  <a:pt x="1761490" y="1761490"/>
                </a:lnTo>
                <a:lnTo>
                  <a:pt x="0" y="0"/>
                </a:lnTo>
                <a:close/>
              </a:path>
            </a:pathLst>
          </a:custGeom>
          <a:solidFill>
            <a:srgbClr val="19A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033009"/>
            <a:ext cx="1824989" cy="1824989"/>
          </a:xfrm>
          <a:custGeom>
            <a:avLst/>
            <a:gdLst/>
            <a:ahLst/>
            <a:cxnLst/>
            <a:rect l="l" t="t" r="r" b="b"/>
            <a:pathLst>
              <a:path w="1824989" h="1824990">
                <a:moveTo>
                  <a:pt x="0" y="0"/>
                </a:moveTo>
                <a:lnTo>
                  <a:pt x="0" y="68580"/>
                </a:lnTo>
                <a:lnTo>
                  <a:pt x="1756410" y="1824990"/>
                </a:lnTo>
                <a:lnTo>
                  <a:pt x="1824990" y="1824990"/>
                </a:lnTo>
                <a:lnTo>
                  <a:pt x="0" y="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4969509"/>
            <a:ext cx="1888489" cy="1888489"/>
          </a:xfrm>
          <a:custGeom>
            <a:avLst/>
            <a:gdLst/>
            <a:ahLst/>
            <a:cxnLst/>
            <a:rect l="l" t="t" r="r" b="b"/>
            <a:pathLst>
              <a:path w="1888489" h="1888490">
                <a:moveTo>
                  <a:pt x="0" y="0"/>
                </a:moveTo>
                <a:lnTo>
                  <a:pt x="0" y="68580"/>
                </a:lnTo>
                <a:lnTo>
                  <a:pt x="1819910" y="1888490"/>
                </a:lnTo>
                <a:lnTo>
                  <a:pt x="1888490" y="1888490"/>
                </a:lnTo>
                <a:lnTo>
                  <a:pt x="0" y="0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4908550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0" y="0"/>
                </a:moveTo>
                <a:lnTo>
                  <a:pt x="0" y="67309"/>
                </a:lnTo>
                <a:lnTo>
                  <a:pt x="1882140" y="1949450"/>
                </a:lnTo>
                <a:lnTo>
                  <a:pt x="1949450" y="1949450"/>
                </a:lnTo>
                <a:lnTo>
                  <a:pt x="0" y="0"/>
                </a:lnTo>
                <a:close/>
              </a:path>
            </a:pathLst>
          </a:custGeom>
          <a:solidFill>
            <a:srgbClr val="1C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845050"/>
            <a:ext cx="2012950" cy="2012950"/>
          </a:xfrm>
          <a:custGeom>
            <a:avLst/>
            <a:gdLst/>
            <a:ahLst/>
            <a:cxnLst/>
            <a:rect l="l" t="t" r="r" b="b"/>
            <a:pathLst>
              <a:path w="2012950" h="2012950">
                <a:moveTo>
                  <a:pt x="0" y="0"/>
                </a:moveTo>
                <a:lnTo>
                  <a:pt x="0" y="68579"/>
                </a:lnTo>
                <a:lnTo>
                  <a:pt x="1944370" y="2012950"/>
                </a:lnTo>
                <a:lnTo>
                  <a:pt x="2012950" y="2012950"/>
                </a:lnTo>
                <a:lnTo>
                  <a:pt x="0" y="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4781550"/>
            <a:ext cx="2076450" cy="2076450"/>
          </a:xfrm>
          <a:custGeom>
            <a:avLst/>
            <a:gdLst/>
            <a:ahLst/>
            <a:cxnLst/>
            <a:rect l="l" t="t" r="r" b="b"/>
            <a:pathLst>
              <a:path w="2076450" h="2076450">
                <a:moveTo>
                  <a:pt x="0" y="0"/>
                </a:moveTo>
                <a:lnTo>
                  <a:pt x="0" y="68580"/>
                </a:lnTo>
                <a:lnTo>
                  <a:pt x="2007870" y="2076450"/>
                </a:lnTo>
                <a:lnTo>
                  <a:pt x="2076450" y="2076450"/>
                </a:lnTo>
                <a:lnTo>
                  <a:pt x="0" y="0"/>
                </a:lnTo>
                <a:close/>
              </a:path>
            </a:pathLst>
          </a:custGeom>
          <a:solidFill>
            <a:srgbClr val="1EA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718050"/>
            <a:ext cx="2139950" cy="2139950"/>
          </a:xfrm>
          <a:custGeom>
            <a:avLst/>
            <a:gdLst/>
            <a:ahLst/>
            <a:cxnLst/>
            <a:rect l="l" t="t" r="r" b="b"/>
            <a:pathLst>
              <a:path w="2139950" h="2139950">
                <a:moveTo>
                  <a:pt x="0" y="0"/>
                </a:moveTo>
                <a:lnTo>
                  <a:pt x="0" y="68579"/>
                </a:lnTo>
                <a:lnTo>
                  <a:pt x="2071370" y="2139950"/>
                </a:lnTo>
                <a:lnTo>
                  <a:pt x="2139950" y="2139950"/>
                </a:lnTo>
                <a:lnTo>
                  <a:pt x="0" y="0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657090"/>
            <a:ext cx="2200910" cy="2200910"/>
          </a:xfrm>
          <a:custGeom>
            <a:avLst/>
            <a:gdLst/>
            <a:ahLst/>
            <a:cxnLst/>
            <a:rect l="l" t="t" r="r" b="b"/>
            <a:pathLst>
              <a:path w="2200910" h="2200909">
                <a:moveTo>
                  <a:pt x="0" y="0"/>
                </a:moveTo>
                <a:lnTo>
                  <a:pt x="0" y="68579"/>
                </a:lnTo>
                <a:lnTo>
                  <a:pt x="2132330" y="2200910"/>
                </a:lnTo>
                <a:lnTo>
                  <a:pt x="2200910" y="2200910"/>
                </a:lnTo>
                <a:lnTo>
                  <a:pt x="0" y="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4593590"/>
            <a:ext cx="2264410" cy="2264410"/>
          </a:xfrm>
          <a:custGeom>
            <a:avLst/>
            <a:gdLst/>
            <a:ahLst/>
            <a:cxnLst/>
            <a:rect l="l" t="t" r="r" b="b"/>
            <a:pathLst>
              <a:path w="2264410" h="2264409">
                <a:moveTo>
                  <a:pt x="0" y="0"/>
                </a:moveTo>
                <a:lnTo>
                  <a:pt x="0" y="68580"/>
                </a:lnTo>
                <a:lnTo>
                  <a:pt x="2195829" y="2264410"/>
                </a:lnTo>
                <a:lnTo>
                  <a:pt x="2264410" y="2264410"/>
                </a:lnTo>
                <a:lnTo>
                  <a:pt x="0" y="0"/>
                </a:lnTo>
                <a:close/>
              </a:path>
            </a:pathLst>
          </a:custGeom>
          <a:solidFill>
            <a:srgbClr val="21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453009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09">
                <a:moveTo>
                  <a:pt x="0" y="0"/>
                </a:moveTo>
                <a:lnTo>
                  <a:pt x="0" y="68579"/>
                </a:lnTo>
                <a:lnTo>
                  <a:pt x="2259330" y="2327910"/>
                </a:lnTo>
                <a:lnTo>
                  <a:pt x="2327910" y="2327910"/>
                </a:lnTo>
                <a:lnTo>
                  <a:pt x="0" y="0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4467859"/>
            <a:ext cx="2390140" cy="2390140"/>
          </a:xfrm>
          <a:custGeom>
            <a:avLst/>
            <a:gdLst/>
            <a:ahLst/>
            <a:cxnLst/>
            <a:rect l="l" t="t" r="r" b="b"/>
            <a:pathLst>
              <a:path w="2390140" h="2390140">
                <a:moveTo>
                  <a:pt x="0" y="0"/>
                </a:moveTo>
                <a:lnTo>
                  <a:pt x="0" y="69850"/>
                </a:lnTo>
                <a:lnTo>
                  <a:pt x="2320290" y="2390140"/>
                </a:lnTo>
                <a:lnTo>
                  <a:pt x="2390140" y="2390140"/>
                </a:lnTo>
                <a:lnTo>
                  <a:pt x="0" y="0"/>
                </a:lnTo>
                <a:close/>
              </a:path>
            </a:pathLst>
          </a:custGeom>
          <a:solidFill>
            <a:srgbClr val="23A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4405629"/>
            <a:ext cx="2452370" cy="2452370"/>
          </a:xfrm>
          <a:custGeom>
            <a:avLst/>
            <a:gdLst/>
            <a:ahLst/>
            <a:cxnLst/>
            <a:rect l="l" t="t" r="r" b="b"/>
            <a:pathLst>
              <a:path w="2452370" h="2452370">
                <a:moveTo>
                  <a:pt x="0" y="0"/>
                </a:moveTo>
                <a:lnTo>
                  <a:pt x="0" y="68579"/>
                </a:lnTo>
                <a:lnTo>
                  <a:pt x="2383790" y="2452370"/>
                </a:lnTo>
                <a:lnTo>
                  <a:pt x="2452370" y="2452370"/>
                </a:lnTo>
                <a:lnTo>
                  <a:pt x="0" y="0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4342129"/>
            <a:ext cx="2515870" cy="2515870"/>
          </a:xfrm>
          <a:custGeom>
            <a:avLst/>
            <a:gdLst/>
            <a:ahLst/>
            <a:cxnLst/>
            <a:rect l="l" t="t" r="r" b="b"/>
            <a:pathLst>
              <a:path w="2515870" h="2515870">
                <a:moveTo>
                  <a:pt x="0" y="0"/>
                </a:moveTo>
                <a:lnTo>
                  <a:pt x="0" y="68580"/>
                </a:lnTo>
                <a:lnTo>
                  <a:pt x="2447290" y="2515870"/>
                </a:lnTo>
                <a:lnTo>
                  <a:pt x="2515870" y="2515870"/>
                </a:lnTo>
                <a:lnTo>
                  <a:pt x="0" y="0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4278629"/>
            <a:ext cx="2579370" cy="2579370"/>
          </a:xfrm>
          <a:custGeom>
            <a:avLst/>
            <a:gdLst/>
            <a:ahLst/>
            <a:cxnLst/>
            <a:rect l="l" t="t" r="r" b="b"/>
            <a:pathLst>
              <a:path w="2579370" h="2579370">
                <a:moveTo>
                  <a:pt x="0" y="0"/>
                </a:moveTo>
                <a:lnTo>
                  <a:pt x="0" y="69850"/>
                </a:lnTo>
                <a:lnTo>
                  <a:pt x="2509520" y="2579370"/>
                </a:lnTo>
                <a:lnTo>
                  <a:pt x="2579370" y="2579370"/>
                </a:lnTo>
                <a:lnTo>
                  <a:pt x="0" y="0"/>
                </a:lnTo>
                <a:close/>
              </a:path>
            </a:pathLst>
          </a:custGeom>
          <a:solidFill>
            <a:srgbClr val="26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4217670"/>
            <a:ext cx="2640330" cy="2640330"/>
          </a:xfrm>
          <a:custGeom>
            <a:avLst/>
            <a:gdLst/>
            <a:ahLst/>
            <a:cxnLst/>
            <a:rect l="l" t="t" r="r" b="b"/>
            <a:pathLst>
              <a:path w="2640330" h="2640329">
                <a:moveTo>
                  <a:pt x="0" y="0"/>
                </a:moveTo>
                <a:lnTo>
                  <a:pt x="0" y="68579"/>
                </a:lnTo>
                <a:lnTo>
                  <a:pt x="2571750" y="2640330"/>
                </a:lnTo>
                <a:lnTo>
                  <a:pt x="2640330" y="2640330"/>
                </a:lnTo>
                <a:lnTo>
                  <a:pt x="0" y="0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4154170"/>
            <a:ext cx="2703830" cy="2703830"/>
          </a:xfrm>
          <a:custGeom>
            <a:avLst/>
            <a:gdLst/>
            <a:ahLst/>
            <a:cxnLst/>
            <a:rect l="l" t="t" r="r" b="b"/>
            <a:pathLst>
              <a:path w="2703830" h="2703829">
                <a:moveTo>
                  <a:pt x="0" y="0"/>
                </a:moveTo>
                <a:lnTo>
                  <a:pt x="0" y="68579"/>
                </a:lnTo>
                <a:lnTo>
                  <a:pt x="2635250" y="2703829"/>
                </a:lnTo>
                <a:lnTo>
                  <a:pt x="2703830" y="2703829"/>
                </a:lnTo>
                <a:lnTo>
                  <a:pt x="0" y="0"/>
                </a:lnTo>
                <a:close/>
              </a:path>
            </a:pathLst>
          </a:custGeom>
          <a:solidFill>
            <a:srgbClr val="28A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4090670"/>
            <a:ext cx="2767330" cy="2767330"/>
          </a:xfrm>
          <a:custGeom>
            <a:avLst/>
            <a:gdLst/>
            <a:ahLst/>
            <a:cxnLst/>
            <a:rect l="l" t="t" r="r" b="b"/>
            <a:pathLst>
              <a:path w="2767330" h="2767329">
                <a:moveTo>
                  <a:pt x="0" y="0"/>
                </a:moveTo>
                <a:lnTo>
                  <a:pt x="0" y="68579"/>
                </a:lnTo>
                <a:lnTo>
                  <a:pt x="2698750" y="2767330"/>
                </a:lnTo>
                <a:lnTo>
                  <a:pt x="2767330" y="2767330"/>
                </a:lnTo>
                <a:lnTo>
                  <a:pt x="0" y="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4028440"/>
            <a:ext cx="2829560" cy="2829560"/>
          </a:xfrm>
          <a:custGeom>
            <a:avLst/>
            <a:gdLst/>
            <a:ahLst/>
            <a:cxnLst/>
            <a:rect l="l" t="t" r="r" b="b"/>
            <a:pathLst>
              <a:path w="2829560" h="2829559">
                <a:moveTo>
                  <a:pt x="0" y="0"/>
                </a:moveTo>
                <a:lnTo>
                  <a:pt x="0" y="69849"/>
                </a:lnTo>
                <a:lnTo>
                  <a:pt x="2759710" y="2829559"/>
                </a:lnTo>
                <a:lnTo>
                  <a:pt x="2829560" y="2829559"/>
                </a:lnTo>
                <a:lnTo>
                  <a:pt x="0" y="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966209"/>
            <a:ext cx="2891790" cy="2891790"/>
          </a:xfrm>
          <a:custGeom>
            <a:avLst/>
            <a:gdLst/>
            <a:ahLst/>
            <a:cxnLst/>
            <a:rect l="l" t="t" r="r" b="b"/>
            <a:pathLst>
              <a:path w="2891790" h="2891790">
                <a:moveTo>
                  <a:pt x="0" y="0"/>
                </a:moveTo>
                <a:lnTo>
                  <a:pt x="0" y="68579"/>
                </a:lnTo>
                <a:lnTo>
                  <a:pt x="2823210" y="2891790"/>
                </a:lnTo>
                <a:lnTo>
                  <a:pt x="2891790" y="2891790"/>
                </a:lnTo>
                <a:lnTo>
                  <a:pt x="0" y="0"/>
                </a:lnTo>
                <a:close/>
              </a:path>
            </a:pathLst>
          </a:custGeom>
          <a:solidFill>
            <a:srgbClr val="2B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902709"/>
            <a:ext cx="2955290" cy="2955290"/>
          </a:xfrm>
          <a:custGeom>
            <a:avLst/>
            <a:gdLst/>
            <a:ahLst/>
            <a:cxnLst/>
            <a:rect l="l" t="t" r="r" b="b"/>
            <a:pathLst>
              <a:path w="2955290" h="2955290">
                <a:moveTo>
                  <a:pt x="0" y="0"/>
                </a:moveTo>
                <a:lnTo>
                  <a:pt x="0" y="68580"/>
                </a:lnTo>
                <a:lnTo>
                  <a:pt x="2886710" y="2955290"/>
                </a:lnTo>
                <a:lnTo>
                  <a:pt x="2955290" y="2955290"/>
                </a:lnTo>
                <a:lnTo>
                  <a:pt x="0" y="0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3839209"/>
            <a:ext cx="3018790" cy="3018790"/>
          </a:xfrm>
          <a:custGeom>
            <a:avLst/>
            <a:gdLst/>
            <a:ahLst/>
            <a:cxnLst/>
            <a:rect l="l" t="t" r="r" b="b"/>
            <a:pathLst>
              <a:path w="3018790" h="3018790">
                <a:moveTo>
                  <a:pt x="0" y="0"/>
                </a:moveTo>
                <a:lnTo>
                  <a:pt x="0" y="68579"/>
                </a:lnTo>
                <a:lnTo>
                  <a:pt x="2950210" y="3018790"/>
                </a:lnTo>
                <a:lnTo>
                  <a:pt x="3018790" y="3018790"/>
                </a:lnTo>
                <a:lnTo>
                  <a:pt x="0" y="0"/>
                </a:lnTo>
                <a:close/>
              </a:path>
            </a:pathLst>
          </a:custGeom>
          <a:solidFill>
            <a:srgbClr val="2DA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3778250"/>
            <a:ext cx="3079750" cy="3079750"/>
          </a:xfrm>
          <a:custGeom>
            <a:avLst/>
            <a:gdLst/>
            <a:ahLst/>
            <a:cxnLst/>
            <a:rect l="l" t="t" r="r" b="b"/>
            <a:pathLst>
              <a:path w="3079750" h="3079750">
                <a:moveTo>
                  <a:pt x="0" y="0"/>
                </a:moveTo>
                <a:lnTo>
                  <a:pt x="0" y="68580"/>
                </a:lnTo>
                <a:lnTo>
                  <a:pt x="3011170" y="3079750"/>
                </a:lnTo>
                <a:lnTo>
                  <a:pt x="3079750" y="3079750"/>
                </a:lnTo>
                <a:lnTo>
                  <a:pt x="0" y="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3714750"/>
            <a:ext cx="3143250" cy="3143250"/>
          </a:xfrm>
          <a:custGeom>
            <a:avLst/>
            <a:gdLst/>
            <a:ahLst/>
            <a:cxnLst/>
            <a:rect l="l" t="t" r="r" b="b"/>
            <a:pathLst>
              <a:path w="3143250" h="3143250">
                <a:moveTo>
                  <a:pt x="0" y="0"/>
                </a:moveTo>
                <a:lnTo>
                  <a:pt x="0" y="68579"/>
                </a:lnTo>
                <a:lnTo>
                  <a:pt x="3074670" y="3143250"/>
                </a:lnTo>
                <a:lnTo>
                  <a:pt x="3143250" y="3143250"/>
                </a:lnTo>
                <a:lnTo>
                  <a:pt x="0" y="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3652520"/>
            <a:ext cx="3205480" cy="3205480"/>
          </a:xfrm>
          <a:custGeom>
            <a:avLst/>
            <a:gdLst/>
            <a:ahLst/>
            <a:cxnLst/>
            <a:rect l="l" t="t" r="r" b="b"/>
            <a:pathLst>
              <a:path w="3205480" h="3205479">
                <a:moveTo>
                  <a:pt x="0" y="0"/>
                </a:moveTo>
                <a:lnTo>
                  <a:pt x="0" y="67310"/>
                </a:lnTo>
                <a:lnTo>
                  <a:pt x="3138170" y="3205479"/>
                </a:lnTo>
                <a:lnTo>
                  <a:pt x="3205480" y="3205479"/>
                </a:lnTo>
                <a:lnTo>
                  <a:pt x="0" y="0"/>
                </a:lnTo>
                <a:close/>
              </a:path>
            </a:pathLst>
          </a:custGeom>
          <a:solidFill>
            <a:srgbClr val="30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3590290"/>
            <a:ext cx="3267710" cy="3267710"/>
          </a:xfrm>
          <a:custGeom>
            <a:avLst/>
            <a:gdLst/>
            <a:ahLst/>
            <a:cxnLst/>
            <a:rect l="l" t="t" r="r" b="b"/>
            <a:pathLst>
              <a:path w="3267710" h="3267709">
                <a:moveTo>
                  <a:pt x="0" y="0"/>
                </a:moveTo>
                <a:lnTo>
                  <a:pt x="0" y="68579"/>
                </a:lnTo>
                <a:lnTo>
                  <a:pt x="3199130" y="3267709"/>
                </a:lnTo>
                <a:lnTo>
                  <a:pt x="3267709" y="3267709"/>
                </a:lnTo>
                <a:lnTo>
                  <a:pt x="0" y="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3526790"/>
            <a:ext cx="3331210" cy="3331210"/>
          </a:xfrm>
          <a:custGeom>
            <a:avLst/>
            <a:gdLst/>
            <a:ahLst/>
            <a:cxnLst/>
            <a:rect l="l" t="t" r="r" b="b"/>
            <a:pathLst>
              <a:path w="3331210" h="3331209">
                <a:moveTo>
                  <a:pt x="0" y="0"/>
                </a:moveTo>
                <a:lnTo>
                  <a:pt x="0" y="68579"/>
                </a:lnTo>
                <a:lnTo>
                  <a:pt x="3262630" y="3331210"/>
                </a:lnTo>
                <a:lnTo>
                  <a:pt x="3331210" y="3331210"/>
                </a:lnTo>
                <a:lnTo>
                  <a:pt x="0" y="0"/>
                </a:lnTo>
                <a:close/>
              </a:path>
            </a:pathLst>
          </a:custGeom>
          <a:solidFill>
            <a:srgbClr val="33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3463290"/>
            <a:ext cx="3394710" cy="3394710"/>
          </a:xfrm>
          <a:custGeom>
            <a:avLst/>
            <a:gdLst/>
            <a:ahLst/>
            <a:cxnLst/>
            <a:rect l="l" t="t" r="r" b="b"/>
            <a:pathLst>
              <a:path w="3394710" h="3394709">
                <a:moveTo>
                  <a:pt x="0" y="0"/>
                </a:moveTo>
                <a:lnTo>
                  <a:pt x="0" y="69849"/>
                </a:lnTo>
                <a:lnTo>
                  <a:pt x="3324860" y="3394709"/>
                </a:lnTo>
                <a:lnTo>
                  <a:pt x="3394709" y="3394709"/>
                </a:lnTo>
                <a:lnTo>
                  <a:pt x="0" y="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402329"/>
            <a:ext cx="3455670" cy="3455670"/>
          </a:xfrm>
          <a:custGeom>
            <a:avLst/>
            <a:gdLst/>
            <a:ahLst/>
            <a:cxnLst/>
            <a:rect l="l" t="t" r="r" b="b"/>
            <a:pathLst>
              <a:path w="3455670" h="3455670">
                <a:moveTo>
                  <a:pt x="0" y="0"/>
                </a:moveTo>
                <a:lnTo>
                  <a:pt x="0" y="68580"/>
                </a:lnTo>
                <a:lnTo>
                  <a:pt x="3387089" y="3455670"/>
                </a:lnTo>
                <a:lnTo>
                  <a:pt x="3455670" y="3455670"/>
                </a:lnTo>
                <a:lnTo>
                  <a:pt x="0" y="0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3338829"/>
            <a:ext cx="3519170" cy="3519170"/>
          </a:xfrm>
          <a:custGeom>
            <a:avLst/>
            <a:gdLst/>
            <a:ahLst/>
            <a:cxnLst/>
            <a:rect l="l" t="t" r="r" b="b"/>
            <a:pathLst>
              <a:path w="3519170" h="3519170">
                <a:moveTo>
                  <a:pt x="0" y="0"/>
                </a:moveTo>
                <a:lnTo>
                  <a:pt x="0" y="68579"/>
                </a:lnTo>
                <a:lnTo>
                  <a:pt x="3450590" y="3519170"/>
                </a:lnTo>
                <a:lnTo>
                  <a:pt x="3519170" y="3519170"/>
                </a:lnTo>
                <a:lnTo>
                  <a:pt x="0" y="0"/>
                </a:lnTo>
                <a:close/>
              </a:path>
            </a:pathLst>
          </a:custGeom>
          <a:solidFill>
            <a:srgbClr val="35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3275329"/>
            <a:ext cx="3582670" cy="3582670"/>
          </a:xfrm>
          <a:custGeom>
            <a:avLst/>
            <a:gdLst/>
            <a:ahLst/>
            <a:cxnLst/>
            <a:rect l="l" t="t" r="r" b="b"/>
            <a:pathLst>
              <a:path w="3582670" h="3582670">
                <a:moveTo>
                  <a:pt x="0" y="0"/>
                </a:moveTo>
                <a:lnTo>
                  <a:pt x="0" y="68580"/>
                </a:lnTo>
                <a:lnTo>
                  <a:pt x="3514089" y="3582670"/>
                </a:lnTo>
                <a:lnTo>
                  <a:pt x="3582670" y="3582670"/>
                </a:lnTo>
                <a:lnTo>
                  <a:pt x="0" y="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3213100"/>
            <a:ext cx="3644900" cy="3644900"/>
          </a:xfrm>
          <a:custGeom>
            <a:avLst/>
            <a:gdLst/>
            <a:ahLst/>
            <a:cxnLst/>
            <a:rect l="l" t="t" r="r" b="b"/>
            <a:pathLst>
              <a:path w="3644900" h="3644900">
                <a:moveTo>
                  <a:pt x="0" y="0"/>
                </a:moveTo>
                <a:lnTo>
                  <a:pt x="0" y="68579"/>
                </a:lnTo>
                <a:lnTo>
                  <a:pt x="3576320" y="3644900"/>
                </a:lnTo>
                <a:lnTo>
                  <a:pt x="3644900" y="3644900"/>
                </a:lnTo>
                <a:lnTo>
                  <a:pt x="0" y="0"/>
                </a:lnTo>
                <a:close/>
              </a:path>
            </a:pathLst>
          </a:custGeom>
          <a:solidFill>
            <a:srgbClr val="37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3150870"/>
            <a:ext cx="3707129" cy="3707129"/>
          </a:xfrm>
          <a:custGeom>
            <a:avLst/>
            <a:gdLst/>
            <a:ahLst/>
            <a:cxnLst/>
            <a:rect l="l" t="t" r="r" b="b"/>
            <a:pathLst>
              <a:path w="3707129" h="3707129">
                <a:moveTo>
                  <a:pt x="0" y="0"/>
                </a:moveTo>
                <a:lnTo>
                  <a:pt x="0" y="68579"/>
                </a:lnTo>
                <a:lnTo>
                  <a:pt x="3638550" y="3707129"/>
                </a:lnTo>
                <a:lnTo>
                  <a:pt x="3707129" y="3707129"/>
                </a:lnTo>
                <a:lnTo>
                  <a:pt x="0" y="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3087370"/>
            <a:ext cx="3770629" cy="3770629"/>
          </a:xfrm>
          <a:custGeom>
            <a:avLst/>
            <a:gdLst/>
            <a:ahLst/>
            <a:cxnLst/>
            <a:rect l="l" t="t" r="r" b="b"/>
            <a:pathLst>
              <a:path w="3770629" h="3770629">
                <a:moveTo>
                  <a:pt x="0" y="0"/>
                </a:moveTo>
                <a:lnTo>
                  <a:pt x="0" y="68579"/>
                </a:lnTo>
                <a:lnTo>
                  <a:pt x="3702050" y="3770630"/>
                </a:lnTo>
                <a:lnTo>
                  <a:pt x="3770630" y="3770630"/>
                </a:lnTo>
                <a:lnTo>
                  <a:pt x="0" y="0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3023870"/>
            <a:ext cx="3834129" cy="3834129"/>
          </a:xfrm>
          <a:custGeom>
            <a:avLst/>
            <a:gdLst/>
            <a:ahLst/>
            <a:cxnLst/>
            <a:rect l="l" t="t" r="r" b="b"/>
            <a:pathLst>
              <a:path w="3834129" h="3834129">
                <a:moveTo>
                  <a:pt x="0" y="0"/>
                </a:moveTo>
                <a:lnTo>
                  <a:pt x="0" y="69850"/>
                </a:lnTo>
                <a:lnTo>
                  <a:pt x="3764280" y="3834129"/>
                </a:lnTo>
                <a:lnTo>
                  <a:pt x="3834129" y="3834129"/>
                </a:lnTo>
                <a:lnTo>
                  <a:pt x="0" y="0"/>
                </a:lnTo>
                <a:close/>
              </a:path>
            </a:pathLst>
          </a:custGeom>
          <a:solidFill>
            <a:srgbClr val="3A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2962910"/>
            <a:ext cx="3895090" cy="3895090"/>
          </a:xfrm>
          <a:custGeom>
            <a:avLst/>
            <a:gdLst/>
            <a:ahLst/>
            <a:cxnLst/>
            <a:rect l="l" t="t" r="r" b="b"/>
            <a:pathLst>
              <a:path w="3895090" h="3895090">
                <a:moveTo>
                  <a:pt x="0" y="0"/>
                </a:moveTo>
                <a:lnTo>
                  <a:pt x="0" y="68579"/>
                </a:lnTo>
                <a:lnTo>
                  <a:pt x="3826510" y="3895090"/>
                </a:lnTo>
                <a:lnTo>
                  <a:pt x="3895090" y="3895090"/>
                </a:lnTo>
                <a:lnTo>
                  <a:pt x="0" y="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2899410"/>
            <a:ext cx="3958590" cy="3958590"/>
          </a:xfrm>
          <a:custGeom>
            <a:avLst/>
            <a:gdLst/>
            <a:ahLst/>
            <a:cxnLst/>
            <a:rect l="l" t="t" r="r" b="b"/>
            <a:pathLst>
              <a:path w="3958590" h="3958590">
                <a:moveTo>
                  <a:pt x="0" y="0"/>
                </a:moveTo>
                <a:lnTo>
                  <a:pt x="0" y="68579"/>
                </a:lnTo>
                <a:lnTo>
                  <a:pt x="3890010" y="3958590"/>
                </a:lnTo>
                <a:lnTo>
                  <a:pt x="3958590" y="3958590"/>
                </a:lnTo>
                <a:lnTo>
                  <a:pt x="0" y="0"/>
                </a:lnTo>
                <a:close/>
              </a:path>
            </a:pathLst>
          </a:custGeom>
          <a:solidFill>
            <a:srgbClr val="3CB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2835910"/>
            <a:ext cx="4022090" cy="4022090"/>
          </a:xfrm>
          <a:custGeom>
            <a:avLst/>
            <a:gdLst/>
            <a:ahLst/>
            <a:cxnLst/>
            <a:rect l="l" t="t" r="r" b="b"/>
            <a:pathLst>
              <a:path w="4022090" h="4022090">
                <a:moveTo>
                  <a:pt x="0" y="0"/>
                </a:moveTo>
                <a:lnTo>
                  <a:pt x="0" y="68579"/>
                </a:lnTo>
                <a:lnTo>
                  <a:pt x="3953510" y="4022090"/>
                </a:lnTo>
                <a:lnTo>
                  <a:pt x="4022090" y="4022090"/>
                </a:lnTo>
                <a:lnTo>
                  <a:pt x="0" y="0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2772410"/>
            <a:ext cx="4085590" cy="4085590"/>
          </a:xfrm>
          <a:custGeom>
            <a:avLst/>
            <a:gdLst/>
            <a:ahLst/>
            <a:cxnLst/>
            <a:rect l="l" t="t" r="r" b="b"/>
            <a:pathLst>
              <a:path w="4085590" h="4085590">
                <a:moveTo>
                  <a:pt x="0" y="0"/>
                </a:moveTo>
                <a:lnTo>
                  <a:pt x="0" y="71119"/>
                </a:lnTo>
                <a:lnTo>
                  <a:pt x="4014470" y="4085590"/>
                </a:lnTo>
                <a:lnTo>
                  <a:pt x="4085590" y="4085590"/>
                </a:lnTo>
                <a:lnTo>
                  <a:pt x="0" y="0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2711450"/>
            <a:ext cx="4146550" cy="4146550"/>
          </a:xfrm>
          <a:custGeom>
            <a:avLst/>
            <a:gdLst/>
            <a:ahLst/>
            <a:cxnLst/>
            <a:rect l="l" t="t" r="r" b="b"/>
            <a:pathLst>
              <a:path w="4146550" h="4146550">
                <a:moveTo>
                  <a:pt x="0" y="0"/>
                </a:moveTo>
                <a:lnTo>
                  <a:pt x="0" y="68579"/>
                </a:lnTo>
                <a:lnTo>
                  <a:pt x="4077970" y="4146550"/>
                </a:lnTo>
                <a:lnTo>
                  <a:pt x="4146549" y="4146550"/>
                </a:lnTo>
                <a:lnTo>
                  <a:pt x="0" y="0"/>
                </a:lnTo>
                <a:close/>
              </a:path>
            </a:pathLst>
          </a:custGeom>
          <a:solidFill>
            <a:srgbClr val="3F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2647950"/>
            <a:ext cx="4210050" cy="4210050"/>
          </a:xfrm>
          <a:custGeom>
            <a:avLst/>
            <a:gdLst/>
            <a:ahLst/>
            <a:cxnLst/>
            <a:rect l="l" t="t" r="r" b="b"/>
            <a:pathLst>
              <a:path w="4210050" h="4210050">
                <a:moveTo>
                  <a:pt x="0" y="0"/>
                </a:moveTo>
                <a:lnTo>
                  <a:pt x="0" y="68579"/>
                </a:lnTo>
                <a:lnTo>
                  <a:pt x="4141470" y="4210050"/>
                </a:lnTo>
                <a:lnTo>
                  <a:pt x="4210049" y="4210050"/>
                </a:lnTo>
                <a:lnTo>
                  <a:pt x="0" y="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2584450"/>
            <a:ext cx="4273550" cy="4273550"/>
          </a:xfrm>
          <a:custGeom>
            <a:avLst/>
            <a:gdLst/>
            <a:ahLst/>
            <a:cxnLst/>
            <a:rect l="l" t="t" r="r" b="b"/>
            <a:pathLst>
              <a:path w="4273550" h="4273550">
                <a:moveTo>
                  <a:pt x="0" y="0"/>
                </a:moveTo>
                <a:lnTo>
                  <a:pt x="0" y="71120"/>
                </a:lnTo>
                <a:lnTo>
                  <a:pt x="4202430" y="4273550"/>
                </a:lnTo>
                <a:lnTo>
                  <a:pt x="4273549" y="4273550"/>
                </a:lnTo>
                <a:lnTo>
                  <a:pt x="0" y="0"/>
                </a:lnTo>
                <a:close/>
              </a:path>
            </a:pathLst>
          </a:custGeom>
          <a:solidFill>
            <a:srgbClr val="41B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2523489"/>
            <a:ext cx="4334510" cy="4334510"/>
          </a:xfrm>
          <a:custGeom>
            <a:avLst/>
            <a:gdLst/>
            <a:ahLst/>
            <a:cxnLst/>
            <a:rect l="l" t="t" r="r" b="b"/>
            <a:pathLst>
              <a:path w="4334510" h="4334509">
                <a:moveTo>
                  <a:pt x="0" y="0"/>
                </a:moveTo>
                <a:lnTo>
                  <a:pt x="0" y="68579"/>
                </a:lnTo>
                <a:lnTo>
                  <a:pt x="4265930" y="4334510"/>
                </a:lnTo>
                <a:lnTo>
                  <a:pt x="4334510" y="4334510"/>
                </a:lnTo>
                <a:lnTo>
                  <a:pt x="0" y="0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2459989"/>
            <a:ext cx="4398010" cy="4398010"/>
          </a:xfrm>
          <a:custGeom>
            <a:avLst/>
            <a:gdLst/>
            <a:ahLst/>
            <a:cxnLst/>
            <a:rect l="l" t="t" r="r" b="b"/>
            <a:pathLst>
              <a:path w="4398010" h="4398009">
                <a:moveTo>
                  <a:pt x="0" y="0"/>
                </a:moveTo>
                <a:lnTo>
                  <a:pt x="0" y="68579"/>
                </a:lnTo>
                <a:lnTo>
                  <a:pt x="4329430" y="4398009"/>
                </a:lnTo>
                <a:lnTo>
                  <a:pt x="4398009" y="4398009"/>
                </a:lnTo>
                <a:lnTo>
                  <a:pt x="0" y="0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2396489"/>
            <a:ext cx="4461510" cy="4461510"/>
          </a:xfrm>
          <a:custGeom>
            <a:avLst/>
            <a:gdLst/>
            <a:ahLst/>
            <a:cxnLst/>
            <a:rect l="l" t="t" r="r" b="b"/>
            <a:pathLst>
              <a:path w="4461510" h="4461509">
                <a:moveTo>
                  <a:pt x="0" y="0"/>
                </a:moveTo>
                <a:lnTo>
                  <a:pt x="0" y="68579"/>
                </a:lnTo>
                <a:lnTo>
                  <a:pt x="4392930" y="4461510"/>
                </a:lnTo>
                <a:lnTo>
                  <a:pt x="4461510" y="4461510"/>
                </a:lnTo>
                <a:lnTo>
                  <a:pt x="0" y="0"/>
                </a:lnTo>
                <a:close/>
              </a:path>
            </a:pathLst>
          </a:custGeom>
          <a:solidFill>
            <a:srgbClr val="44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2334260"/>
            <a:ext cx="4523740" cy="4523740"/>
          </a:xfrm>
          <a:custGeom>
            <a:avLst/>
            <a:gdLst/>
            <a:ahLst/>
            <a:cxnLst/>
            <a:rect l="l" t="t" r="r" b="b"/>
            <a:pathLst>
              <a:path w="4523740" h="4523740">
                <a:moveTo>
                  <a:pt x="0" y="0"/>
                </a:moveTo>
                <a:lnTo>
                  <a:pt x="0" y="68580"/>
                </a:lnTo>
                <a:lnTo>
                  <a:pt x="4455159" y="4523740"/>
                </a:lnTo>
                <a:lnTo>
                  <a:pt x="4523740" y="4523740"/>
                </a:lnTo>
                <a:lnTo>
                  <a:pt x="0" y="0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2272029"/>
            <a:ext cx="4585970" cy="4585970"/>
          </a:xfrm>
          <a:custGeom>
            <a:avLst/>
            <a:gdLst/>
            <a:ahLst/>
            <a:cxnLst/>
            <a:rect l="l" t="t" r="r" b="b"/>
            <a:pathLst>
              <a:path w="4585970" h="4585970">
                <a:moveTo>
                  <a:pt x="0" y="0"/>
                </a:moveTo>
                <a:lnTo>
                  <a:pt x="0" y="68580"/>
                </a:lnTo>
                <a:lnTo>
                  <a:pt x="4517389" y="4585970"/>
                </a:lnTo>
                <a:lnTo>
                  <a:pt x="4585970" y="4585970"/>
                </a:lnTo>
                <a:lnTo>
                  <a:pt x="0" y="0"/>
                </a:lnTo>
                <a:close/>
              </a:path>
            </a:pathLst>
          </a:custGeom>
          <a:solidFill>
            <a:srgbClr val="46B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2208529"/>
            <a:ext cx="4649470" cy="4649470"/>
          </a:xfrm>
          <a:custGeom>
            <a:avLst/>
            <a:gdLst/>
            <a:ahLst/>
            <a:cxnLst/>
            <a:rect l="l" t="t" r="r" b="b"/>
            <a:pathLst>
              <a:path w="4649470" h="4649470">
                <a:moveTo>
                  <a:pt x="0" y="0"/>
                </a:moveTo>
                <a:lnTo>
                  <a:pt x="0" y="68580"/>
                </a:lnTo>
                <a:lnTo>
                  <a:pt x="4580889" y="4649470"/>
                </a:lnTo>
                <a:lnTo>
                  <a:pt x="4649470" y="4649470"/>
                </a:lnTo>
                <a:lnTo>
                  <a:pt x="0" y="0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2145029"/>
            <a:ext cx="4712970" cy="4712970"/>
          </a:xfrm>
          <a:custGeom>
            <a:avLst/>
            <a:gdLst/>
            <a:ahLst/>
            <a:cxnLst/>
            <a:rect l="l" t="t" r="r" b="b"/>
            <a:pathLst>
              <a:path w="4712970" h="4712970">
                <a:moveTo>
                  <a:pt x="0" y="0"/>
                </a:moveTo>
                <a:lnTo>
                  <a:pt x="0" y="71120"/>
                </a:lnTo>
                <a:lnTo>
                  <a:pt x="4641850" y="4712970"/>
                </a:lnTo>
                <a:lnTo>
                  <a:pt x="4712970" y="4712970"/>
                </a:lnTo>
                <a:lnTo>
                  <a:pt x="0" y="0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2084070"/>
            <a:ext cx="4773930" cy="4773930"/>
          </a:xfrm>
          <a:custGeom>
            <a:avLst/>
            <a:gdLst/>
            <a:ahLst/>
            <a:cxnLst/>
            <a:rect l="l" t="t" r="r" b="b"/>
            <a:pathLst>
              <a:path w="4773930" h="4773930">
                <a:moveTo>
                  <a:pt x="0" y="0"/>
                </a:moveTo>
                <a:lnTo>
                  <a:pt x="0" y="68579"/>
                </a:lnTo>
                <a:lnTo>
                  <a:pt x="4705350" y="4773930"/>
                </a:lnTo>
                <a:lnTo>
                  <a:pt x="4773930" y="4773930"/>
                </a:lnTo>
                <a:lnTo>
                  <a:pt x="0" y="0"/>
                </a:lnTo>
                <a:close/>
              </a:path>
            </a:pathLst>
          </a:custGeom>
          <a:solidFill>
            <a:srgbClr val="4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2020570"/>
            <a:ext cx="4837430" cy="4837430"/>
          </a:xfrm>
          <a:custGeom>
            <a:avLst/>
            <a:gdLst/>
            <a:ahLst/>
            <a:cxnLst/>
            <a:rect l="l" t="t" r="r" b="b"/>
            <a:pathLst>
              <a:path w="4837430" h="4837430">
                <a:moveTo>
                  <a:pt x="0" y="0"/>
                </a:moveTo>
                <a:lnTo>
                  <a:pt x="0" y="68579"/>
                </a:lnTo>
                <a:lnTo>
                  <a:pt x="4768850" y="4837430"/>
                </a:lnTo>
                <a:lnTo>
                  <a:pt x="4837430" y="4837430"/>
                </a:lnTo>
                <a:lnTo>
                  <a:pt x="0" y="0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1957070"/>
            <a:ext cx="4900930" cy="4900930"/>
          </a:xfrm>
          <a:custGeom>
            <a:avLst/>
            <a:gdLst/>
            <a:ahLst/>
            <a:cxnLst/>
            <a:rect l="l" t="t" r="r" b="b"/>
            <a:pathLst>
              <a:path w="4900930" h="4900930">
                <a:moveTo>
                  <a:pt x="0" y="0"/>
                </a:moveTo>
                <a:lnTo>
                  <a:pt x="0" y="69849"/>
                </a:lnTo>
                <a:lnTo>
                  <a:pt x="4831080" y="4900930"/>
                </a:lnTo>
                <a:lnTo>
                  <a:pt x="4900930" y="4900930"/>
                </a:lnTo>
                <a:lnTo>
                  <a:pt x="0" y="0"/>
                </a:lnTo>
                <a:close/>
              </a:path>
            </a:pathLst>
          </a:custGeom>
          <a:solidFill>
            <a:srgbClr val="4BB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1896110"/>
            <a:ext cx="4961890" cy="4961890"/>
          </a:xfrm>
          <a:custGeom>
            <a:avLst/>
            <a:gdLst/>
            <a:ahLst/>
            <a:cxnLst/>
            <a:rect l="l" t="t" r="r" b="b"/>
            <a:pathLst>
              <a:path w="4961890" h="4961890">
                <a:moveTo>
                  <a:pt x="0" y="0"/>
                </a:moveTo>
                <a:lnTo>
                  <a:pt x="0" y="67309"/>
                </a:lnTo>
                <a:lnTo>
                  <a:pt x="4894580" y="4961890"/>
                </a:lnTo>
                <a:lnTo>
                  <a:pt x="4961890" y="4961890"/>
                </a:lnTo>
                <a:lnTo>
                  <a:pt x="0" y="0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1832610"/>
            <a:ext cx="5025390" cy="5025390"/>
          </a:xfrm>
          <a:custGeom>
            <a:avLst/>
            <a:gdLst/>
            <a:ahLst/>
            <a:cxnLst/>
            <a:rect l="l" t="t" r="r" b="b"/>
            <a:pathLst>
              <a:path w="5025390" h="5025390">
                <a:moveTo>
                  <a:pt x="0" y="0"/>
                </a:moveTo>
                <a:lnTo>
                  <a:pt x="0" y="68579"/>
                </a:lnTo>
                <a:lnTo>
                  <a:pt x="4956810" y="5025390"/>
                </a:lnTo>
                <a:lnTo>
                  <a:pt x="5025390" y="5025390"/>
                </a:lnTo>
                <a:lnTo>
                  <a:pt x="0" y="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1769110"/>
            <a:ext cx="5088890" cy="5088890"/>
          </a:xfrm>
          <a:custGeom>
            <a:avLst/>
            <a:gdLst/>
            <a:ahLst/>
            <a:cxnLst/>
            <a:rect l="l" t="t" r="r" b="b"/>
            <a:pathLst>
              <a:path w="5088890" h="5088890">
                <a:moveTo>
                  <a:pt x="0" y="0"/>
                </a:moveTo>
                <a:lnTo>
                  <a:pt x="0" y="68579"/>
                </a:lnTo>
                <a:lnTo>
                  <a:pt x="5020310" y="5088890"/>
                </a:lnTo>
                <a:lnTo>
                  <a:pt x="5088890" y="5088890"/>
                </a:lnTo>
                <a:lnTo>
                  <a:pt x="0" y="0"/>
                </a:lnTo>
                <a:close/>
              </a:path>
            </a:pathLst>
          </a:custGeom>
          <a:solidFill>
            <a:srgbClr val="4E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1705610"/>
            <a:ext cx="5152390" cy="5152390"/>
          </a:xfrm>
          <a:custGeom>
            <a:avLst/>
            <a:gdLst/>
            <a:ahLst/>
            <a:cxnLst/>
            <a:rect l="l" t="t" r="r" b="b"/>
            <a:pathLst>
              <a:path w="5152390" h="5152390">
                <a:moveTo>
                  <a:pt x="0" y="0"/>
                </a:moveTo>
                <a:lnTo>
                  <a:pt x="0" y="71119"/>
                </a:lnTo>
                <a:lnTo>
                  <a:pt x="5081270" y="5152390"/>
                </a:lnTo>
                <a:lnTo>
                  <a:pt x="5152390" y="5152390"/>
                </a:lnTo>
                <a:lnTo>
                  <a:pt x="0" y="0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1644650"/>
            <a:ext cx="5213350" cy="5213350"/>
          </a:xfrm>
          <a:custGeom>
            <a:avLst/>
            <a:gdLst/>
            <a:ahLst/>
            <a:cxnLst/>
            <a:rect l="l" t="t" r="r" b="b"/>
            <a:pathLst>
              <a:path w="5213350" h="5213350">
                <a:moveTo>
                  <a:pt x="0" y="0"/>
                </a:moveTo>
                <a:lnTo>
                  <a:pt x="0" y="68579"/>
                </a:lnTo>
                <a:lnTo>
                  <a:pt x="5144770" y="5213350"/>
                </a:lnTo>
                <a:lnTo>
                  <a:pt x="5213349" y="5213350"/>
                </a:lnTo>
                <a:lnTo>
                  <a:pt x="0" y="0"/>
                </a:lnTo>
                <a:close/>
              </a:path>
            </a:pathLst>
          </a:custGeom>
          <a:solidFill>
            <a:srgbClr val="50B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1581150"/>
            <a:ext cx="5276850" cy="5276850"/>
          </a:xfrm>
          <a:custGeom>
            <a:avLst/>
            <a:gdLst/>
            <a:ahLst/>
            <a:cxnLst/>
            <a:rect l="l" t="t" r="r" b="b"/>
            <a:pathLst>
              <a:path w="5276850" h="5276850">
                <a:moveTo>
                  <a:pt x="0" y="0"/>
                </a:moveTo>
                <a:lnTo>
                  <a:pt x="0" y="68579"/>
                </a:lnTo>
                <a:lnTo>
                  <a:pt x="5208270" y="5276850"/>
                </a:lnTo>
                <a:lnTo>
                  <a:pt x="5276849" y="5276850"/>
                </a:lnTo>
                <a:lnTo>
                  <a:pt x="0" y="0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1517650"/>
            <a:ext cx="5340350" cy="5340350"/>
          </a:xfrm>
          <a:custGeom>
            <a:avLst/>
            <a:gdLst/>
            <a:ahLst/>
            <a:cxnLst/>
            <a:rect l="l" t="t" r="r" b="b"/>
            <a:pathLst>
              <a:path w="5340350" h="5340350">
                <a:moveTo>
                  <a:pt x="0" y="0"/>
                </a:moveTo>
                <a:lnTo>
                  <a:pt x="0" y="69850"/>
                </a:lnTo>
                <a:lnTo>
                  <a:pt x="5270500" y="5340350"/>
                </a:lnTo>
                <a:lnTo>
                  <a:pt x="5340349" y="5340350"/>
                </a:lnTo>
                <a:lnTo>
                  <a:pt x="0" y="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1455419"/>
            <a:ext cx="5402580" cy="5402580"/>
          </a:xfrm>
          <a:custGeom>
            <a:avLst/>
            <a:gdLst/>
            <a:ahLst/>
            <a:cxnLst/>
            <a:rect l="l" t="t" r="r" b="b"/>
            <a:pathLst>
              <a:path w="5402580" h="5402580">
                <a:moveTo>
                  <a:pt x="0" y="0"/>
                </a:moveTo>
                <a:lnTo>
                  <a:pt x="0" y="69850"/>
                </a:lnTo>
                <a:lnTo>
                  <a:pt x="5332730" y="5402580"/>
                </a:lnTo>
                <a:lnTo>
                  <a:pt x="5402580" y="5402580"/>
                </a:lnTo>
                <a:lnTo>
                  <a:pt x="0" y="0"/>
                </a:lnTo>
                <a:close/>
              </a:path>
            </a:pathLst>
          </a:custGeom>
          <a:solidFill>
            <a:srgbClr val="53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1393189"/>
            <a:ext cx="5464810" cy="5464810"/>
          </a:xfrm>
          <a:custGeom>
            <a:avLst/>
            <a:gdLst/>
            <a:ahLst/>
            <a:cxnLst/>
            <a:rect l="l" t="t" r="r" b="b"/>
            <a:pathLst>
              <a:path w="5464810" h="5464809">
                <a:moveTo>
                  <a:pt x="0" y="0"/>
                </a:moveTo>
                <a:lnTo>
                  <a:pt x="0" y="68580"/>
                </a:lnTo>
                <a:lnTo>
                  <a:pt x="5396230" y="5464810"/>
                </a:lnTo>
                <a:lnTo>
                  <a:pt x="5464810" y="5464810"/>
                </a:lnTo>
                <a:lnTo>
                  <a:pt x="0" y="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1329689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09">
                <a:moveTo>
                  <a:pt x="0" y="0"/>
                </a:moveTo>
                <a:lnTo>
                  <a:pt x="0" y="68580"/>
                </a:lnTo>
                <a:lnTo>
                  <a:pt x="5459730" y="5528310"/>
                </a:lnTo>
                <a:lnTo>
                  <a:pt x="5528310" y="5528310"/>
                </a:lnTo>
                <a:lnTo>
                  <a:pt x="0" y="0"/>
                </a:lnTo>
                <a:close/>
              </a:path>
            </a:pathLst>
          </a:custGeom>
          <a:solidFill>
            <a:srgbClr val="55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1266189"/>
            <a:ext cx="5591810" cy="5591810"/>
          </a:xfrm>
          <a:custGeom>
            <a:avLst/>
            <a:gdLst/>
            <a:ahLst/>
            <a:cxnLst/>
            <a:rect l="l" t="t" r="r" b="b"/>
            <a:pathLst>
              <a:path w="5591810" h="5591809">
                <a:moveTo>
                  <a:pt x="0" y="0"/>
                </a:moveTo>
                <a:lnTo>
                  <a:pt x="0" y="71120"/>
                </a:lnTo>
                <a:lnTo>
                  <a:pt x="5520690" y="5591810"/>
                </a:lnTo>
                <a:lnTo>
                  <a:pt x="5591810" y="5591810"/>
                </a:lnTo>
                <a:lnTo>
                  <a:pt x="0" y="0"/>
                </a:lnTo>
                <a:close/>
              </a:path>
            </a:pathLst>
          </a:custGeom>
          <a:solidFill>
            <a:srgbClr val="56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1205230"/>
            <a:ext cx="5652770" cy="5652770"/>
          </a:xfrm>
          <a:custGeom>
            <a:avLst/>
            <a:gdLst/>
            <a:ahLst/>
            <a:cxnLst/>
            <a:rect l="l" t="t" r="r" b="b"/>
            <a:pathLst>
              <a:path w="5652770" h="5652770">
                <a:moveTo>
                  <a:pt x="0" y="0"/>
                </a:moveTo>
                <a:lnTo>
                  <a:pt x="0" y="68579"/>
                </a:lnTo>
                <a:lnTo>
                  <a:pt x="5584190" y="5652770"/>
                </a:lnTo>
                <a:lnTo>
                  <a:pt x="5652770" y="5652770"/>
                </a:lnTo>
                <a:lnTo>
                  <a:pt x="0" y="0"/>
                </a:lnTo>
                <a:close/>
              </a:path>
            </a:pathLst>
          </a:custGeom>
          <a:solidFill>
            <a:srgbClr val="57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1141730"/>
            <a:ext cx="5716270" cy="5716270"/>
          </a:xfrm>
          <a:custGeom>
            <a:avLst/>
            <a:gdLst/>
            <a:ahLst/>
            <a:cxnLst/>
            <a:rect l="l" t="t" r="r" b="b"/>
            <a:pathLst>
              <a:path w="5716270" h="5716270">
                <a:moveTo>
                  <a:pt x="0" y="0"/>
                </a:moveTo>
                <a:lnTo>
                  <a:pt x="0" y="68580"/>
                </a:lnTo>
                <a:lnTo>
                  <a:pt x="5647690" y="5716270"/>
                </a:lnTo>
                <a:lnTo>
                  <a:pt x="5716270" y="5716270"/>
                </a:lnTo>
                <a:lnTo>
                  <a:pt x="0" y="0"/>
                </a:lnTo>
                <a:close/>
              </a:path>
            </a:pathLst>
          </a:custGeom>
          <a:solidFill>
            <a:srgbClr val="58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1078230"/>
            <a:ext cx="5779770" cy="5779770"/>
          </a:xfrm>
          <a:custGeom>
            <a:avLst/>
            <a:gdLst/>
            <a:ahLst/>
            <a:cxnLst/>
            <a:rect l="l" t="t" r="r" b="b"/>
            <a:pathLst>
              <a:path w="5779770" h="5779770">
                <a:moveTo>
                  <a:pt x="0" y="0"/>
                </a:moveTo>
                <a:lnTo>
                  <a:pt x="0" y="69850"/>
                </a:lnTo>
                <a:lnTo>
                  <a:pt x="5709920" y="5779770"/>
                </a:lnTo>
                <a:lnTo>
                  <a:pt x="5779770" y="5779770"/>
                </a:lnTo>
                <a:lnTo>
                  <a:pt x="0" y="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1017269"/>
            <a:ext cx="5840730" cy="5840730"/>
          </a:xfrm>
          <a:custGeom>
            <a:avLst/>
            <a:gdLst/>
            <a:ahLst/>
            <a:cxnLst/>
            <a:rect l="l" t="t" r="r" b="b"/>
            <a:pathLst>
              <a:path w="5840730" h="5840730">
                <a:moveTo>
                  <a:pt x="0" y="0"/>
                </a:moveTo>
                <a:lnTo>
                  <a:pt x="0" y="68579"/>
                </a:lnTo>
                <a:lnTo>
                  <a:pt x="5772150" y="5840730"/>
                </a:lnTo>
                <a:lnTo>
                  <a:pt x="5840730" y="5840730"/>
                </a:lnTo>
                <a:lnTo>
                  <a:pt x="0" y="0"/>
                </a:lnTo>
                <a:close/>
              </a:path>
            </a:pathLst>
          </a:custGeom>
          <a:solidFill>
            <a:srgbClr val="5A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953769"/>
            <a:ext cx="5904230" cy="5904230"/>
          </a:xfrm>
          <a:custGeom>
            <a:avLst/>
            <a:gdLst/>
            <a:ahLst/>
            <a:cxnLst/>
            <a:rect l="l" t="t" r="r" b="b"/>
            <a:pathLst>
              <a:path w="5904230" h="5904230">
                <a:moveTo>
                  <a:pt x="0" y="0"/>
                </a:moveTo>
                <a:lnTo>
                  <a:pt x="0" y="68579"/>
                </a:lnTo>
                <a:lnTo>
                  <a:pt x="5835649" y="5904230"/>
                </a:lnTo>
                <a:lnTo>
                  <a:pt x="5904230" y="5904230"/>
                </a:lnTo>
                <a:lnTo>
                  <a:pt x="0" y="0"/>
                </a:lnTo>
                <a:close/>
              </a:path>
            </a:pathLst>
          </a:custGeom>
          <a:solidFill>
            <a:srgbClr val="5B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890269"/>
            <a:ext cx="5967730" cy="5967730"/>
          </a:xfrm>
          <a:custGeom>
            <a:avLst/>
            <a:gdLst/>
            <a:ahLst/>
            <a:cxnLst/>
            <a:rect l="l" t="t" r="r" b="b"/>
            <a:pathLst>
              <a:path w="5967730" h="5967730">
                <a:moveTo>
                  <a:pt x="0" y="0"/>
                </a:moveTo>
                <a:lnTo>
                  <a:pt x="0" y="68579"/>
                </a:lnTo>
                <a:lnTo>
                  <a:pt x="5899150" y="5967730"/>
                </a:lnTo>
                <a:lnTo>
                  <a:pt x="5967730" y="5967730"/>
                </a:lnTo>
                <a:lnTo>
                  <a:pt x="0" y="0"/>
                </a:lnTo>
                <a:close/>
              </a:path>
            </a:pathLst>
          </a:custGeom>
          <a:solidFill>
            <a:srgbClr val="5C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828039"/>
            <a:ext cx="6029960" cy="6029960"/>
          </a:xfrm>
          <a:custGeom>
            <a:avLst/>
            <a:gdLst/>
            <a:ahLst/>
            <a:cxnLst/>
            <a:rect l="l" t="t" r="r" b="b"/>
            <a:pathLst>
              <a:path w="6029960" h="6029959">
                <a:moveTo>
                  <a:pt x="0" y="0"/>
                </a:moveTo>
                <a:lnTo>
                  <a:pt x="0" y="69849"/>
                </a:lnTo>
                <a:lnTo>
                  <a:pt x="5960110" y="6029960"/>
                </a:lnTo>
                <a:lnTo>
                  <a:pt x="6029960" y="6029960"/>
                </a:lnTo>
                <a:lnTo>
                  <a:pt x="0" y="0"/>
                </a:lnTo>
                <a:close/>
              </a:path>
            </a:pathLst>
          </a:custGeom>
          <a:solidFill>
            <a:srgbClr val="5D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765809"/>
            <a:ext cx="6092190" cy="6092190"/>
          </a:xfrm>
          <a:custGeom>
            <a:avLst/>
            <a:gdLst/>
            <a:ahLst/>
            <a:cxnLst/>
            <a:rect l="l" t="t" r="r" b="b"/>
            <a:pathLst>
              <a:path w="6092190" h="6092190">
                <a:moveTo>
                  <a:pt x="0" y="0"/>
                </a:moveTo>
                <a:lnTo>
                  <a:pt x="0" y="68579"/>
                </a:lnTo>
                <a:lnTo>
                  <a:pt x="6023610" y="6092190"/>
                </a:lnTo>
                <a:lnTo>
                  <a:pt x="6092190" y="6092190"/>
                </a:lnTo>
                <a:lnTo>
                  <a:pt x="0" y="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702309"/>
            <a:ext cx="6155690" cy="6155690"/>
          </a:xfrm>
          <a:custGeom>
            <a:avLst/>
            <a:gdLst/>
            <a:ahLst/>
            <a:cxnLst/>
            <a:rect l="l" t="t" r="r" b="b"/>
            <a:pathLst>
              <a:path w="6155690" h="6155690">
                <a:moveTo>
                  <a:pt x="0" y="0"/>
                </a:moveTo>
                <a:lnTo>
                  <a:pt x="0" y="68579"/>
                </a:lnTo>
                <a:lnTo>
                  <a:pt x="6087110" y="6155690"/>
                </a:lnTo>
                <a:lnTo>
                  <a:pt x="6155690" y="6155690"/>
                </a:lnTo>
                <a:lnTo>
                  <a:pt x="0" y="0"/>
                </a:lnTo>
                <a:close/>
              </a:path>
            </a:pathLst>
          </a:custGeom>
          <a:solidFill>
            <a:srgbClr val="5F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640080"/>
            <a:ext cx="6217920" cy="6217920"/>
          </a:xfrm>
          <a:custGeom>
            <a:avLst/>
            <a:gdLst/>
            <a:ahLst/>
            <a:cxnLst/>
            <a:rect l="l" t="t" r="r" b="b"/>
            <a:pathLst>
              <a:path w="6217920" h="6217920">
                <a:moveTo>
                  <a:pt x="0" y="0"/>
                </a:moveTo>
                <a:lnTo>
                  <a:pt x="0" y="67309"/>
                </a:lnTo>
                <a:lnTo>
                  <a:pt x="6150610" y="6217920"/>
                </a:lnTo>
                <a:lnTo>
                  <a:pt x="6217920" y="6217920"/>
                </a:lnTo>
                <a:lnTo>
                  <a:pt x="0" y="0"/>
                </a:lnTo>
                <a:close/>
              </a:path>
            </a:pathLst>
          </a:custGeom>
          <a:solidFill>
            <a:srgbClr val="60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576580"/>
            <a:ext cx="6281420" cy="6281420"/>
          </a:xfrm>
          <a:custGeom>
            <a:avLst/>
            <a:gdLst/>
            <a:ahLst/>
            <a:cxnLst/>
            <a:rect l="l" t="t" r="r" b="b"/>
            <a:pathLst>
              <a:path w="6281420" h="6281420">
                <a:moveTo>
                  <a:pt x="0" y="0"/>
                </a:moveTo>
                <a:lnTo>
                  <a:pt x="0" y="69849"/>
                </a:lnTo>
                <a:lnTo>
                  <a:pt x="6211570" y="6281420"/>
                </a:lnTo>
                <a:lnTo>
                  <a:pt x="6281420" y="6281420"/>
                </a:lnTo>
                <a:lnTo>
                  <a:pt x="0" y="0"/>
                </a:lnTo>
                <a:close/>
              </a:path>
            </a:pathLst>
          </a:custGeom>
          <a:solidFill>
            <a:srgbClr val="61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514350"/>
            <a:ext cx="6343650" cy="6343650"/>
          </a:xfrm>
          <a:custGeom>
            <a:avLst/>
            <a:gdLst/>
            <a:ahLst/>
            <a:cxnLst/>
            <a:rect l="l" t="t" r="r" b="b"/>
            <a:pathLst>
              <a:path w="6343650" h="6343650">
                <a:moveTo>
                  <a:pt x="0" y="0"/>
                </a:moveTo>
                <a:lnTo>
                  <a:pt x="0" y="68579"/>
                </a:lnTo>
                <a:lnTo>
                  <a:pt x="6275070" y="6343649"/>
                </a:lnTo>
                <a:lnTo>
                  <a:pt x="6343649" y="6343649"/>
                </a:lnTo>
                <a:lnTo>
                  <a:pt x="0" y="0"/>
                </a:lnTo>
                <a:close/>
              </a:path>
            </a:pathLst>
          </a:custGeom>
          <a:solidFill>
            <a:srgbClr val="62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450850"/>
            <a:ext cx="6407150" cy="6407150"/>
          </a:xfrm>
          <a:custGeom>
            <a:avLst/>
            <a:gdLst/>
            <a:ahLst/>
            <a:cxnLst/>
            <a:rect l="l" t="t" r="r" b="b"/>
            <a:pathLst>
              <a:path w="6407150" h="6407150">
                <a:moveTo>
                  <a:pt x="0" y="0"/>
                </a:moveTo>
                <a:lnTo>
                  <a:pt x="0" y="68579"/>
                </a:lnTo>
                <a:lnTo>
                  <a:pt x="6338570" y="6407149"/>
                </a:lnTo>
                <a:lnTo>
                  <a:pt x="6407149" y="6407149"/>
                </a:lnTo>
                <a:lnTo>
                  <a:pt x="0" y="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388620"/>
            <a:ext cx="6469380" cy="6469380"/>
          </a:xfrm>
          <a:custGeom>
            <a:avLst/>
            <a:gdLst/>
            <a:ahLst/>
            <a:cxnLst/>
            <a:rect l="l" t="t" r="r" b="b"/>
            <a:pathLst>
              <a:path w="6469380" h="6469380">
                <a:moveTo>
                  <a:pt x="0" y="0"/>
                </a:moveTo>
                <a:lnTo>
                  <a:pt x="0" y="69850"/>
                </a:lnTo>
                <a:lnTo>
                  <a:pt x="6399530" y="6469380"/>
                </a:lnTo>
                <a:lnTo>
                  <a:pt x="6469380" y="6469380"/>
                </a:lnTo>
                <a:lnTo>
                  <a:pt x="0" y="0"/>
                </a:lnTo>
                <a:close/>
              </a:path>
            </a:pathLst>
          </a:custGeom>
          <a:solidFill>
            <a:srgbClr val="64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326390"/>
            <a:ext cx="6531609" cy="6531609"/>
          </a:xfrm>
          <a:custGeom>
            <a:avLst/>
            <a:gdLst/>
            <a:ahLst/>
            <a:cxnLst/>
            <a:rect l="l" t="t" r="r" b="b"/>
            <a:pathLst>
              <a:path w="6531609" h="6531609">
                <a:moveTo>
                  <a:pt x="0" y="0"/>
                </a:moveTo>
                <a:lnTo>
                  <a:pt x="0" y="68580"/>
                </a:lnTo>
                <a:lnTo>
                  <a:pt x="6463030" y="6531610"/>
                </a:lnTo>
                <a:lnTo>
                  <a:pt x="6531610" y="6531610"/>
                </a:lnTo>
                <a:lnTo>
                  <a:pt x="0" y="0"/>
                </a:lnTo>
                <a:close/>
              </a:path>
            </a:pathLst>
          </a:custGeom>
          <a:solidFill>
            <a:srgbClr val="66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262890"/>
            <a:ext cx="6595109" cy="6595109"/>
          </a:xfrm>
          <a:custGeom>
            <a:avLst/>
            <a:gdLst/>
            <a:ahLst/>
            <a:cxnLst/>
            <a:rect l="l" t="t" r="r" b="b"/>
            <a:pathLst>
              <a:path w="6595109" h="6595109">
                <a:moveTo>
                  <a:pt x="0" y="0"/>
                </a:moveTo>
                <a:lnTo>
                  <a:pt x="0" y="68580"/>
                </a:lnTo>
                <a:lnTo>
                  <a:pt x="6526530" y="6595110"/>
                </a:lnTo>
                <a:lnTo>
                  <a:pt x="6595110" y="6595110"/>
                </a:lnTo>
                <a:lnTo>
                  <a:pt x="0" y="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200660"/>
            <a:ext cx="6657340" cy="6657340"/>
          </a:xfrm>
          <a:custGeom>
            <a:avLst/>
            <a:gdLst/>
            <a:ahLst/>
            <a:cxnLst/>
            <a:rect l="l" t="t" r="r" b="b"/>
            <a:pathLst>
              <a:path w="6657340" h="6657340">
                <a:moveTo>
                  <a:pt x="0" y="0"/>
                </a:moveTo>
                <a:lnTo>
                  <a:pt x="0" y="68580"/>
                </a:lnTo>
                <a:lnTo>
                  <a:pt x="6588759" y="6657340"/>
                </a:lnTo>
                <a:lnTo>
                  <a:pt x="6657340" y="6657340"/>
                </a:lnTo>
                <a:lnTo>
                  <a:pt x="0" y="0"/>
                </a:lnTo>
                <a:close/>
              </a:path>
            </a:pathLst>
          </a:custGeom>
          <a:solidFill>
            <a:srgbClr val="67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138429"/>
            <a:ext cx="6719570" cy="6719570"/>
          </a:xfrm>
          <a:custGeom>
            <a:avLst/>
            <a:gdLst/>
            <a:ahLst/>
            <a:cxnLst/>
            <a:rect l="l" t="t" r="r" b="b"/>
            <a:pathLst>
              <a:path w="6719570" h="6719570">
                <a:moveTo>
                  <a:pt x="0" y="0"/>
                </a:moveTo>
                <a:lnTo>
                  <a:pt x="0" y="68580"/>
                </a:lnTo>
                <a:lnTo>
                  <a:pt x="6650989" y="6719570"/>
                </a:lnTo>
                <a:lnTo>
                  <a:pt x="6719570" y="6719570"/>
                </a:lnTo>
                <a:lnTo>
                  <a:pt x="0" y="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74930"/>
            <a:ext cx="6783070" cy="6783070"/>
          </a:xfrm>
          <a:custGeom>
            <a:avLst/>
            <a:gdLst/>
            <a:ahLst/>
            <a:cxnLst/>
            <a:rect l="l" t="t" r="r" b="b"/>
            <a:pathLst>
              <a:path w="6783070" h="6783070">
                <a:moveTo>
                  <a:pt x="0" y="0"/>
                </a:moveTo>
                <a:lnTo>
                  <a:pt x="0" y="68579"/>
                </a:lnTo>
                <a:lnTo>
                  <a:pt x="6714490" y="6783070"/>
                </a:lnTo>
                <a:lnTo>
                  <a:pt x="6783070" y="6783070"/>
                </a:lnTo>
                <a:lnTo>
                  <a:pt x="0" y="0"/>
                </a:lnTo>
                <a:close/>
              </a:path>
            </a:pathLst>
          </a:custGeom>
          <a:solidFill>
            <a:srgbClr val="69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429"/>
            <a:ext cx="6846570" cy="6846570"/>
          </a:xfrm>
          <a:custGeom>
            <a:avLst/>
            <a:gdLst/>
            <a:ahLst/>
            <a:cxnLst/>
            <a:rect l="l" t="t" r="r" b="b"/>
            <a:pathLst>
              <a:path w="6846570" h="6846570">
                <a:moveTo>
                  <a:pt x="0" y="0"/>
                </a:moveTo>
                <a:lnTo>
                  <a:pt x="0" y="68580"/>
                </a:lnTo>
                <a:lnTo>
                  <a:pt x="6777989" y="6846570"/>
                </a:lnTo>
                <a:lnTo>
                  <a:pt x="6846570" y="6846570"/>
                </a:lnTo>
                <a:lnTo>
                  <a:pt x="0" y="0"/>
                </a:lnTo>
                <a:close/>
              </a:path>
            </a:pathLst>
          </a:custGeom>
          <a:solidFill>
            <a:srgbClr val="6A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0"/>
            <a:ext cx="6910070" cy="6858000"/>
          </a:xfrm>
          <a:custGeom>
            <a:avLst/>
            <a:gdLst/>
            <a:ahLst/>
            <a:cxnLst/>
            <a:rect l="l" t="t" r="r" b="b"/>
            <a:pathLst>
              <a:path w="6910070" h="6858000">
                <a:moveTo>
                  <a:pt x="52070" y="0"/>
                </a:moveTo>
                <a:lnTo>
                  <a:pt x="0" y="0"/>
                </a:lnTo>
                <a:lnTo>
                  <a:pt x="0" y="19050"/>
                </a:lnTo>
                <a:lnTo>
                  <a:pt x="6838950" y="6858000"/>
                </a:lnTo>
                <a:lnTo>
                  <a:pt x="6910070" y="6858000"/>
                </a:lnTo>
                <a:lnTo>
                  <a:pt x="52070" y="0"/>
                </a:lnTo>
                <a:close/>
              </a:path>
            </a:pathLst>
          </a:custGeom>
          <a:solidFill>
            <a:srgbClr val="6B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45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6C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795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7999" y="6857999"/>
                </a:lnTo>
                <a:lnTo>
                  <a:pt x="6926579" y="6857999"/>
                </a:lnTo>
                <a:lnTo>
                  <a:pt x="68580" y="0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8910" y="0"/>
            <a:ext cx="6927850" cy="6858000"/>
          </a:xfrm>
          <a:custGeom>
            <a:avLst/>
            <a:gdLst/>
            <a:ahLst/>
            <a:cxnLst/>
            <a:rect l="l" t="t" r="r" b="b"/>
            <a:pathLst>
              <a:path w="6927850" h="6858000">
                <a:moveTo>
                  <a:pt x="6984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7849" y="6858000"/>
                </a:lnTo>
                <a:lnTo>
                  <a:pt x="69849" y="0"/>
                </a:lnTo>
                <a:close/>
              </a:path>
            </a:pathLst>
          </a:custGeom>
          <a:solidFill>
            <a:srgbClr val="6E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240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79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6F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590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70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940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79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71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0369" y="0"/>
            <a:ext cx="6927850" cy="6858000"/>
          </a:xfrm>
          <a:custGeom>
            <a:avLst/>
            <a:gdLst/>
            <a:ahLst/>
            <a:cxnLst/>
            <a:rect l="l" t="t" r="r" b="b"/>
            <a:pathLst>
              <a:path w="6927850" h="6858000">
                <a:moveTo>
                  <a:pt x="6984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7850" y="6858000"/>
                </a:lnTo>
                <a:lnTo>
                  <a:pt x="69849" y="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386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73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736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74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960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75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183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76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533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883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78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9789" y="0"/>
            <a:ext cx="6927850" cy="6858000"/>
          </a:xfrm>
          <a:custGeom>
            <a:avLst/>
            <a:gdLst/>
            <a:ahLst/>
            <a:cxnLst/>
            <a:rect l="l" t="t" r="r" b="b"/>
            <a:pathLst>
              <a:path w="6927850" h="6858000">
                <a:moveTo>
                  <a:pt x="6985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7850" y="6858000"/>
                </a:lnTo>
                <a:lnTo>
                  <a:pt x="69850" y="0"/>
                </a:lnTo>
                <a:close/>
              </a:path>
            </a:pathLst>
          </a:custGeom>
          <a:solidFill>
            <a:srgbClr val="79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328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7A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678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7B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47750" y="0"/>
            <a:ext cx="6927850" cy="6858000"/>
          </a:xfrm>
          <a:custGeom>
            <a:avLst/>
            <a:gdLst/>
            <a:ahLst/>
            <a:cxnLst/>
            <a:rect l="l" t="t" r="r" b="b"/>
            <a:pathLst>
              <a:path w="6927850" h="6858000">
                <a:moveTo>
                  <a:pt x="6985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7850" y="6858000"/>
                </a:lnTo>
                <a:lnTo>
                  <a:pt x="69850" y="0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1125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7999" y="6857999"/>
                </a:lnTo>
                <a:lnTo>
                  <a:pt x="6926579" y="6857999"/>
                </a:lnTo>
                <a:lnTo>
                  <a:pt x="68580" y="0"/>
                </a:lnTo>
                <a:close/>
              </a:path>
            </a:pathLst>
          </a:custGeom>
          <a:solidFill>
            <a:srgbClr val="7D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7475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7E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3825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7999" y="6857999"/>
                </a:lnTo>
                <a:lnTo>
                  <a:pt x="6926579" y="6857999"/>
                </a:lnTo>
                <a:lnTo>
                  <a:pt x="68580" y="0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9921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80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6271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79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2621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82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7169" y="0"/>
            <a:ext cx="6927850" cy="6858000"/>
          </a:xfrm>
          <a:custGeom>
            <a:avLst/>
            <a:gdLst/>
            <a:ahLst/>
            <a:cxnLst/>
            <a:rect l="l" t="t" r="r" b="b"/>
            <a:pathLst>
              <a:path w="6927850" h="6858000">
                <a:moveTo>
                  <a:pt x="6984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7849" y="6858000"/>
                </a:lnTo>
                <a:lnTo>
                  <a:pt x="69849" y="0"/>
                </a:lnTo>
                <a:close/>
              </a:path>
            </a:pathLst>
          </a:custGeom>
          <a:solidFill>
            <a:srgbClr val="83C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5066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84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1416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7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79" y="0"/>
                </a:lnTo>
                <a:close/>
              </a:path>
            </a:pathLst>
          </a:custGeom>
          <a:solidFill>
            <a:srgbClr val="85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76400" y="0"/>
            <a:ext cx="6927850" cy="6858000"/>
          </a:xfrm>
          <a:custGeom>
            <a:avLst/>
            <a:gdLst/>
            <a:ahLst/>
            <a:cxnLst/>
            <a:rect l="l" t="t" r="r" b="b"/>
            <a:pathLst>
              <a:path w="6927850" h="6858000">
                <a:moveTo>
                  <a:pt x="69849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7850" y="6858000"/>
                </a:lnTo>
                <a:lnTo>
                  <a:pt x="69849" y="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3862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87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0212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88C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6562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89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58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8A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9008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53589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8C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17089" y="0"/>
            <a:ext cx="6925309" cy="6858000"/>
          </a:xfrm>
          <a:custGeom>
            <a:avLst/>
            <a:gdLst/>
            <a:ahLst/>
            <a:cxnLst/>
            <a:rect l="l" t="t" r="r" b="b"/>
            <a:pathLst>
              <a:path w="6925309" h="6858000">
                <a:moveTo>
                  <a:pt x="6731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5310" y="6858000"/>
                </a:lnTo>
                <a:lnTo>
                  <a:pt x="67310" y="0"/>
                </a:lnTo>
                <a:close/>
              </a:path>
            </a:pathLst>
          </a:custGeom>
          <a:solidFill>
            <a:srgbClr val="8DD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78050" y="0"/>
            <a:ext cx="6926580" cy="6858000"/>
          </a:xfrm>
          <a:custGeom>
            <a:avLst/>
            <a:gdLst/>
            <a:ahLst/>
            <a:cxnLst/>
            <a:rect l="l" t="t" r="r" b="b"/>
            <a:pathLst>
              <a:path w="6926580" h="6858000">
                <a:moveTo>
                  <a:pt x="68580" y="0"/>
                </a:moveTo>
                <a:lnTo>
                  <a:pt x="0" y="0"/>
                </a:lnTo>
                <a:lnTo>
                  <a:pt x="6858000" y="6858000"/>
                </a:lnTo>
                <a:lnTo>
                  <a:pt x="6926580" y="6858000"/>
                </a:lnTo>
                <a:lnTo>
                  <a:pt x="68580" y="0"/>
                </a:lnTo>
                <a:close/>
              </a:path>
            </a:pathLst>
          </a:custGeom>
          <a:solidFill>
            <a:srgbClr val="8E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41550" y="0"/>
            <a:ext cx="6902450" cy="6858000"/>
          </a:xfrm>
          <a:custGeom>
            <a:avLst/>
            <a:gdLst/>
            <a:ahLst/>
            <a:cxnLst/>
            <a:rect l="l" t="t" r="r" b="b"/>
            <a:pathLst>
              <a:path w="6902450" h="6858000">
                <a:moveTo>
                  <a:pt x="68580" y="0"/>
                </a:moveTo>
                <a:lnTo>
                  <a:pt x="0" y="0"/>
                </a:lnTo>
                <a:lnTo>
                  <a:pt x="6857999" y="6857999"/>
                </a:lnTo>
                <a:lnTo>
                  <a:pt x="6902449" y="6857999"/>
                </a:lnTo>
                <a:lnTo>
                  <a:pt x="6902449" y="6833869"/>
                </a:lnTo>
                <a:lnTo>
                  <a:pt x="68580" y="0"/>
                </a:lnTo>
                <a:close/>
              </a:path>
            </a:pathLst>
          </a:custGeom>
          <a:solidFill>
            <a:srgbClr val="8F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305050" y="0"/>
            <a:ext cx="6838950" cy="6838950"/>
          </a:xfrm>
          <a:custGeom>
            <a:avLst/>
            <a:gdLst/>
            <a:ahLst/>
            <a:cxnLst/>
            <a:rect l="l" t="t" r="r" b="b"/>
            <a:pathLst>
              <a:path w="6838950" h="6838950">
                <a:moveTo>
                  <a:pt x="68580" y="0"/>
                </a:moveTo>
                <a:lnTo>
                  <a:pt x="0" y="0"/>
                </a:lnTo>
                <a:lnTo>
                  <a:pt x="6838950" y="6838950"/>
                </a:lnTo>
                <a:lnTo>
                  <a:pt x="6838950" y="6770370"/>
                </a:lnTo>
                <a:lnTo>
                  <a:pt x="68580" y="0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66010" y="0"/>
            <a:ext cx="6777990" cy="6777990"/>
          </a:xfrm>
          <a:custGeom>
            <a:avLst/>
            <a:gdLst/>
            <a:ahLst/>
            <a:cxnLst/>
            <a:rect l="l" t="t" r="r" b="b"/>
            <a:pathLst>
              <a:path w="6777990" h="6777990">
                <a:moveTo>
                  <a:pt x="69849" y="0"/>
                </a:moveTo>
                <a:lnTo>
                  <a:pt x="0" y="0"/>
                </a:lnTo>
                <a:lnTo>
                  <a:pt x="6777989" y="6777989"/>
                </a:lnTo>
                <a:lnTo>
                  <a:pt x="6777989" y="6708140"/>
                </a:lnTo>
                <a:lnTo>
                  <a:pt x="69849" y="0"/>
                </a:lnTo>
                <a:close/>
              </a:path>
            </a:pathLst>
          </a:custGeom>
          <a:solidFill>
            <a:srgbClr val="91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29510" y="0"/>
            <a:ext cx="6714490" cy="6714490"/>
          </a:xfrm>
          <a:custGeom>
            <a:avLst/>
            <a:gdLst/>
            <a:ahLst/>
            <a:cxnLst/>
            <a:rect l="l" t="t" r="r" b="b"/>
            <a:pathLst>
              <a:path w="6714490" h="6714490">
                <a:moveTo>
                  <a:pt x="68579" y="0"/>
                </a:moveTo>
                <a:lnTo>
                  <a:pt x="0" y="0"/>
                </a:lnTo>
                <a:lnTo>
                  <a:pt x="6714489" y="6714489"/>
                </a:lnTo>
                <a:lnTo>
                  <a:pt x="6714489" y="6645909"/>
                </a:lnTo>
                <a:lnTo>
                  <a:pt x="68579" y="0"/>
                </a:lnTo>
                <a:close/>
              </a:path>
            </a:pathLst>
          </a:custGeom>
          <a:solidFill>
            <a:srgbClr val="92D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493010" y="0"/>
            <a:ext cx="6650990" cy="6650990"/>
          </a:xfrm>
          <a:custGeom>
            <a:avLst/>
            <a:gdLst/>
            <a:ahLst/>
            <a:cxnLst/>
            <a:rect l="l" t="t" r="r" b="b"/>
            <a:pathLst>
              <a:path w="6650990" h="6650990">
                <a:moveTo>
                  <a:pt x="68579" y="0"/>
                </a:moveTo>
                <a:lnTo>
                  <a:pt x="0" y="0"/>
                </a:lnTo>
                <a:lnTo>
                  <a:pt x="6650989" y="6650989"/>
                </a:lnTo>
                <a:lnTo>
                  <a:pt x="6650989" y="6582410"/>
                </a:lnTo>
                <a:lnTo>
                  <a:pt x="68579" y="0"/>
                </a:lnTo>
                <a:close/>
              </a:path>
            </a:pathLst>
          </a:custGeom>
          <a:solidFill>
            <a:srgbClr val="93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55239" y="0"/>
            <a:ext cx="6588759" cy="6588759"/>
          </a:xfrm>
          <a:custGeom>
            <a:avLst/>
            <a:gdLst/>
            <a:ahLst/>
            <a:cxnLst/>
            <a:rect l="l" t="t" r="r" b="b"/>
            <a:pathLst>
              <a:path w="6588759" h="6588759">
                <a:moveTo>
                  <a:pt x="69849" y="0"/>
                </a:moveTo>
                <a:lnTo>
                  <a:pt x="0" y="0"/>
                </a:lnTo>
                <a:lnTo>
                  <a:pt x="6588759" y="6588759"/>
                </a:lnTo>
                <a:lnTo>
                  <a:pt x="6588759" y="6518909"/>
                </a:lnTo>
                <a:lnTo>
                  <a:pt x="69849" y="0"/>
                </a:lnTo>
                <a:close/>
              </a:path>
            </a:pathLst>
          </a:custGeom>
          <a:solidFill>
            <a:srgbClr val="94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17470" y="0"/>
            <a:ext cx="6526530" cy="6526530"/>
          </a:xfrm>
          <a:custGeom>
            <a:avLst/>
            <a:gdLst/>
            <a:ahLst/>
            <a:cxnLst/>
            <a:rect l="l" t="t" r="r" b="b"/>
            <a:pathLst>
              <a:path w="6526530" h="6526530">
                <a:moveTo>
                  <a:pt x="68579" y="0"/>
                </a:moveTo>
                <a:lnTo>
                  <a:pt x="0" y="0"/>
                </a:lnTo>
                <a:lnTo>
                  <a:pt x="6526530" y="6526530"/>
                </a:lnTo>
                <a:lnTo>
                  <a:pt x="6526530" y="6457950"/>
                </a:lnTo>
                <a:lnTo>
                  <a:pt x="68579" y="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80970" y="0"/>
            <a:ext cx="6463030" cy="6463030"/>
          </a:xfrm>
          <a:custGeom>
            <a:avLst/>
            <a:gdLst/>
            <a:ahLst/>
            <a:cxnLst/>
            <a:rect l="l" t="t" r="r" b="b"/>
            <a:pathLst>
              <a:path w="6463030" h="6463030">
                <a:moveTo>
                  <a:pt x="68579" y="0"/>
                </a:moveTo>
                <a:lnTo>
                  <a:pt x="0" y="0"/>
                </a:lnTo>
                <a:lnTo>
                  <a:pt x="6463030" y="6463030"/>
                </a:lnTo>
                <a:lnTo>
                  <a:pt x="6463030" y="6394450"/>
                </a:lnTo>
                <a:lnTo>
                  <a:pt x="68579" y="0"/>
                </a:lnTo>
                <a:close/>
              </a:path>
            </a:pathLst>
          </a:custGeom>
          <a:solidFill>
            <a:srgbClr val="96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44470" y="0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8579" y="0"/>
                </a:moveTo>
                <a:lnTo>
                  <a:pt x="0" y="0"/>
                </a:lnTo>
                <a:lnTo>
                  <a:pt x="6399530" y="6399530"/>
                </a:lnTo>
                <a:lnTo>
                  <a:pt x="6399530" y="6330950"/>
                </a:lnTo>
                <a:lnTo>
                  <a:pt x="68579" y="0"/>
                </a:lnTo>
                <a:close/>
              </a:path>
            </a:pathLst>
          </a:custGeom>
          <a:solidFill>
            <a:srgbClr val="97D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05429" y="0"/>
            <a:ext cx="6338570" cy="6338570"/>
          </a:xfrm>
          <a:custGeom>
            <a:avLst/>
            <a:gdLst/>
            <a:ahLst/>
            <a:cxnLst/>
            <a:rect l="l" t="t" r="r" b="b"/>
            <a:pathLst>
              <a:path w="6338570" h="6338570">
                <a:moveTo>
                  <a:pt x="68580" y="0"/>
                </a:moveTo>
                <a:lnTo>
                  <a:pt x="0" y="0"/>
                </a:lnTo>
                <a:lnTo>
                  <a:pt x="6338570" y="6338570"/>
                </a:lnTo>
                <a:lnTo>
                  <a:pt x="6338570" y="6269989"/>
                </a:lnTo>
                <a:lnTo>
                  <a:pt x="68580" y="0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868929" y="0"/>
            <a:ext cx="6275070" cy="6275070"/>
          </a:xfrm>
          <a:custGeom>
            <a:avLst/>
            <a:gdLst/>
            <a:ahLst/>
            <a:cxnLst/>
            <a:rect l="l" t="t" r="r" b="b"/>
            <a:pathLst>
              <a:path w="6275070" h="6275070">
                <a:moveTo>
                  <a:pt x="68580" y="0"/>
                </a:moveTo>
                <a:lnTo>
                  <a:pt x="0" y="0"/>
                </a:lnTo>
                <a:lnTo>
                  <a:pt x="6275070" y="6275070"/>
                </a:lnTo>
                <a:lnTo>
                  <a:pt x="6275070" y="6206490"/>
                </a:lnTo>
                <a:lnTo>
                  <a:pt x="68580" y="0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932429" y="0"/>
            <a:ext cx="6211570" cy="6211570"/>
          </a:xfrm>
          <a:custGeom>
            <a:avLst/>
            <a:gdLst/>
            <a:ahLst/>
            <a:cxnLst/>
            <a:rect l="l" t="t" r="r" b="b"/>
            <a:pathLst>
              <a:path w="6211570" h="6211570">
                <a:moveTo>
                  <a:pt x="68580" y="0"/>
                </a:moveTo>
                <a:lnTo>
                  <a:pt x="0" y="0"/>
                </a:lnTo>
                <a:lnTo>
                  <a:pt x="6211570" y="6211570"/>
                </a:lnTo>
                <a:lnTo>
                  <a:pt x="6211570" y="6142989"/>
                </a:lnTo>
                <a:lnTo>
                  <a:pt x="68580" y="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993389" y="0"/>
            <a:ext cx="6150610" cy="6150610"/>
          </a:xfrm>
          <a:custGeom>
            <a:avLst/>
            <a:gdLst/>
            <a:ahLst/>
            <a:cxnLst/>
            <a:rect l="l" t="t" r="r" b="b"/>
            <a:pathLst>
              <a:path w="6150609" h="6150610">
                <a:moveTo>
                  <a:pt x="71120" y="0"/>
                </a:moveTo>
                <a:lnTo>
                  <a:pt x="0" y="0"/>
                </a:lnTo>
                <a:lnTo>
                  <a:pt x="6150610" y="6150610"/>
                </a:lnTo>
                <a:lnTo>
                  <a:pt x="6150610" y="6079490"/>
                </a:lnTo>
                <a:lnTo>
                  <a:pt x="71120" y="0"/>
                </a:lnTo>
                <a:close/>
              </a:path>
            </a:pathLst>
          </a:custGeom>
          <a:solidFill>
            <a:srgbClr val="9B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056889" y="0"/>
            <a:ext cx="6087110" cy="6087110"/>
          </a:xfrm>
          <a:custGeom>
            <a:avLst/>
            <a:gdLst/>
            <a:ahLst/>
            <a:cxnLst/>
            <a:rect l="l" t="t" r="r" b="b"/>
            <a:pathLst>
              <a:path w="6087109" h="6087110">
                <a:moveTo>
                  <a:pt x="68580" y="0"/>
                </a:moveTo>
                <a:lnTo>
                  <a:pt x="0" y="0"/>
                </a:lnTo>
                <a:lnTo>
                  <a:pt x="6087110" y="6087110"/>
                </a:lnTo>
                <a:lnTo>
                  <a:pt x="6087110" y="6018530"/>
                </a:lnTo>
                <a:lnTo>
                  <a:pt x="68580" y="0"/>
                </a:lnTo>
                <a:close/>
              </a:path>
            </a:pathLst>
          </a:custGeom>
          <a:solidFill>
            <a:srgbClr val="9C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120389" y="0"/>
            <a:ext cx="6023610" cy="6023610"/>
          </a:xfrm>
          <a:custGeom>
            <a:avLst/>
            <a:gdLst/>
            <a:ahLst/>
            <a:cxnLst/>
            <a:rect l="l" t="t" r="r" b="b"/>
            <a:pathLst>
              <a:path w="6023609" h="6023610">
                <a:moveTo>
                  <a:pt x="68580" y="0"/>
                </a:moveTo>
                <a:lnTo>
                  <a:pt x="0" y="0"/>
                </a:lnTo>
                <a:lnTo>
                  <a:pt x="6023610" y="6023610"/>
                </a:lnTo>
                <a:lnTo>
                  <a:pt x="6023610" y="5955030"/>
                </a:lnTo>
                <a:lnTo>
                  <a:pt x="68580" y="0"/>
                </a:lnTo>
                <a:close/>
              </a:path>
            </a:pathLst>
          </a:custGeom>
          <a:solidFill>
            <a:srgbClr val="9D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83889" y="0"/>
            <a:ext cx="5960110" cy="5960110"/>
          </a:xfrm>
          <a:custGeom>
            <a:avLst/>
            <a:gdLst/>
            <a:ahLst/>
            <a:cxnLst/>
            <a:rect l="l" t="t" r="r" b="b"/>
            <a:pathLst>
              <a:path w="5960109" h="5960110">
                <a:moveTo>
                  <a:pt x="68580" y="0"/>
                </a:moveTo>
                <a:lnTo>
                  <a:pt x="0" y="0"/>
                </a:lnTo>
                <a:lnTo>
                  <a:pt x="5960110" y="5960110"/>
                </a:lnTo>
                <a:lnTo>
                  <a:pt x="5960110" y="5891530"/>
                </a:lnTo>
                <a:lnTo>
                  <a:pt x="68580" y="0"/>
                </a:lnTo>
                <a:close/>
              </a:path>
            </a:pathLst>
          </a:custGeom>
          <a:solidFill>
            <a:srgbClr val="9E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44850" y="0"/>
            <a:ext cx="5899150" cy="5899150"/>
          </a:xfrm>
          <a:custGeom>
            <a:avLst/>
            <a:gdLst/>
            <a:ahLst/>
            <a:cxnLst/>
            <a:rect l="l" t="t" r="r" b="b"/>
            <a:pathLst>
              <a:path w="5899150" h="5899150">
                <a:moveTo>
                  <a:pt x="69850" y="0"/>
                </a:moveTo>
                <a:lnTo>
                  <a:pt x="0" y="0"/>
                </a:lnTo>
                <a:lnTo>
                  <a:pt x="5899150" y="5899150"/>
                </a:lnTo>
                <a:lnTo>
                  <a:pt x="5899150" y="5829300"/>
                </a:lnTo>
                <a:lnTo>
                  <a:pt x="69850" y="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308350" y="0"/>
            <a:ext cx="5835650" cy="5835650"/>
          </a:xfrm>
          <a:custGeom>
            <a:avLst/>
            <a:gdLst/>
            <a:ahLst/>
            <a:cxnLst/>
            <a:rect l="l" t="t" r="r" b="b"/>
            <a:pathLst>
              <a:path w="5835650" h="5835650">
                <a:moveTo>
                  <a:pt x="68580" y="0"/>
                </a:moveTo>
                <a:lnTo>
                  <a:pt x="0" y="0"/>
                </a:lnTo>
                <a:lnTo>
                  <a:pt x="5835650" y="5835650"/>
                </a:lnTo>
                <a:lnTo>
                  <a:pt x="5835650" y="5767070"/>
                </a:lnTo>
                <a:lnTo>
                  <a:pt x="68580" y="0"/>
                </a:lnTo>
                <a:close/>
              </a:path>
            </a:pathLst>
          </a:custGeom>
          <a:solidFill>
            <a:srgbClr val="A0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71850" y="0"/>
            <a:ext cx="5772150" cy="5772150"/>
          </a:xfrm>
          <a:custGeom>
            <a:avLst/>
            <a:gdLst/>
            <a:ahLst/>
            <a:cxnLst/>
            <a:rect l="l" t="t" r="r" b="b"/>
            <a:pathLst>
              <a:path w="5772150" h="5772150">
                <a:moveTo>
                  <a:pt x="68579" y="0"/>
                </a:moveTo>
                <a:lnTo>
                  <a:pt x="0" y="0"/>
                </a:lnTo>
                <a:lnTo>
                  <a:pt x="5772150" y="5772150"/>
                </a:lnTo>
                <a:lnTo>
                  <a:pt x="5772150" y="5703570"/>
                </a:lnTo>
                <a:lnTo>
                  <a:pt x="68579" y="0"/>
                </a:lnTo>
                <a:close/>
              </a:path>
            </a:pathLst>
          </a:custGeom>
          <a:solidFill>
            <a:srgbClr val="A1D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34079" y="0"/>
            <a:ext cx="5709920" cy="5709920"/>
          </a:xfrm>
          <a:custGeom>
            <a:avLst/>
            <a:gdLst/>
            <a:ahLst/>
            <a:cxnLst/>
            <a:rect l="l" t="t" r="r" b="b"/>
            <a:pathLst>
              <a:path w="5709920" h="5709920">
                <a:moveTo>
                  <a:pt x="68579" y="0"/>
                </a:moveTo>
                <a:lnTo>
                  <a:pt x="0" y="0"/>
                </a:lnTo>
                <a:lnTo>
                  <a:pt x="5709920" y="5709920"/>
                </a:lnTo>
                <a:lnTo>
                  <a:pt x="5709920" y="5641340"/>
                </a:lnTo>
                <a:lnTo>
                  <a:pt x="68579" y="0"/>
                </a:lnTo>
                <a:close/>
              </a:path>
            </a:pathLst>
          </a:custGeom>
          <a:solidFill>
            <a:srgbClr val="A2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96309" y="0"/>
            <a:ext cx="5647690" cy="5647690"/>
          </a:xfrm>
          <a:custGeom>
            <a:avLst/>
            <a:gdLst/>
            <a:ahLst/>
            <a:cxnLst/>
            <a:rect l="l" t="t" r="r" b="b"/>
            <a:pathLst>
              <a:path w="5647690" h="5647690">
                <a:moveTo>
                  <a:pt x="68579" y="0"/>
                </a:moveTo>
                <a:lnTo>
                  <a:pt x="0" y="0"/>
                </a:lnTo>
                <a:lnTo>
                  <a:pt x="5647690" y="5647689"/>
                </a:lnTo>
                <a:lnTo>
                  <a:pt x="5647690" y="5579110"/>
                </a:lnTo>
                <a:lnTo>
                  <a:pt x="68579" y="0"/>
                </a:lnTo>
                <a:close/>
              </a:path>
            </a:pathLst>
          </a:custGeom>
          <a:solidFill>
            <a:srgbClr val="A3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59809" y="0"/>
            <a:ext cx="5584190" cy="5584190"/>
          </a:xfrm>
          <a:custGeom>
            <a:avLst/>
            <a:gdLst/>
            <a:ahLst/>
            <a:cxnLst/>
            <a:rect l="l" t="t" r="r" b="b"/>
            <a:pathLst>
              <a:path w="5584190" h="5584190">
                <a:moveTo>
                  <a:pt x="68579" y="0"/>
                </a:moveTo>
                <a:lnTo>
                  <a:pt x="0" y="0"/>
                </a:lnTo>
                <a:lnTo>
                  <a:pt x="5584190" y="5584189"/>
                </a:lnTo>
                <a:lnTo>
                  <a:pt x="5584190" y="5515610"/>
                </a:lnTo>
                <a:lnTo>
                  <a:pt x="68579" y="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23309" y="0"/>
            <a:ext cx="5520690" cy="5520690"/>
          </a:xfrm>
          <a:custGeom>
            <a:avLst/>
            <a:gdLst/>
            <a:ahLst/>
            <a:cxnLst/>
            <a:rect l="l" t="t" r="r" b="b"/>
            <a:pathLst>
              <a:path w="5520690" h="5520690">
                <a:moveTo>
                  <a:pt x="68579" y="0"/>
                </a:moveTo>
                <a:lnTo>
                  <a:pt x="0" y="0"/>
                </a:lnTo>
                <a:lnTo>
                  <a:pt x="5520690" y="5520689"/>
                </a:lnTo>
                <a:lnTo>
                  <a:pt x="5520690" y="5452110"/>
                </a:lnTo>
                <a:lnTo>
                  <a:pt x="68579" y="0"/>
                </a:lnTo>
                <a:close/>
              </a:path>
            </a:pathLst>
          </a:custGeom>
          <a:solidFill>
            <a:srgbClr val="A5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684270" y="0"/>
            <a:ext cx="5459730" cy="5459730"/>
          </a:xfrm>
          <a:custGeom>
            <a:avLst/>
            <a:gdLst/>
            <a:ahLst/>
            <a:cxnLst/>
            <a:rect l="l" t="t" r="r" b="b"/>
            <a:pathLst>
              <a:path w="5459730" h="5459730">
                <a:moveTo>
                  <a:pt x="68579" y="0"/>
                </a:moveTo>
                <a:lnTo>
                  <a:pt x="0" y="0"/>
                </a:lnTo>
                <a:lnTo>
                  <a:pt x="5459730" y="5459730"/>
                </a:lnTo>
                <a:lnTo>
                  <a:pt x="5459730" y="5391150"/>
                </a:lnTo>
                <a:lnTo>
                  <a:pt x="68579" y="0"/>
                </a:lnTo>
                <a:close/>
              </a:path>
            </a:pathLst>
          </a:custGeom>
          <a:solidFill>
            <a:srgbClr val="A6D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47770" y="0"/>
            <a:ext cx="5396230" cy="5396230"/>
          </a:xfrm>
          <a:custGeom>
            <a:avLst/>
            <a:gdLst/>
            <a:ahLst/>
            <a:cxnLst/>
            <a:rect l="l" t="t" r="r" b="b"/>
            <a:pathLst>
              <a:path w="5396230" h="5396230">
                <a:moveTo>
                  <a:pt x="68579" y="0"/>
                </a:moveTo>
                <a:lnTo>
                  <a:pt x="0" y="0"/>
                </a:lnTo>
                <a:lnTo>
                  <a:pt x="5396230" y="5396230"/>
                </a:lnTo>
                <a:lnTo>
                  <a:pt x="5396230" y="5327650"/>
                </a:lnTo>
                <a:lnTo>
                  <a:pt x="68579" y="0"/>
                </a:lnTo>
                <a:close/>
              </a:path>
            </a:pathLst>
          </a:custGeom>
          <a:solidFill>
            <a:srgbClr val="A7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11270" y="0"/>
            <a:ext cx="5332730" cy="5332730"/>
          </a:xfrm>
          <a:custGeom>
            <a:avLst/>
            <a:gdLst/>
            <a:ahLst/>
            <a:cxnLst/>
            <a:rect l="l" t="t" r="r" b="b"/>
            <a:pathLst>
              <a:path w="5332730" h="5332730">
                <a:moveTo>
                  <a:pt x="68579" y="0"/>
                </a:moveTo>
                <a:lnTo>
                  <a:pt x="0" y="0"/>
                </a:lnTo>
                <a:lnTo>
                  <a:pt x="5332730" y="5332730"/>
                </a:lnTo>
                <a:lnTo>
                  <a:pt x="5332730" y="5264150"/>
                </a:lnTo>
                <a:lnTo>
                  <a:pt x="68579" y="0"/>
                </a:lnTo>
                <a:close/>
              </a:path>
            </a:pathLst>
          </a:custGeom>
          <a:solidFill>
            <a:srgbClr val="A8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873500" y="0"/>
            <a:ext cx="5270500" cy="5270500"/>
          </a:xfrm>
          <a:custGeom>
            <a:avLst/>
            <a:gdLst/>
            <a:ahLst/>
            <a:cxnLst/>
            <a:rect l="l" t="t" r="r" b="b"/>
            <a:pathLst>
              <a:path w="5270500" h="5270500">
                <a:moveTo>
                  <a:pt x="68579" y="0"/>
                </a:moveTo>
                <a:lnTo>
                  <a:pt x="0" y="0"/>
                </a:lnTo>
                <a:lnTo>
                  <a:pt x="5270500" y="5270500"/>
                </a:lnTo>
                <a:lnTo>
                  <a:pt x="5270500" y="5201920"/>
                </a:lnTo>
                <a:lnTo>
                  <a:pt x="68579" y="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35729" y="0"/>
            <a:ext cx="5208270" cy="5208270"/>
          </a:xfrm>
          <a:custGeom>
            <a:avLst/>
            <a:gdLst/>
            <a:ahLst/>
            <a:cxnLst/>
            <a:rect l="l" t="t" r="r" b="b"/>
            <a:pathLst>
              <a:path w="5208270" h="5208270">
                <a:moveTo>
                  <a:pt x="68580" y="0"/>
                </a:moveTo>
                <a:lnTo>
                  <a:pt x="0" y="0"/>
                </a:lnTo>
                <a:lnTo>
                  <a:pt x="5208270" y="5208270"/>
                </a:lnTo>
                <a:lnTo>
                  <a:pt x="5208270" y="5139689"/>
                </a:lnTo>
                <a:lnTo>
                  <a:pt x="68580" y="0"/>
                </a:lnTo>
                <a:close/>
              </a:path>
            </a:pathLst>
          </a:custGeom>
          <a:solidFill>
            <a:srgbClr val="AA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99229" y="0"/>
            <a:ext cx="5144770" cy="5144770"/>
          </a:xfrm>
          <a:custGeom>
            <a:avLst/>
            <a:gdLst/>
            <a:ahLst/>
            <a:cxnLst/>
            <a:rect l="l" t="t" r="r" b="b"/>
            <a:pathLst>
              <a:path w="5144770" h="5144770">
                <a:moveTo>
                  <a:pt x="68580" y="0"/>
                </a:moveTo>
                <a:lnTo>
                  <a:pt x="0" y="0"/>
                </a:lnTo>
                <a:lnTo>
                  <a:pt x="5144770" y="5144770"/>
                </a:lnTo>
                <a:lnTo>
                  <a:pt x="5144770" y="5076190"/>
                </a:lnTo>
                <a:lnTo>
                  <a:pt x="68580" y="0"/>
                </a:lnTo>
                <a:close/>
              </a:path>
            </a:pathLst>
          </a:custGeom>
          <a:solidFill>
            <a:srgbClr val="ABD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62729" y="0"/>
            <a:ext cx="5081270" cy="5081270"/>
          </a:xfrm>
          <a:custGeom>
            <a:avLst/>
            <a:gdLst/>
            <a:ahLst/>
            <a:cxnLst/>
            <a:rect l="l" t="t" r="r" b="b"/>
            <a:pathLst>
              <a:path w="5081270" h="5081270">
                <a:moveTo>
                  <a:pt x="68580" y="0"/>
                </a:moveTo>
                <a:lnTo>
                  <a:pt x="0" y="0"/>
                </a:lnTo>
                <a:lnTo>
                  <a:pt x="5081270" y="5081270"/>
                </a:lnTo>
                <a:lnTo>
                  <a:pt x="5081270" y="5012689"/>
                </a:lnTo>
                <a:lnTo>
                  <a:pt x="68580" y="0"/>
                </a:lnTo>
                <a:close/>
              </a:path>
            </a:pathLst>
          </a:custGeom>
          <a:solidFill>
            <a:srgbClr val="AC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123690" y="0"/>
            <a:ext cx="5020310" cy="5020310"/>
          </a:xfrm>
          <a:custGeom>
            <a:avLst/>
            <a:gdLst/>
            <a:ahLst/>
            <a:cxnLst/>
            <a:rect l="l" t="t" r="r" b="b"/>
            <a:pathLst>
              <a:path w="5020309" h="5020310">
                <a:moveTo>
                  <a:pt x="68579" y="0"/>
                </a:moveTo>
                <a:lnTo>
                  <a:pt x="0" y="0"/>
                </a:lnTo>
                <a:lnTo>
                  <a:pt x="5020309" y="5020310"/>
                </a:lnTo>
                <a:lnTo>
                  <a:pt x="5020309" y="4951730"/>
                </a:lnTo>
                <a:lnTo>
                  <a:pt x="68579" y="0"/>
                </a:lnTo>
                <a:close/>
              </a:path>
            </a:pathLst>
          </a:custGeom>
          <a:solidFill>
            <a:srgbClr val="AD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187190" y="0"/>
            <a:ext cx="4956810" cy="4956810"/>
          </a:xfrm>
          <a:custGeom>
            <a:avLst/>
            <a:gdLst/>
            <a:ahLst/>
            <a:cxnLst/>
            <a:rect l="l" t="t" r="r" b="b"/>
            <a:pathLst>
              <a:path w="4956809" h="4956810">
                <a:moveTo>
                  <a:pt x="68579" y="0"/>
                </a:moveTo>
                <a:lnTo>
                  <a:pt x="0" y="0"/>
                </a:lnTo>
                <a:lnTo>
                  <a:pt x="4956809" y="4956810"/>
                </a:lnTo>
                <a:lnTo>
                  <a:pt x="4956809" y="4888230"/>
                </a:lnTo>
                <a:lnTo>
                  <a:pt x="68579" y="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49420" y="0"/>
            <a:ext cx="4894580" cy="4894580"/>
          </a:xfrm>
          <a:custGeom>
            <a:avLst/>
            <a:gdLst/>
            <a:ahLst/>
            <a:cxnLst/>
            <a:rect l="l" t="t" r="r" b="b"/>
            <a:pathLst>
              <a:path w="4894580" h="4894580">
                <a:moveTo>
                  <a:pt x="69850" y="0"/>
                </a:moveTo>
                <a:lnTo>
                  <a:pt x="0" y="0"/>
                </a:lnTo>
                <a:lnTo>
                  <a:pt x="4894580" y="4894580"/>
                </a:lnTo>
                <a:lnTo>
                  <a:pt x="4894580" y="4824730"/>
                </a:lnTo>
                <a:lnTo>
                  <a:pt x="69850" y="0"/>
                </a:lnTo>
                <a:close/>
              </a:path>
            </a:pathLst>
          </a:custGeom>
          <a:solidFill>
            <a:srgbClr val="AF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312920" y="0"/>
            <a:ext cx="4831080" cy="4831080"/>
          </a:xfrm>
          <a:custGeom>
            <a:avLst/>
            <a:gdLst/>
            <a:ahLst/>
            <a:cxnLst/>
            <a:rect l="l" t="t" r="r" b="b"/>
            <a:pathLst>
              <a:path w="4831080" h="4831080">
                <a:moveTo>
                  <a:pt x="68580" y="0"/>
                </a:moveTo>
                <a:lnTo>
                  <a:pt x="0" y="0"/>
                </a:lnTo>
                <a:lnTo>
                  <a:pt x="4831080" y="4831080"/>
                </a:lnTo>
                <a:lnTo>
                  <a:pt x="4831080" y="4762500"/>
                </a:lnTo>
                <a:lnTo>
                  <a:pt x="68580" y="0"/>
                </a:lnTo>
                <a:close/>
              </a:path>
            </a:pathLst>
          </a:custGeom>
          <a:solidFill>
            <a:srgbClr val="B0D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375150" y="0"/>
            <a:ext cx="4768850" cy="4768850"/>
          </a:xfrm>
          <a:custGeom>
            <a:avLst/>
            <a:gdLst/>
            <a:ahLst/>
            <a:cxnLst/>
            <a:rect l="l" t="t" r="r" b="b"/>
            <a:pathLst>
              <a:path w="4768850" h="4768850">
                <a:moveTo>
                  <a:pt x="68580" y="0"/>
                </a:moveTo>
                <a:lnTo>
                  <a:pt x="0" y="0"/>
                </a:lnTo>
                <a:lnTo>
                  <a:pt x="4768850" y="4768850"/>
                </a:lnTo>
                <a:lnTo>
                  <a:pt x="4768850" y="4700270"/>
                </a:lnTo>
                <a:lnTo>
                  <a:pt x="68580" y="0"/>
                </a:lnTo>
                <a:close/>
              </a:path>
            </a:pathLst>
          </a:custGeom>
          <a:solidFill>
            <a:srgbClr val="B1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438650" y="0"/>
            <a:ext cx="4705350" cy="4705350"/>
          </a:xfrm>
          <a:custGeom>
            <a:avLst/>
            <a:gdLst/>
            <a:ahLst/>
            <a:cxnLst/>
            <a:rect l="l" t="t" r="r" b="b"/>
            <a:pathLst>
              <a:path w="4705350" h="4705350">
                <a:moveTo>
                  <a:pt x="68580" y="0"/>
                </a:moveTo>
                <a:lnTo>
                  <a:pt x="0" y="0"/>
                </a:lnTo>
                <a:lnTo>
                  <a:pt x="4705350" y="4705350"/>
                </a:lnTo>
                <a:lnTo>
                  <a:pt x="4705350" y="4636770"/>
                </a:lnTo>
                <a:lnTo>
                  <a:pt x="68580" y="0"/>
                </a:lnTo>
                <a:close/>
              </a:path>
            </a:pathLst>
          </a:custGeom>
          <a:solidFill>
            <a:srgbClr val="B2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02150" y="0"/>
            <a:ext cx="4641850" cy="4641850"/>
          </a:xfrm>
          <a:custGeom>
            <a:avLst/>
            <a:gdLst/>
            <a:ahLst/>
            <a:cxnLst/>
            <a:rect l="l" t="t" r="r" b="b"/>
            <a:pathLst>
              <a:path w="4641850" h="4641850">
                <a:moveTo>
                  <a:pt x="68580" y="0"/>
                </a:moveTo>
                <a:lnTo>
                  <a:pt x="0" y="0"/>
                </a:lnTo>
                <a:lnTo>
                  <a:pt x="4641850" y="4641850"/>
                </a:lnTo>
                <a:lnTo>
                  <a:pt x="4641850" y="4573270"/>
                </a:lnTo>
                <a:lnTo>
                  <a:pt x="68580" y="0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63109" y="0"/>
            <a:ext cx="4580890" cy="4580890"/>
          </a:xfrm>
          <a:custGeom>
            <a:avLst/>
            <a:gdLst/>
            <a:ahLst/>
            <a:cxnLst/>
            <a:rect l="l" t="t" r="r" b="b"/>
            <a:pathLst>
              <a:path w="4580890" h="4580890">
                <a:moveTo>
                  <a:pt x="68579" y="0"/>
                </a:moveTo>
                <a:lnTo>
                  <a:pt x="0" y="0"/>
                </a:lnTo>
                <a:lnTo>
                  <a:pt x="4580890" y="4580889"/>
                </a:lnTo>
                <a:lnTo>
                  <a:pt x="4580890" y="4512310"/>
                </a:lnTo>
                <a:lnTo>
                  <a:pt x="68579" y="0"/>
                </a:lnTo>
                <a:close/>
              </a:path>
            </a:pathLst>
          </a:custGeom>
          <a:solidFill>
            <a:srgbClr val="B4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26609" y="0"/>
            <a:ext cx="4517390" cy="4517390"/>
          </a:xfrm>
          <a:custGeom>
            <a:avLst/>
            <a:gdLst/>
            <a:ahLst/>
            <a:cxnLst/>
            <a:rect l="l" t="t" r="r" b="b"/>
            <a:pathLst>
              <a:path w="4517390" h="4517390">
                <a:moveTo>
                  <a:pt x="68579" y="0"/>
                </a:moveTo>
                <a:lnTo>
                  <a:pt x="0" y="0"/>
                </a:lnTo>
                <a:lnTo>
                  <a:pt x="4517390" y="4517390"/>
                </a:lnTo>
                <a:lnTo>
                  <a:pt x="4517390" y="4448810"/>
                </a:lnTo>
                <a:lnTo>
                  <a:pt x="68579" y="0"/>
                </a:lnTo>
                <a:close/>
              </a:path>
            </a:pathLst>
          </a:custGeom>
          <a:solidFill>
            <a:srgbClr val="B5E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688840" y="0"/>
            <a:ext cx="4455160" cy="4455160"/>
          </a:xfrm>
          <a:custGeom>
            <a:avLst/>
            <a:gdLst/>
            <a:ahLst/>
            <a:cxnLst/>
            <a:rect l="l" t="t" r="r" b="b"/>
            <a:pathLst>
              <a:path w="4455159" h="4455160">
                <a:moveTo>
                  <a:pt x="69849" y="0"/>
                </a:moveTo>
                <a:lnTo>
                  <a:pt x="0" y="0"/>
                </a:lnTo>
                <a:lnTo>
                  <a:pt x="4455159" y="4455159"/>
                </a:lnTo>
                <a:lnTo>
                  <a:pt x="4455159" y="4385310"/>
                </a:lnTo>
                <a:lnTo>
                  <a:pt x="69849" y="0"/>
                </a:lnTo>
                <a:close/>
              </a:path>
            </a:pathLst>
          </a:custGeom>
          <a:solidFill>
            <a:srgbClr val="B6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751070" y="0"/>
            <a:ext cx="4392930" cy="4392930"/>
          </a:xfrm>
          <a:custGeom>
            <a:avLst/>
            <a:gdLst/>
            <a:ahLst/>
            <a:cxnLst/>
            <a:rect l="l" t="t" r="r" b="b"/>
            <a:pathLst>
              <a:path w="4392930" h="4392930">
                <a:moveTo>
                  <a:pt x="69849" y="0"/>
                </a:moveTo>
                <a:lnTo>
                  <a:pt x="0" y="0"/>
                </a:lnTo>
                <a:lnTo>
                  <a:pt x="4392930" y="4392930"/>
                </a:lnTo>
                <a:lnTo>
                  <a:pt x="4392930" y="4323080"/>
                </a:lnTo>
                <a:lnTo>
                  <a:pt x="69849" y="0"/>
                </a:lnTo>
                <a:close/>
              </a:path>
            </a:pathLst>
          </a:custGeom>
          <a:solidFill>
            <a:srgbClr val="B7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14570" y="0"/>
            <a:ext cx="4329430" cy="4329430"/>
          </a:xfrm>
          <a:custGeom>
            <a:avLst/>
            <a:gdLst/>
            <a:ahLst/>
            <a:cxnLst/>
            <a:rect l="l" t="t" r="r" b="b"/>
            <a:pathLst>
              <a:path w="4329430" h="4329430">
                <a:moveTo>
                  <a:pt x="68579" y="0"/>
                </a:moveTo>
                <a:lnTo>
                  <a:pt x="0" y="0"/>
                </a:lnTo>
                <a:lnTo>
                  <a:pt x="4329430" y="4329430"/>
                </a:lnTo>
                <a:lnTo>
                  <a:pt x="4329430" y="4260850"/>
                </a:lnTo>
                <a:lnTo>
                  <a:pt x="68579" y="0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78070" y="0"/>
            <a:ext cx="4265930" cy="4265930"/>
          </a:xfrm>
          <a:custGeom>
            <a:avLst/>
            <a:gdLst/>
            <a:ahLst/>
            <a:cxnLst/>
            <a:rect l="l" t="t" r="r" b="b"/>
            <a:pathLst>
              <a:path w="4265930" h="4265930">
                <a:moveTo>
                  <a:pt x="68579" y="0"/>
                </a:moveTo>
                <a:lnTo>
                  <a:pt x="0" y="0"/>
                </a:lnTo>
                <a:lnTo>
                  <a:pt x="4265930" y="4265930"/>
                </a:lnTo>
                <a:lnTo>
                  <a:pt x="4265930" y="4197350"/>
                </a:lnTo>
                <a:lnTo>
                  <a:pt x="68579" y="0"/>
                </a:lnTo>
                <a:close/>
              </a:path>
            </a:pathLst>
          </a:custGeom>
          <a:solidFill>
            <a:srgbClr val="B9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4157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67309" y="0"/>
                </a:moveTo>
                <a:lnTo>
                  <a:pt x="0" y="0"/>
                </a:lnTo>
                <a:lnTo>
                  <a:pt x="4202430" y="4202430"/>
                </a:lnTo>
                <a:lnTo>
                  <a:pt x="4202430" y="4135120"/>
                </a:lnTo>
                <a:lnTo>
                  <a:pt x="67309" y="0"/>
                </a:lnTo>
                <a:close/>
              </a:path>
            </a:pathLst>
          </a:custGeom>
          <a:solidFill>
            <a:srgbClr val="BAE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002529" y="0"/>
            <a:ext cx="4141470" cy="4141470"/>
          </a:xfrm>
          <a:custGeom>
            <a:avLst/>
            <a:gdLst/>
            <a:ahLst/>
            <a:cxnLst/>
            <a:rect l="l" t="t" r="r" b="b"/>
            <a:pathLst>
              <a:path w="4141470" h="4141470">
                <a:moveTo>
                  <a:pt x="68580" y="0"/>
                </a:moveTo>
                <a:lnTo>
                  <a:pt x="0" y="0"/>
                </a:lnTo>
                <a:lnTo>
                  <a:pt x="4141470" y="4141470"/>
                </a:lnTo>
                <a:lnTo>
                  <a:pt x="4141470" y="4072889"/>
                </a:lnTo>
                <a:lnTo>
                  <a:pt x="68580" y="0"/>
                </a:lnTo>
                <a:close/>
              </a:path>
            </a:pathLst>
          </a:custGeom>
          <a:solidFill>
            <a:srgbClr val="BB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066029" y="0"/>
            <a:ext cx="4077970" cy="4077970"/>
          </a:xfrm>
          <a:custGeom>
            <a:avLst/>
            <a:gdLst/>
            <a:ahLst/>
            <a:cxnLst/>
            <a:rect l="l" t="t" r="r" b="b"/>
            <a:pathLst>
              <a:path w="4077970" h="4077970">
                <a:moveTo>
                  <a:pt x="68580" y="0"/>
                </a:moveTo>
                <a:lnTo>
                  <a:pt x="0" y="0"/>
                </a:lnTo>
                <a:lnTo>
                  <a:pt x="4077970" y="4077970"/>
                </a:lnTo>
                <a:lnTo>
                  <a:pt x="4077970" y="4009389"/>
                </a:lnTo>
                <a:lnTo>
                  <a:pt x="68580" y="0"/>
                </a:lnTo>
                <a:close/>
              </a:path>
            </a:pathLst>
          </a:custGeom>
          <a:solidFill>
            <a:srgbClr val="BC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29529" y="0"/>
            <a:ext cx="4014470" cy="4014470"/>
          </a:xfrm>
          <a:custGeom>
            <a:avLst/>
            <a:gdLst/>
            <a:ahLst/>
            <a:cxnLst/>
            <a:rect l="l" t="t" r="r" b="b"/>
            <a:pathLst>
              <a:path w="4014470" h="4014470">
                <a:moveTo>
                  <a:pt x="68580" y="0"/>
                </a:moveTo>
                <a:lnTo>
                  <a:pt x="0" y="0"/>
                </a:lnTo>
                <a:lnTo>
                  <a:pt x="4014470" y="4014470"/>
                </a:lnTo>
                <a:lnTo>
                  <a:pt x="4014470" y="3945889"/>
                </a:lnTo>
                <a:lnTo>
                  <a:pt x="68580" y="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190490" y="0"/>
            <a:ext cx="3953510" cy="3953510"/>
          </a:xfrm>
          <a:custGeom>
            <a:avLst/>
            <a:gdLst/>
            <a:ahLst/>
            <a:cxnLst/>
            <a:rect l="l" t="t" r="r" b="b"/>
            <a:pathLst>
              <a:path w="3953509" h="3953510">
                <a:moveTo>
                  <a:pt x="69850" y="0"/>
                </a:moveTo>
                <a:lnTo>
                  <a:pt x="0" y="0"/>
                </a:lnTo>
                <a:lnTo>
                  <a:pt x="3953509" y="3953510"/>
                </a:lnTo>
                <a:lnTo>
                  <a:pt x="3953510" y="3883660"/>
                </a:lnTo>
                <a:lnTo>
                  <a:pt x="69850" y="0"/>
                </a:lnTo>
                <a:close/>
              </a:path>
            </a:pathLst>
          </a:custGeom>
          <a:solidFill>
            <a:srgbClr val="BE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253990" y="0"/>
            <a:ext cx="3890010" cy="3890010"/>
          </a:xfrm>
          <a:custGeom>
            <a:avLst/>
            <a:gdLst/>
            <a:ahLst/>
            <a:cxnLst/>
            <a:rect l="l" t="t" r="r" b="b"/>
            <a:pathLst>
              <a:path w="3890009" h="3890010">
                <a:moveTo>
                  <a:pt x="68579" y="0"/>
                </a:moveTo>
                <a:lnTo>
                  <a:pt x="0" y="0"/>
                </a:lnTo>
                <a:lnTo>
                  <a:pt x="3890009" y="3890010"/>
                </a:lnTo>
                <a:lnTo>
                  <a:pt x="3890009" y="3821429"/>
                </a:lnTo>
                <a:lnTo>
                  <a:pt x="68579" y="0"/>
                </a:lnTo>
                <a:close/>
              </a:path>
            </a:pathLst>
          </a:custGeom>
          <a:solidFill>
            <a:srgbClr val="BFE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317490" y="0"/>
            <a:ext cx="3826510" cy="3826510"/>
          </a:xfrm>
          <a:custGeom>
            <a:avLst/>
            <a:gdLst/>
            <a:ahLst/>
            <a:cxnLst/>
            <a:rect l="l" t="t" r="r" b="b"/>
            <a:pathLst>
              <a:path w="3826509" h="3826510">
                <a:moveTo>
                  <a:pt x="68579" y="0"/>
                </a:moveTo>
                <a:lnTo>
                  <a:pt x="0" y="0"/>
                </a:lnTo>
                <a:lnTo>
                  <a:pt x="3826509" y="3826510"/>
                </a:lnTo>
                <a:lnTo>
                  <a:pt x="3826509" y="3757930"/>
                </a:lnTo>
                <a:lnTo>
                  <a:pt x="68579" y="0"/>
                </a:lnTo>
                <a:close/>
              </a:path>
            </a:pathLst>
          </a:custGeom>
          <a:solidFill>
            <a:srgbClr val="C0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79720" y="0"/>
            <a:ext cx="3764279" cy="3764279"/>
          </a:xfrm>
          <a:custGeom>
            <a:avLst/>
            <a:gdLst/>
            <a:ahLst/>
            <a:cxnLst/>
            <a:rect l="l" t="t" r="r" b="b"/>
            <a:pathLst>
              <a:path w="3764279" h="3764279">
                <a:moveTo>
                  <a:pt x="69850" y="0"/>
                </a:moveTo>
                <a:lnTo>
                  <a:pt x="0" y="0"/>
                </a:lnTo>
                <a:lnTo>
                  <a:pt x="3764280" y="3764280"/>
                </a:lnTo>
                <a:lnTo>
                  <a:pt x="3764280" y="3694429"/>
                </a:lnTo>
                <a:lnTo>
                  <a:pt x="69850" y="0"/>
                </a:lnTo>
                <a:close/>
              </a:path>
            </a:pathLst>
          </a:custGeom>
          <a:solidFill>
            <a:srgbClr val="C1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41950" y="0"/>
            <a:ext cx="3702050" cy="3702050"/>
          </a:xfrm>
          <a:custGeom>
            <a:avLst/>
            <a:gdLst/>
            <a:ahLst/>
            <a:cxnLst/>
            <a:rect l="l" t="t" r="r" b="b"/>
            <a:pathLst>
              <a:path w="3702050" h="3702050">
                <a:moveTo>
                  <a:pt x="68580" y="0"/>
                </a:moveTo>
                <a:lnTo>
                  <a:pt x="0" y="0"/>
                </a:lnTo>
                <a:lnTo>
                  <a:pt x="3702050" y="3702050"/>
                </a:lnTo>
                <a:lnTo>
                  <a:pt x="3702050" y="3633470"/>
                </a:lnTo>
                <a:lnTo>
                  <a:pt x="68580" y="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05450" y="0"/>
            <a:ext cx="3638550" cy="3638550"/>
          </a:xfrm>
          <a:custGeom>
            <a:avLst/>
            <a:gdLst/>
            <a:ahLst/>
            <a:cxnLst/>
            <a:rect l="l" t="t" r="r" b="b"/>
            <a:pathLst>
              <a:path w="3638550" h="3638550">
                <a:moveTo>
                  <a:pt x="68580" y="0"/>
                </a:moveTo>
                <a:lnTo>
                  <a:pt x="0" y="0"/>
                </a:lnTo>
                <a:lnTo>
                  <a:pt x="3638550" y="3638550"/>
                </a:lnTo>
                <a:lnTo>
                  <a:pt x="3638550" y="3569970"/>
                </a:lnTo>
                <a:lnTo>
                  <a:pt x="68580" y="0"/>
                </a:lnTo>
                <a:close/>
              </a:path>
            </a:pathLst>
          </a:custGeom>
          <a:solidFill>
            <a:srgbClr val="C3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67679" y="0"/>
            <a:ext cx="3576320" cy="3576320"/>
          </a:xfrm>
          <a:custGeom>
            <a:avLst/>
            <a:gdLst/>
            <a:ahLst/>
            <a:cxnLst/>
            <a:rect l="l" t="t" r="r" b="b"/>
            <a:pathLst>
              <a:path w="3576320" h="3576320">
                <a:moveTo>
                  <a:pt x="69850" y="0"/>
                </a:moveTo>
                <a:lnTo>
                  <a:pt x="0" y="0"/>
                </a:lnTo>
                <a:lnTo>
                  <a:pt x="3576320" y="3576320"/>
                </a:lnTo>
                <a:lnTo>
                  <a:pt x="3576320" y="3506470"/>
                </a:lnTo>
                <a:lnTo>
                  <a:pt x="69850" y="0"/>
                </a:lnTo>
                <a:close/>
              </a:path>
            </a:pathLst>
          </a:custGeom>
          <a:solidFill>
            <a:srgbClr val="C4E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29909" y="0"/>
            <a:ext cx="3514090" cy="3514090"/>
          </a:xfrm>
          <a:custGeom>
            <a:avLst/>
            <a:gdLst/>
            <a:ahLst/>
            <a:cxnLst/>
            <a:rect l="l" t="t" r="r" b="b"/>
            <a:pathLst>
              <a:path w="3514090" h="3514090">
                <a:moveTo>
                  <a:pt x="68579" y="0"/>
                </a:moveTo>
                <a:lnTo>
                  <a:pt x="0" y="0"/>
                </a:lnTo>
                <a:lnTo>
                  <a:pt x="3514090" y="3514089"/>
                </a:lnTo>
                <a:lnTo>
                  <a:pt x="3514090" y="3445510"/>
                </a:lnTo>
                <a:lnTo>
                  <a:pt x="68579" y="0"/>
                </a:lnTo>
                <a:close/>
              </a:path>
            </a:pathLst>
          </a:custGeom>
          <a:solidFill>
            <a:srgbClr val="C5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693409" y="0"/>
            <a:ext cx="3450590" cy="3450590"/>
          </a:xfrm>
          <a:custGeom>
            <a:avLst/>
            <a:gdLst/>
            <a:ahLst/>
            <a:cxnLst/>
            <a:rect l="l" t="t" r="r" b="b"/>
            <a:pathLst>
              <a:path w="3450590" h="3450590">
                <a:moveTo>
                  <a:pt x="68579" y="0"/>
                </a:moveTo>
                <a:lnTo>
                  <a:pt x="0" y="0"/>
                </a:lnTo>
                <a:lnTo>
                  <a:pt x="3450590" y="3450589"/>
                </a:lnTo>
                <a:lnTo>
                  <a:pt x="3450590" y="3382010"/>
                </a:lnTo>
                <a:lnTo>
                  <a:pt x="68579" y="0"/>
                </a:lnTo>
                <a:close/>
              </a:path>
            </a:pathLst>
          </a:custGeom>
          <a:solidFill>
            <a:srgbClr val="C6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56909" y="0"/>
            <a:ext cx="3387090" cy="3387090"/>
          </a:xfrm>
          <a:custGeom>
            <a:avLst/>
            <a:gdLst/>
            <a:ahLst/>
            <a:cxnLst/>
            <a:rect l="l" t="t" r="r" b="b"/>
            <a:pathLst>
              <a:path w="3387090" h="3387090">
                <a:moveTo>
                  <a:pt x="68579" y="0"/>
                </a:moveTo>
                <a:lnTo>
                  <a:pt x="0" y="0"/>
                </a:lnTo>
                <a:lnTo>
                  <a:pt x="3387090" y="3387089"/>
                </a:lnTo>
                <a:lnTo>
                  <a:pt x="3387090" y="3318510"/>
                </a:lnTo>
                <a:lnTo>
                  <a:pt x="68579" y="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19140" y="0"/>
            <a:ext cx="3324860" cy="3324860"/>
          </a:xfrm>
          <a:custGeom>
            <a:avLst/>
            <a:gdLst/>
            <a:ahLst/>
            <a:cxnLst/>
            <a:rect l="l" t="t" r="r" b="b"/>
            <a:pathLst>
              <a:path w="3324859" h="3324860">
                <a:moveTo>
                  <a:pt x="69849" y="0"/>
                </a:moveTo>
                <a:lnTo>
                  <a:pt x="0" y="0"/>
                </a:lnTo>
                <a:lnTo>
                  <a:pt x="3324859" y="3324859"/>
                </a:lnTo>
                <a:lnTo>
                  <a:pt x="3324859" y="3255010"/>
                </a:lnTo>
                <a:lnTo>
                  <a:pt x="69849" y="0"/>
                </a:lnTo>
                <a:close/>
              </a:path>
            </a:pathLst>
          </a:custGeom>
          <a:solidFill>
            <a:srgbClr val="C8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81370" y="0"/>
            <a:ext cx="3262629" cy="3262629"/>
          </a:xfrm>
          <a:custGeom>
            <a:avLst/>
            <a:gdLst/>
            <a:ahLst/>
            <a:cxnLst/>
            <a:rect l="l" t="t" r="r" b="b"/>
            <a:pathLst>
              <a:path w="3262629" h="3262629">
                <a:moveTo>
                  <a:pt x="68579" y="0"/>
                </a:moveTo>
                <a:lnTo>
                  <a:pt x="0" y="0"/>
                </a:lnTo>
                <a:lnTo>
                  <a:pt x="3262629" y="3262629"/>
                </a:lnTo>
                <a:lnTo>
                  <a:pt x="3262629" y="3194050"/>
                </a:lnTo>
                <a:lnTo>
                  <a:pt x="68579" y="0"/>
                </a:lnTo>
                <a:close/>
              </a:path>
            </a:pathLst>
          </a:custGeom>
          <a:solidFill>
            <a:srgbClr val="C9E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44870" y="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30">
                <a:moveTo>
                  <a:pt x="68579" y="0"/>
                </a:moveTo>
                <a:lnTo>
                  <a:pt x="0" y="0"/>
                </a:lnTo>
                <a:lnTo>
                  <a:pt x="3199129" y="3199129"/>
                </a:lnTo>
                <a:lnTo>
                  <a:pt x="3199129" y="3130550"/>
                </a:lnTo>
                <a:lnTo>
                  <a:pt x="68579" y="0"/>
                </a:lnTo>
                <a:close/>
              </a:path>
            </a:pathLst>
          </a:custGeom>
          <a:solidFill>
            <a:srgbClr val="CA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007100" y="0"/>
            <a:ext cx="3136900" cy="3136900"/>
          </a:xfrm>
          <a:custGeom>
            <a:avLst/>
            <a:gdLst/>
            <a:ahLst/>
            <a:cxnLst/>
            <a:rect l="l" t="t" r="r" b="b"/>
            <a:pathLst>
              <a:path w="3136900" h="3136900">
                <a:moveTo>
                  <a:pt x="69849" y="0"/>
                </a:moveTo>
                <a:lnTo>
                  <a:pt x="0" y="0"/>
                </a:lnTo>
                <a:lnTo>
                  <a:pt x="3136899" y="3136900"/>
                </a:lnTo>
                <a:lnTo>
                  <a:pt x="3136899" y="3067050"/>
                </a:lnTo>
                <a:lnTo>
                  <a:pt x="69849" y="0"/>
                </a:lnTo>
                <a:close/>
              </a:path>
            </a:pathLst>
          </a:custGeom>
          <a:solidFill>
            <a:srgbClr val="CC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069329" y="0"/>
            <a:ext cx="3074670" cy="3074670"/>
          </a:xfrm>
          <a:custGeom>
            <a:avLst/>
            <a:gdLst/>
            <a:ahLst/>
            <a:cxnLst/>
            <a:rect l="l" t="t" r="r" b="b"/>
            <a:pathLst>
              <a:path w="3074670" h="3074670">
                <a:moveTo>
                  <a:pt x="69850" y="0"/>
                </a:moveTo>
                <a:lnTo>
                  <a:pt x="0" y="0"/>
                </a:lnTo>
                <a:lnTo>
                  <a:pt x="3074670" y="3074670"/>
                </a:lnTo>
                <a:lnTo>
                  <a:pt x="3074670" y="3004819"/>
                </a:lnTo>
                <a:lnTo>
                  <a:pt x="69850" y="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132829" y="0"/>
            <a:ext cx="3011170" cy="3011170"/>
          </a:xfrm>
          <a:custGeom>
            <a:avLst/>
            <a:gdLst/>
            <a:ahLst/>
            <a:cxnLst/>
            <a:rect l="l" t="t" r="r" b="b"/>
            <a:pathLst>
              <a:path w="3011170" h="3011170">
                <a:moveTo>
                  <a:pt x="68580" y="0"/>
                </a:moveTo>
                <a:lnTo>
                  <a:pt x="0" y="0"/>
                </a:lnTo>
                <a:lnTo>
                  <a:pt x="3011170" y="3011170"/>
                </a:lnTo>
                <a:lnTo>
                  <a:pt x="3011170" y="2942589"/>
                </a:lnTo>
                <a:lnTo>
                  <a:pt x="68580" y="0"/>
                </a:lnTo>
                <a:close/>
              </a:path>
            </a:pathLst>
          </a:custGeom>
          <a:solidFill>
            <a:srgbClr val="CD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196329" y="0"/>
            <a:ext cx="2947670" cy="2947670"/>
          </a:xfrm>
          <a:custGeom>
            <a:avLst/>
            <a:gdLst/>
            <a:ahLst/>
            <a:cxnLst/>
            <a:rect l="l" t="t" r="r" b="b"/>
            <a:pathLst>
              <a:path w="2947670" h="2947670">
                <a:moveTo>
                  <a:pt x="68580" y="0"/>
                </a:moveTo>
                <a:lnTo>
                  <a:pt x="0" y="0"/>
                </a:lnTo>
                <a:lnTo>
                  <a:pt x="2947670" y="2947670"/>
                </a:lnTo>
                <a:lnTo>
                  <a:pt x="2947670" y="2879090"/>
                </a:lnTo>
                <a:lnTo>
                  <a:pt x="68580" y="0"/>
                </a:lnTo>
                <a:close/>
              </a:path>
            </a:pathLst>
          </a:custGeom>
          <a:solidFill>
            <a:srgbClr val="CEEA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58559" y="0"/>
            <a:ext cx="2885440" cy="2885440"/>
          </a:xfrm>
          <a:custGeom>
            <a:avLst/>
            <a:gdLst/>
            <a:ahLst/>
            <a:cxnLst/>
            <a:rect l="l" t="t" r="r" b="b"/>
            <a:pathLst>
              <a:path w="2885440" h="2885440">
                <a:moveTo>
                  <a:pt x="69850" y="0"/>
                </a:moveTo>
                <a:lnTo>
                  <a:pt x="0" y="0"/>
                </a:lnTo>
                <a:lnTo>
                  <a:pt x="2885440" y="2885440"/>
                </a:lnTo>
                <a:lnTo>
                  <a:pt x="2885440" y="2815589"/>
                </a:lnTo>
                <a:lnTo>
                  <a:pt x="69850" y="0"/>
                </a:lnTo>
                <a:close/>
              </a:path>
            </a:pathLst>
          </a:custGeom>
          <a:solidFill>
            <a:srgbClr val="CF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0790" y="0"/>
            <a:ext cx="2823210" cy="2823210"/>
          </a:xfrm>
          <a:custGeom>
            <a:avLst/>
            <a:gdLst/>
            <a:ahLst/>
            <a:cxnLst/>
            <a:rect l="l" t="t" r="r" b="b"/>
            <a:pathLst>
              <a:path w="2823209" h="2823210">
                <a:moveTo>
                  <a:pt x="68580" y="0"/>
                </a:moveTo>
                <a:lnTo>
                  <a:pt x="0" y="0"/>
                </a:lnTo>
                <a:lnTo>
                  <a:pt x="2823210" y="2823210"/>
                </a:lnTo>
                <a:lnTo>
                  <a:pt x="2823210" y="2754630"/>
                </a:lnTo>
                <a:lnTo>
                  <a:pt x="68580" y="0"/>
                </a:lnTo>
                <a:close/>
              </a:path>
            </a:pathLst>
          </a:custGeom>
          <a:solidFill>
            <a:srgbClr val="D0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84290" y="0"/>
            <a:ext cx="2759710" cy="2759710"/>
          </a:xfrm>
          <a:custGeom>
            <a:avLst/>
            <a:gdLst/>
            <a:ahLst/>
            <a:cxnLst/>
            <a:rect l="l" t="t" r="r" b="b"/>
            <a:pathLst>
              <a:path w="2759709" h="2759710">
                <a:moveTo>
                  <a:pt x="68580" y="0"/>
                </a:moveTo>
                <a:lnTo>
                  <a:pt x="0" y="0"/>
                </a:lnTo>
                <a:lnTo>
                  <a:pt x="2759710" y="2759710"/>
                </a:lnTo>
                <a:lnTo>
                  <a:pt x="2759710" y="2691129"/>
                </a:lnTo>
                <a:lnTo>
                  <a:pt x="68580" y="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46520" y="0"/>
            <a:ext cx="2697480" cy="2697480"/>
          </a:xfrm>
          <a:custGeom>
            <a:avLst/>
            <a:gdLst/>
            <a:ahLst/>
            <a:cxnLst/>
            <a:rect l="l" t="t" r="r" b="b"/>
            <a:pathLst>
              <a:path w="2697479" h="2697480">
                <a:moveTo>
                  <a:pt x="69850" y="0"/>
                </a:moveTo>
                <a:lnTo>
                  <a:pt x="0" y="0"/>
                </a:lnTo>
                <a:lnTo>
                  <a:pt x="2697480" y="2697480"/>
                </a:lnTo>
                <a:lnTo>
                  <a:pt x="2697480" y="2627630"/>
                </a:lnTo>
                <a:lnTo>
                  <a:pt x="69850" y="0"/>
                </a:lnTo>
                <a:close/>
              </a:path>
            </a:pathLst>
          </a:custGeom>
          <a:solidFill>
            <a:srgbClr val="D2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08750" y="0"/>
            <a:ext cx="2635250" cy="2635250"/>
          </a:xfrm>
          <a:custGeom>
            <a:avLst/>
            <a:gdLst/>
            <a:ahLst/>
            <a:cxnLst/>
            <a:rect l="l" t="t" r="r" b="b"/>
            <a:pathLst>
              <a:path w="2635250" h="2635250">
                <a:moveTo>
                  <a:pt x="68579" y="0"/>
                </a:moveTo>
                <a:lnTo>
                  <a:pt x="0" y="0"/>
                </a:lnTo>
                <a:lnTo>
                  <a:pt x="2635250" y="2635250"/>
                </a:lnTo>
                <a:lnTo>
                  <a:pt x="2635250" y="2566670"/>
                </a:lnTo>
                <a:lnTo>
                  <a:pt x="68579" y="0"/>
                </a:lnTo>
                <a:close/>
              </a:path>
            </a:pathLst>
          </a:custGeom>
          <a:solidFill>
            <a:srgbClr val="D3E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72250" y="0"/>
            <a:ext cx="2571750" cy="2571750"/>
          </a:xfrm>
          <a:custGeom>
            <a:avLst/>
            <a:gdLst/>
            <a:ahLst/>
            <a:cxnLst/>
            <a:rect l="l" t="t" r="r" b="b"/>
            <a:pathLst>
              <a:path w="2571750" h="2571750">
                <a:moveTo>
                  <a:pt x="68579" y="0"/>
                </a:moveTo>
                <a:lnTo>
                  <a:pt x="0" y="0"/>
                </a:lnTo>
                <a:lnTo>
                  <a:pt x="2571750" y="2571750"/>
                </a:lnTo>
                <a:lnTo>
                  <a:pt x="2571750" y="2503170"/>
                </a:lnTo>
                <a:lnTo>
                  <a:pt x="68579" y="0"/>
                </a:lnTo>
                <a:close/>
              </a:path>
            </a:pathLst>
          </a:custGeom>
          <a:solidFill>
            <a:srgbClr val="D4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35750" y="0"/>
            <a:ext cx="2508250" cy="2508250"/>
          </a:xfrm>
          <a:custGeom>
            <a:avLst/>
            <a:gdLst/>
            <a:ahLst/>
            <a:cxnLst/>
            <a:rect l="l" t="t" r="r" b="b"/>
            <a:pathLst>
              <a:path w="2508250" h="2508250">
                <a:moveTo>
                  <a:pt x="68579" y="0"/>
                </a:moveTo>
                <a:lnTo>
                  <a:pt x="0" y="0"/>
                </a:lnTo>
                <a:lnTo>
                  <a:pt x="2508250" y="2508250"/>
                </a:lnTo>
                <a:lnTo>
                  <a:pt x="2508250" y="2439670"/>
                </a:lnTo>
                <a:lnTo>
                  <a:pt x="68579" y="0"/>
                </a:lnTo>
                <a:close/>
              </a:path>
            </a:pathLst>
          </a:custGeom>
          <a:solidFill>
            <a:srgbClr val="D5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96709" y="0"/>
            <a:ext cx="2447290" cy="2447290"/>
          </a:xfrm>
          <a:custGeom>
            <a:avLst/>
            <a:gdLst/>
            <a:ahLst/>
            <a:cxnLst/>
            <a:rect l="l" t="t" r="r" b="b"/>
            <a:pathLst>
              <a:path w="2447290" h="2447290">
                <a:moveTo>
                  <a:pt x="69849" y="0"/>
                </a:moveTo>
                <a:lnTo>
                  <a:pt x="0" y="0"/>
                </a:lnTo>
                <a:lnTo>
                  <a:pt x="2447289" y="2447289"/>
                </a:lnTo>
                <a:lnTo>
                  <a:pt x="2447289" y="2377440"/>
                </a:lnTo>
                <a:lnTo>
                  <a:pt x="69849" y="0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760209" y="0"/>
            <a:ext cx="2383790" cy="2383790"/>
          </a:xfrm>
          <a:custGeom>
            <a:avLst/>
            <a:gdLst/>
            <a:ahLst/>
            <a:cxnLst/>
            <a:rect l="l" t="t" r="r" b="b"/>
            <a:pathLst>
              <a:path w="2383790" h="2383790">
                <a:moveTo>
                  <a:pt x="68579" y="0"/>
                </a:moveTo>
                <a:lnTo>
                  <a:pt x="0" y="0"/>
                </a:lnTo>
                <a:lnTo>
                  <a:pt x="2383789" y="2383789"/>
                </a:lnTo>
                <a:lnTo>
                  <a:pt x="2383789" y="2315209"/>
                </a:lnTo>
                <a:lnTo>
                  <a:pt x="68579" y="0"/>
                </a:lnTo>
                <a:close/>
              </a:path>
            </a:pathLst>
          </a:custGeom>
          <a:solidFill>
            <a:srgbClr val="D7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23709" y="0"/>
            <a:ext cx="2320290" cy="2320290"/>
          </a:xfrm>
          <a:custGeom>
            <a:avLst/>
            <a:gdLst/>
            <a:ahLst/>
            <a:cxnLst/>
            <a:rect l="l" t="t" r="r" b="b"/>
            <a:pathLst>
              <a:path w="2320290" h="2320290">
                <a:moveTo>
                  <a:pt x="68579" y="0"/>
                </a:moveTo>
                <a:lnTo>
                  <a:pt x="0" y="0"/>
                </a:lnTo>
                <a:lnTo>
                  <a:pt x="2320289" y="2320289"/>
                </a:lnTo>
                <a:lnTo>
                  <a:pt x="2320289" y="2251710"/>
                </a:lnTo>
                <a:lnTo>
                  <a:pt x="68579" y="0"/>
                </a:lnTo>
                <a:close/>
              </a:path>
            </a:pathLst>
          </a:custGeom>
          <a:solidFill>
            <a:srgbClr val="D8E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884669" y="0"/>
            <a:ext cx="2259330" cy="2259330"/>
          </a:xfrm>
          <a:custGeom>
            <a:avLst/>
            <a:gdLst/>
            <a:ahLst/>
            <a:cxnLst/>
            <a:rect l="l" t="t" r="r" b="b"/>
            <a:pathLst>
              <a:path w="2259329" h="2259330">
                <a:moveTo>
                  <a:pt x="71120" y="0"/>
                </a:moveTo>
                <a:lnTo>
                  <a:pt x="0" y="0"/>
                </a:lnTo>
                <a:lnTo>
                  <a:pt x="2259330" y="2259329"/>
                </a:lnTo>
                <a:lnTo>
                  <a:pt x="2259330" y="2188210"/>
                </a:lnTo>
                <a:lnTo>
                  <a:pt x="71120" y="0"/>
                </a:lnTo>
                <a:close/>
              </a:path>
            </a:pathLst>
          </a:custGeom>
          <a:solidFill>
            <a:srgbClr val="D9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948169" y="0"/>
            <a:ext cx="2195830" cy="2195830"/>
          </a:xfrm>
          <a:custGeom>
            <a:avLst/>
            <a:gdLst/>
            <a:ahLst/>
            <a:cxnLst/>
            <a:rect l="l" t="t" r="r" b="b"/>
            <a:pathLst>
              <a:path w="2195829" h="2195830">
                <a:moveTo>
                  <a:pt x="68579" y="0"/>
                </a:moveTo>
                <a:lnTo>
                  <a:pt x="0" y="0"/>
                </a:lnTo>
                <a:lnTo>
                  <a:pt x="2195829" y="2195829"/>
                </a:lnTo>
                <a:lnTo>
                  <a:pt x="2195829" y="2127250"/>
                </a:lnTo>
                <a:lnTo>
                  <a:pt x="68579" y="0"/>
                </a:lnTo>
                <a:close/>
              </a:path>
            </a:pathLst>
          </a:custGeom>
          <a:solidFill>
            <a:srgbClr val="DA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011669" y="0"/>
            <a:ext cx="2132330" cy="2132330"/>
          </a:xfrm>
          <a:custGeom>
            <a:avLst/>
            <a:gdLst/>
            <a:ahLst/>
            <a:cxnLst/>
            <a:rect l="l" t="t" r="r" b="b"/>
            <a:pathLst>
              <a:path w="2132329" h="2132330">
                <a:moveTo>
                  <a:pt x="68580" y="0"/>
                </a:moveTo>
                <a:lnTo>
                  <a:pt x="0" y="0"/>
                </a:lnTo>
                <a:lnTo>
                  <a:pt x="2132330" y="2132329"/>
                </a:lnTo>
                <a:lnTo>
                  <a:pt x="2132330" y="2063750"/>
                </a:lnTo>
                <a:lnTo>
                  <a:pt x="68580" y="0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73900" y="0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2070100" h="2070100">
                <a:moveTo>
                  <a:pt x="69850" y="0"/>
                </a:moveTo>
                <a:lnTo>
                  <a:pt x="0" y="0"/>
                </a:lnTo>
                <a:lnTo>
                  <a:pt x="2070100" y="2070100"/>
                </a:lnTo>
                <a:lnTo>
                  <a:pt x="2070100" y="2000250"/>
                </a:lnTo>
                <a:lnTo>
                  <a:pt x="69850" y="0"/>
                </a:lnTo>
                <a:close/>
              </a:path>
            </a:pathLst>
          </a:custGeom>
          <a:solidFill>
            <a:srgbClr val="DC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136130" y="0"/>
            <a:ext cx="2007870" cy="2007870"/>
          </a:xfrm>
          <a:custGeom>
            <a:avLst/>
            <a:gdLst/>
            <a:ahLst/>
            <a:cxnLst/>
            <a:rect l="l" t="t" r="r" b="b"/>
            <a:pathLst>
              <a:path w="2007870" h="2007870">
                <a:moveTo>
                  <a:pt x="69850" y="0"/>
                </a:moveTo>
                <a:lnTo>
                  <a:pt x="0" y="0"/>
                </a:lnTo>
                <a:lnTo>
                  <a:pt x="2007870" y="2007870"/>
                </a:lnTo>
                <a:lnTo>
                  <a:pt x="2007870" y="1938019"/>
                </a:lnTo>
                <a:lnTo>
                  <a:pt x="69850" y="0"/>
                </a:lnTo>
                <a:close/>
              </a:path>
            </a:pathLst>
          </a:custGeom>
          <a:solidFill>
            <a:srgbClr val="DDF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99630" y="0"/>
            <a:ext cx="1944370" cy="1944370"/>
          </a:xfrm>
          <a:custGeom>
            <a:avLst/>
            <a:gdLst/>
            <a:ahLst/>
            <a:cxnLst/>
            <a:rect l="l" t="t" r="r" b="b"/>
            <a:pathLst>
              <a:path w="1944370" h="1944370">
                <a:moveTo>
                  <a:pt x="68580" y="0"/>
                </a:moveTo>
                <a:lnTo>
                  <a:pt x="0" y="0"/>
                </a:lnTo>
                <a:lnTo>
                  <a:pt x="1944370" y="1944370"/>
                </a:lnTo>
                <a:lnTo>
                  <a:pt x="1944370" y="1875789"/>
                </a:lnTo>
                <a:lnTo>
                  <a:pt x="68580" y="0"/>
                </a:lnTo>
                <a:close/>
              </a:path>
            </a:pathLst>
          </a:custGeom>
          <a:solidFill>
            <a:srgbClr val="DE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263130" y="0"/>
            <a:ext cx="1880870" cy="1880870"/>
          </a:xfrm>
          <a:custGeom>
            <a:avLst/>
            <a:gdLst/>
            <a:ahLst/>
            <a:cxnLst/>
            <a:rect l="l" t="t" r="r" b="b"/>
            <a:pathLst>
              <a:path w="1880870" h="1880870">
                <a:moveTo>
                  <a:pt x="68580" y="0"/>
                </a:moveTo>
                <a:lnTo>
                  <a:pt x="0" y="0"/>
                </a:lnTo>
                <a:lnTo>
                  <a:pt x="1880870" y="1880870"/>
                </a:lnTo>
                <a:lnTo>
                  <a:pt x="1880870" y="1812289"/>
                </a:lnTo>
                <a:lnTo>
                  <a:pt x="68580" y="0"/>
                </a:lnTo>
                <a:close/>
              </a:path>
            </a:pathLst>
          </a:custGeom>
          <a:solidFill>
            <a:srgbClr val="DF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325359" y="0"/>
            <a:ext cx="1818639" cy="1818639"/>
          </a:xfrm>
          <a:custGeom>
            <a:avLst/>
            <a:gdLst/>
            <a:ahLst/>
            <a:cxnLst/>
            <a:rect l="l" t="t" r="r" b="b"/>
            <a:pathLst>
              <a:path w="1818640" h="1818639">
                <a:moveTo>
                  <a:pt x="69850" y="0"/>
                </a:moveTo>
                <a:lnTo>
                  <a:pt x="0" y="0"/>
                </a:lnTo>
                <a:lnTo>
                  <a:pt x="1818640" y="1818639"/>
                </a:lnTo>
                <a:lnTo>
                  <a:pt x="1818640" y="1748789"/>
                </a:lnTo>
                <a:lnTo>
                  <a:pt x="69850" y="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387590" y="0"/>
            <a:ext cx="1756410" cy="1756410"/>
          </a:xfrm>
          <a:custGeom>
            <a:avLst/>
            <a:gdLst/>
            <a:ahLst/>
            <a:cxnLst/>
            <a:rect l="l" t="t" r="r" b="b"/>
            <a:pathLst>
              <a:path w="1756409" h="1756410">
                <a:moveTo>
                  <a:pt x="68580" y="0"/>
                </a:moveTo>
                <a:lnTo>
                  <a:pt x="0" y="0"/>
                </a:lnTo>
                <a:lnTo>
                  <a:pt x="1756409" y="1756410"/>
                </a:lnTo>
                <a:lnTo>
                  <a:pt x="1756409" y="1687829"/>
                </a:lnTo>
                <a:lnTo>
                  <a:pt x="68580" y="0"/>
                </a:lnTo>
                <a:close/>
              </a:path>
            </a:pathLst>
          </a:custGeom>
          <a:solidFill>
            <a:srgbClr val="E1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451090" y="0"/>
            <a:ext cx="1692910" cy="1692910"/>
          </a:xfrm>
          <a:custGeom>
            <a:avLst/>
            <a:gdLst/>
            <a:ahLst/>
            <a:cxnLst/>
            <a:rect l="l" t="t" r="r" b="b"/>
            <a:pathLst>
              <a:path w="1692909" h="1692910">
                <a:moveTo>
                  <a:pt x="68580" y="0"/>
                </a:moveTo>
                <a:lnTo>
                  <a:pt x="0" y="0"/>
                </a:lnTo>
                <a:lnTo>
                  <a:pt x="1692909" y="1692910"/>
                </a:lnTo>
                <a:lnTo>
                  <a:pt x="1692909" y="1624330"/>
                </a:lnTo>
                <a:lnTo>
                  <a:pt x="68580" y="0"/>
                </a:lnTo>
                <a:close/>
              </a:path>
            </a:pathLst>
          </a:custGeom>
          <a:solidFill>
            <a:srgbClr val="E2F2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14590" y="0"/>
            <a:ext cx="1629410" cy="1629410"/>
          </a:xfrm>
          <a:custGeom>
            <a:avLst/>
            <a:gdLst/>
            <a:ahLst/>
            <a:cxnLst/>
            <a:rect l="l" t="t" r="r" b="b"/>
            <a:pathLst>
              <a:path w="1629409" h="1629410">
                <a:moveTo>
                  <a:pt x="68580" y="0"/>
                </a:moveTo>
                <a:lnTo>
                  <a:pt x="0" y="0"/>
                </a:lnTo>
                <a:lnTo>
                  <a:pt x="1629409" y="1629410"/>
                </a:lnTo>
                <a:lnTo>
                  <a:pt x="1629409" y="1560829"/>
                </a:lnTo>
                <a:lnTo>
                  <a:pt x="68580" y="0"/>
                </a:lnTo>
                <a:close/>
              </a:path>
            </a:pathLst>
          </a:custGeom>
          <a:solidFill>
            <a:srgbClr val="E3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75550" y="0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69850" y="0"/>
                </a:moveTo>
                <a:lnTo>
                  <a:pt x="0" y="0"/>
                </a:lnTo>
                <a:lnTo>
                  <a:pt x="1568450" y="1568450"/>
                </a:lnTo>
                <a:lnTo>
                  <a:pt x="1568450" y="1498600"/>
                </a:lnTo>
                <a:lnTo>
                  <a:pt x="69850" y="0"/>
                </a:lnTo>
                <a:close/>
              </a:path>
            </a:pathLst>
          </a:custGeom>
          <a:solidFill>
            <a:srgbClr val="E4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39050" y="0"/>
            <a:ext cx="1504950" cy="1504950"/>
          </a:xfrm>
          <a:custGeom>
            <a:avLst/>
            <a:gdLst/>
            <a:ahLst/>
            <a:cxnLst/>
            <a:rect l="l" t="t" r="r" b="b"/>
            <a:pathLst>
              <a:path w="1504950" h="1504950">
                <a:moveTo>
                  <a:pt x="68579" y="0"/>
                </a:moveTo>
                <a:lnTo>
                  <a:pt x="0" y="0"/>
                </a:lnTo>
                <a:lnTo>
                  <a:pt x="1504950" y="1504950"/>
                </a:lnTo>
                <a:lnTo>
                  <a:pt x="1504950" y="1436370"/>
                </a:lnTo>
                <a:lnTo>
                  <a:pt x="68579" y="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702550" y="0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68579" y="0"/>
                </a:moveTo>
                <a:lnTo>
                  <a:pt x="0" y="0"/>
                </a:lnTo>
                <a:lnTo>
                  <a:pt x="1441450" y="1441450"/>
                </a:lnTo>
                <a:lnTo>
                  <a:pt x="1441450" y="1372869"/>
                </a:lnTo>
                <a:lnTo>
                  <a:pt x="68579" y="0"/>
                </a:lnTo>
                <a:close/>
              </a:path>
            </a:pathLst>
          </a:custGeom>
          <a:solidFill>
            <a:srgbClr val="E6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763509" y="0"/>
            <a:ext cx="1380490" cy="1380490"/>
          </a:xfrm>
          <a:custGeom>
            <a:avLst/>
            <a:gdLst/>
            <a:ahLst/>
            <a:cxnLst/>
            <a:rect l="l" t="t" r="r" b="b"/>
            <a:pathLst>
              <a:path w="1380490" h="1380490">
                <a:moveTo>
                  <a:pt x="71119" y="0"/>
                </a:moveTo>
                <a:lnTo>
                  <a:pt x="0" y="0"/>
                </a:lnTo>
                <a:lnTo>
                  <a:pt x="1380489" y="1380489"/>
                </a:lnTo>
                <a:lnTo>
                  <a:pt x="1380489" y="1309369"/>
                </a:lnTo>
                <a:lnTo>
                  <a:pt x="71119" y="0"/>
                </a:lnTo>
                <a:close/>
              </a:path>
            </a:pathLst>
          </a:custGeom>
          <a:solidFill>
            <a:srgbClr val="E7F4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27009" y="0"/>
            <a:ext cx="1316990" cy="1316990"/>
          </a:xfrm>
          <a:custGeom>
            <a:avLst/>
            <a:gdLst/>
            <a:ahLst/>
            <a:cxnLst/>
            <a:rect l="l" t="t" r="r" b="b"/>
            <a:pathLst>
              <a:path w="1316990" h="1316990">
                <a:moveTo>
                  <a:pt x="68579" y="0"/>
                </a:moveTo>
                <a:lnTo>
                  <a:pt x="0" y="0"/>
                </a:lnTo>
                <a:lnTo>
                  <a:pt x="1316989" y="1316989"/>
                </a:lnTo>
                <a:lnTo>
                  <a:pt x="1316989" y="1248410"/>
                </a:lnTo>
                <a:lnTo>
                  <a:pt x="68579" y="0"/>
                </a:lnTo>
                <a:close/>
              </a:path>
            </a:pathLst>
          </a:custGeom>
          <a:solidFill>
            <a:srgbClr val="E8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890509" y="0"/>
            <a:ext cx="1253490" cy="1253490"/>
          </a:xfrm>
          <a:custGeom>
            <a:avLst/>
            <a:gdLst/>
            <a:ahLst/>
            <a:cxnLst/>
            <a:rect l="l" t="t" r="r" b="b"/>
            <a:pathLst>
              <a:path w="1253490" h="1253490">
                <a:moveTo>
                  <a:pt x="68579" y="0"/>
                </a:moveTo>
                <a:lnTo>
                  <a:pt x="0" y="0"/>
                </a:lnTo>
                <a:lnTo>
                  <a:pt x="1253489" y="1253489"/>
                </a:lnTo>
                <a:lnTo>
                  <a:pt x="1253489" y="1184909"/>
                </a:lnTo>
                <a:lnTo>
                  <a:pt x="68579" y="0"/>
                </a:lnTo>
                <a:close/>
              </a:path>
            </a:pathLst>
          </a:custGeom>
          <a:solidFill>
            <a:srgbClr val="E9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954009" y="0"/>
            <a:ext cx="1189990" cy="1189990"/>
          </a:xfrm>
          <a:custGeom>
            <a:avLst/>
            <a:gdLst/>
            <a:ahLst/>
            <a:cxnLst/>
            <a:rect l="l" t="t" r="r" b="b"/>
            <a:pathLst>
              <a:path w="1189990" h="1189990">
                <a:moveTo>
                  <a:pt x="68579" y="0"/>
                </a:moveTo>
                <a:lnTo>
                  <a:pt x="0" y="0"/>
                </a:lnTo>
                <a:lnTo>
                  <a:pt x="1189989" y="1189989"/>
                </a:lnTo>
                <a:lnTo>
                  <a:pt x="1189989" y="1121410"/>
                </a:lnTo>
                <a:lnTo>
                  <a:pt x="68579" y="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014969" y="0"/>
            <a:ext cx="1129030" cy="1129030"/>
          </a:xfrm>
          <a:custGeom>
            <a:avLst/>
            <a:gdLst/>
            <a:ahLst/>
            <a:cxnLst/>
            <a:rect l="l" t="t" r="r" b="b"/>
            <a:pathLst>
              <a:path w="1129029" h="1129030">
                <a:moveTo>
                  <a:pt x="69849" y="0"/>
                </a:moveTo>
                <a:lnTo>
                  <a:pt x="0" y="0"/>
                </a:lnTo>
                <a:lnTo>
                  <a:pt x="1129029" y="1129029"/>
                </a:lnTo>
                <a:lnTo>
                  <a:pt x="1129029" y="1059180"/>
                </a:lnTo>
                <a:lnTo>
                  <a:pt x="69849" y="0"/>
                </a:lnTo>
                <a:close/>
              </a:path>
            </a:pathLst>
          </a:custGeom>
          <a:solidFill>
            <a:srgbClr val="EB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078469" y="0"/>
            <a:ext cx="1065530" cy="1065530"/>
          </a:xfrm>
          <a:custGeom>
            <a:avLst/>
            <a:gdLst/>
            <a:ahLst/>
            <a:cxnLst/>
            <a:rect l="l" t="t" r="r" b="b"/>
            <a:pathLst>
              <a:path w="1065529" h="1065530">
                <a:moveTo>
                  <a:pt x="68579" y="0"/>
                </a:moveTo>
                <a:lnTo>
                  <a:pt x="0" y="0"/>
                </a:lnTo>
                <a:lnTo>
                  <a:pt x="1065529" y="1065529"/>
                </a:lnTo>
                <a:lnTo>
                  <a:pt x="1065529" y="996950"/>
                </a:lnTo>
                <a:lnTo>
                  <a:pt x="68579" y="0"/>
                </a:lnTo>
                <a:close/>
              </a:path>
            </a:pathLst>
          </a:custGeom>
          <a:solidFill>
            <a:srgbClr val="ECF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41969" y="0"/>
            <a:ext cx="1002030" cy="1002030"/>
          </a:xfrm>
          <a:custGeom>
            <a:avLst/>
            <a:gdLst/>
            <a:ahLst/>
            <a:cxnLst/>
            <a:rect l="l" t="t" r="r" b="b"/>
            <a:pathLst>
              <a:path w="1002029" h="1002030">
                <a:moveTo>
                  <a:pt x="68579" y="0"/>
                </a:moveTo>
                <a:lnTo>
                  <a:pt x="0" y="0"/>
                </a:lnTo>
                <a:lnTo>
                  <a:pt x="1002029" y="1002029"/>
                </a:lnTo>
                <a:lnTo>
                  <a:pt x="1002029" y="933450"/>
                </a:lnTo>
                <a:lnTo>
                  <a:pt x="68579" y="0"/>
                </a:lnTo>
                <a:close/>
              </a:path>
            </a:pathLst>
          </a:custGeom>
          <a:solidFill>
            <a:srgbClr val="ED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204200" y="0"/>
            <a:ext cx="939800" cy="939800"/>
          </a:xfrm>
          <a:custGeom>
            <a:avLst/>
            <a:gdLst/>
            <a:ahLst/>
            <a:cxnLst/>
            <a:rect l="l" t="t" r="r" b="b"/>
            <a:pathLst>
              <a:path w="939800" h="939800">
                <a:moveTo>
                  <a:pt x="69850" y="0"/>
                </a:moveTo>
                <a:lnTo>
                  <a:pt x="0" y="0"/>
                </a:lnTo>
                <a:lnTo>
                  <a:pt x="939800" y="939800"/>
                </a:lnTo>
                <a:lnTo>
                  <a:pt x="939800" y="869950"/>
                </a:lnTo>
                <a:lnTo>
                  <a:pt x="69850" y="0"/>
                </a:lnTo>
                <a:close/>
              </a:path>
            </a:pathLst>
          </a:custGeom>
          <a:solidFill>
            <a:srgbClr val="EE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266430" y="0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70" h="877569">
                <a:moveTo>
                  <a:pt x="68580" y="0"/>
                </a:moveTo>
                <a:lnTo>
                  <a:pt x="0" y="0"/>
                </a:lnTo>
                <a:lnTo>
                  <a:pt x="877570" y="877570"/>
                </a:lnTo>
                <a:lnTo>
                  <a:pt x="877570" y="808989"/>
                </a:lnTo>
                <a:lnTo>
                  <a:pt x="68580" y="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329930" y="0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69">
                <a:moveTo>
                  <a:pt x="68580" y="0"/>
                </a:moveTo>
                <a:lnTo>
                  <a:pt x="0" y="0"/>
                </a:lnTo>
                <a:lnTo>
                  <a:pt x="814070" y="814070"/>
                </a:lnTo>
                <a:lnTo>
                  <a:pt x="814070" y="745489"/>
                </a:lnTo>
                <a:lnTo>
                  <a:pt x="68580" y="0"/>
                </a:lnTo>
                <a:close/>
              </a:path>
            </a:pathLst>
          </a:custGeom>
          <a:solidFill>
            <a:srgbClr val="F0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392159" y="0"/>
            <a:ext cx="751840" cy="751840"/>
          </a:xfrm>
          <a:custGeom>
            <a:avLst/>
            <a:gdLst/>
            <a:ahLst/>
            <a:cxnLst/>
            <a:rect l="l" t="t" r="r" b="b"/>
            <a:pathLst>
              <a:path w="751840" h="751840">
                <a:moveTo>
                  <a:pt x="69850" y="0"/>
                </a:moveTo>
                <a:lnTo>
                  <a:pt x="0" y="0"/>
                </a:lnTo>
                <a:lnTo>
                  <a:pt x="751840" y="751839"/>
                </a:lnTo>
                <a:lnTo>
                  <a:pt x="751840" y="681989"/>
                </a:lnTo>
                <a:lnTo>
                  <a:pt x="69850" y="0"/>
                </a:lnTo>
                <a:close/>
              </a:path>
            </a:pathLst>
          </a:custGeom>
          <a:solidFill>
            <a:srgbClr val="F1F8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54390" y="0"/>
            <a:ext cx="689610" cy="689610"/>
          </a:xfrm>
          <a:custGeom>
            <a:avLst/>
            <a:gdLst/>
            <a:ahLst/>
            <a:cxnLst/>
            <a:rect l="l" t="t" r="r" b="b"/>
            <a:pathLst>
              <a:path w="689609" h="689610">
                <a:moveTo>
                  <a:pt x="69850" y="0"/>
                </a:moveTo>
                <a:lnTo>
                  <a:pt x="0" y="0"/>
                </a:lnTo>
                <a:lnTo>
                  <a:pt x="689609" y="689609"/>
                </a:lnTo>
                <a:lnTo>
                  <a:pt x="689609" y="619760"/>
                </a:lnTo>
                <a:lnTo>
                  <a:pt x="69850" y="0"/>
                </a:lnTo>
                <a:close/>
              </a:path>
            </a:pathLst>
          </a:custGeom>
          <a:solidFill>
            <a:srgbClr val="F2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517890" y="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626109" h="626110">
                <a:moveTo>
                  <a:pt x="68579" y="0"/>
                </a:moveTo>
                <a:lnTo>
                  <a:pt x="0" y="0"/>
                </a:lnTo>
                <a:lnTo>
                  <a:pt x="626109" y="626109"/>
                </a:lnTo>
                <a:lnTo>
                  <a:pt x="626109" y="557529"/>
                </a:lnTo>
                <a:lnTo>
                  <a:pt x="68579" y="0"/>
                </a:lnTo>
                <a:close/>
              </a:path>
            </a:pathLst>
          </a:custGeom>
          <a:solidFill>
            <a:srgbClr val="F3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58139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09" h="562610">
                <a:moveTo>
                  <a:pt x="68580" y="0"/>
                </a:moveTo>
                <a:lnTo>
                  <a:pt x="0" y="0"/>
                </a:lnTo>
                <a:lnTo>
                  <a:pt x="562609" y="562609"/>
                </a:lnTo>
                <a:lnTo>
                  <a:pt x="562609" y="494030"/>
                </a:lnTo>
                <a:lnTo>
                  <a:pt x="68580" y="0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642350" y="0"/>
            <a:ext cx="501650" cy="501650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71120" y="0"/>
                </a:moveTo>
                <a:lnTo>
                  <a:pt x="0" y="0"/>
                </a:lnTo>
                <a:lnTo>
                  <a:pt x="501650" y="501650"/>
                </a:lnTo>
                <a:lnTo>
                  <a:pt x="501650" y="430529"/>
                </a:lnTo>
                <a:lnTo>
                  <a:pt x="71120" y="0"/>
                </a:lnTo>
                <a:close/>
              </a:path>
            </a:pathLst>
          </a:custGeom>
          <a:solidFill>
            <a:srgbClr val="F5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705850" y="0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68579" y="0"/>
                </a:moveTo>
                <a:lnTo>
                  <a:pt x="0" y="0"/>
                </a:lnTo>
                <a:lnTo>
                  <a:pt x="438150" y="438150"/>
                </a:lnTo>
                <a:lnTo>
                  <a:pt x="438150" y="369569"/>
                </a:lnTo>
                <a:lnTo>
                  <a:pt x="68579" y="0"/>
                </a:lnTo>
                <a:close/>
              </a:path>
            </a:pathLst>
          </a:custGeom>
          <a:solidFill>
            <a:srgbClr val="F6F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769350" y="0"/>
            <a:ext cx="374650" cy="374650"/>
          </a:xfrm>
          <a:custGeom>
            <a:avLst/>
            <a:gdLst/>
            <a:ahLst/>
            <a:cxnLst/>
            <a:rect l="l" t="t" r="r" b="b"/>
            <a:pathLst>
              <a:path w="374650" h="374650">
                <a:moveTo>
                  <a:pt x="68579" y="0"/>
                </a:moveTo>
                <a:lnTo>
                  <a:pt x="0" y="0"/>
                </a:lnTo>
                <a:lnTo>
                  <a:pt x="374650" y="374650"/>
                </a:lnTo>
                <a:lnTo>
                  <a:pt x="374650" y="306070"/>
                </a:lnTo>
                <a:lnTo>
                  <a:pt x="68579" y="0"/>
                </a:lnTo>
                <a:close/>
              </a:path>
            </a:pathLst>
          </a:custGeom>
          <a:solidFill>
            <a:srgbClr val="F7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831580" y="0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20">
                <a:moveTo>
                  <a:pt x="68579" y="0"/>
                </a:moveTo>
                <a:lnTo>
                  <a:pt x="0" y="0"/>
                </a:lnTo>
                <a:lnTo>
                  <a:pt x="312420" y="312420"/>
                </a:lnTo>
                <a:lnTo>
                  <a:pt x="312420" y="243840"/>
                </a:lnTo>
                <a:lnTo>
                  <a:pt x="68579" y="0"/>
                </a:lnTo>
                <a:close/>
              </a:path>
            </a:pathLst>
          </a:custGeom>
          <a:solidFill>
            <a:srgbClr val="F8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893809" y="0"/>
            <a:ext cx="250189" cy="250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66139" y="750569"/>
            <a:ext cx="7158990" cy="0"/>
          </a:xfrm>
          <a:custGeom>
            <a:avLst/>
            <a:gdLst/>
            <a:ahLst/>
            <a:cxnLst/>
            <a:rect l="l" t="t" r="r" b="b"/>
            <a:pathLst>
              <a:path w="7158990">
                <a:moveTo>
                  <a:pt x="0" y="0"/>
                </a:moveTo>
                <a:lnTo>
                  <a:pt x="7158990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 txBox="1">
            <a:spLocks noGrp="1"/>
          </p:cNvSpPr>
          <p:nvPr>
            <p:ph type="title"/>
          </p:nvPr>
        </p:nvSpPr>
        <p:spPr>
          <a:xfrm>
            <a:off x="833119" y="222250"/>
            <a:ext cx="7171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5" dirty="0">
                <a:solidFill>
                  <a:schemeClr val="tx1"/>
                </a:solidFill>
                <a:latin typeface="Arial"/>
                <a:cs typeface="Arial"/>
              </a:rPr>
              <a:t>Štetni efekti </a:t>
            </a:r>
            <a:r>
              <a:rPr sz="3600" b="1" i="0" dirty="0">
                <a:solidFill>
                  <a:schemeClr val="tx1"/>
                </a:solidFill>
                <a:latin typeface="Arial"/>
                <a:cs typeface="Arial"/>
              </a:rPr>
              <a:t>i </a:t>
            </a:r>
            <a:r>
              <a:rPr sz="3600" b="1" i="0" spc="-10" dirty="0">
                <a:solidFill>
                  <a:schemeClr val="tx1"/>
                </a:solidFill>
                <a:latin typeface="Arial"/>
                <a:cs typeface="Arial"/>
              </a:rPr>
              <a:t>posledice</a:t>
            </a:r>
            <a:r>
              <a:rPr sz="3600" b="1" i="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600" b="1" i="0" spc="-10" dirty="0">
                <a:solidFill>
                  <a:schemeClr val="tx1"/>
                </a:solidFill>
                <a:latin typeface="Arial"/>
                <a:cs typeface="Arial"/>
              </a:rPr>
              <a:t>upotrebe</a:t>
            </a:r>
            <a:endParaRPr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845819" y="730250"/>
            <a:ext cx="7158990" cy="0"/>
          </a:xfrm>
          <a:custGeom>
            <a:avLst/>
            <a:gdLst/>
            <a:ahLst/>
            <a:cxnLst/>
            <a:rect l="l" t="t" r="r" b="b"/>
            <a:pathLst>
              <a:path w="7158990">
                <a:moveTo>
                  <a:pt x="0" y="0"/>
                </a:moveTo>
                <a:lnTo>
                  <a:pt x="7158990" y="0"/>
                </a:lnTo>
              </a:path>
            </a:pathLst>
          </a:custGeom>
          <a:ln w="241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 txBox="1"/>
          <p:nvPr/>
        </p:nvSpPr>
        <p:spPr>
          <a:xfrm>
            <a:off x="77469" y="1733550"/>
            <a:ext cx="486727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20010" algn="l"/>
              </a:tabLst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10" dirty="0">
                <a:latin typeface="Arial"/>
                <a:cs typeface="Arial"/>
              </a:rPr>
              <a:t>Sagorevanjem </a:t>
            </a:r>
            <a:r>
              <a:rPr sz="2400" b="1" spc="-5" dirty="0">
                <a:latin typeface="Arial"/>
                <a:cs typeface="Arial"/>
              </a:rPr>
              <a:t>samo jedne  cigarete nastaje oko </a:t>
            </a:r>
            <a:r>
              <a:rPr sz="2400" b="1" dirty="0">
                <a:latin typeface="Arial"/>
                <a:cs typeface="Arial"/>
              </a:rPr>
              <a:t>2l  </a:t>
            </a:r>
            <a:r>
              <a:rPr sz="2400" b="1" spc="-10" dirty="0">
                <a:latin typeface="Arial"/>
                <a:cs typeface="Arial"/>
              </a:rPr>
              <a:t>duvanskog </a:t>
            </a:r>
            <a:r>
              <a:rPr sz="2400" b="1" spc="-5" dirty="0">
                <a:latin typeface="Arial"/>
                <a:cs typeface="Arial"/>
              </a:rPr>
              <a:t>dima koji </a:t>
            </a:r>
            <a:r>
              <a:rPr sz="2400" b="1" dirty="0">
                <a:latin typeface="Arial"/>
                <a:cs typeface="Arial"/>
              </a:rPr>
              <a:t>u </a:t>
            </a:r>
            <a:r>
              <a:rPr sz="2400" b="1" spc="-5" dirty="0">
                <a:latin typeface="Arial"/>
                <a:cs typeface="Arial"/>
              </a:rPr>
              <a:t>sebi  sadrži </a:t>
            </a:r>
            <a:r>
              <a:rPr sz="2400" b="1" spc="-10" dirty="0">
                <a:latin typeface="Arial"/>
                <a:cs typeface="Arial"/>
              </a:rPr>
              <a:t>oko </a:t>
            </a:r>
            <a:r>
              <a:rPr sz="2400" b="1" spc="-5" dirty="0">
                <a:latin typeface="Arial"/>
                <a:cs typeface="Arial"/>
              </a:rPr>
              <a:t>4000 štetnih hemijskih  jedinjenja. Otkriveno </a:t>
            </a:r>
            <a:r>
              <a:rPr sz="2400" b="1" dirty="0">
                <a:latin typeface="Arial"/>
                <a:cs typeface="Arial"/>
              </a:rPr>
              <a:t>je  </a:t>
            </a:r>
            <a:r>
              <a:rPr sz="2400" b="1" spc="-5" dirty="0">
                <a:latin typeface="Arial"/>
                <a:cs typeface="Arial"/>
              </a:rPr>
              <a:t>postojanje oko 50-ak katranskih  jedinjenja </a:t>
            </a:r>
            <a:r>
              <a:rPr sz="2400" b="1" spc="-10" dirty="0">
                <a:latin typeface="Arial"/>
                <a:cs typeface="Arial"/>
              </a:rPr>
              <a:t>kancerogenog  </a:t>
            </a:r>
            <a:r>
              <a:rPr sz="2400" b="1" spc="-5" dirty="0">
                <a:latin typeface="Arial"/>
                <a:cs typeface="Arial"/>
              </a:rPr>
              <a:t>kvaliteta. Najštetnija hemijska  jedinjenja, koja se nalaze </a:t>
            </a:r>
            <a:r>
              <a:rPr sz="2400" b="1" dirty="0">
                <a:latin typeface="Arial"/>
                <a:cs typeface="Arial"/>
              </a:rPr>
              <a:t>u  </a:t>
            </a:r>
            <a:r>
              <a:rPr sz="2400" b="1" spc="-10" dirty="0">
                <a:latin typeface="Arial"/>
                <a:cs typeface="Arial"/>
              </a:rPr>
              <a:t>duvanskom </a:t>
            </a:r>
            <a:r>
              <a:rPr sz="2400" b="1" spc="-5" dirty="0">
                <a:latin typeface="Arial"/>
                <a:cs typeface="Arial"/>
              </a:rPr>
              <a:t>dimu su </a:t>
            </a:r>
            <a:r>
              <a:rPr sz="24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nikotin</a:t>
            </a:r>
            <a:r>
              <a:rPr sz="2400" b="1" spc="-5" dirty="0">
                <a:latin typeface="Arial"/>
                <a:cs typeface="Arial"/>
              </a:rPr>
              <a:t>, </a:t>
            </a:r>
            <a:r>
              <a:rPr sz="24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ugljen-monoksid</a:t>
            </a:r>
            <a:r>
              <a:rPr sz="2400" b="1" spc="-5" dirty="0">
                <a:latin typeface="Arial"/>
                <a:cs typeface="Arial"/>
              </a:rPr>
              <a:t>	</a:t>
            </a:r>
            <a:r>
              <a:rPr sz="2400" b="1" dirty="0">
                <a:latin typeface="Arial"/>
                <a:cs typeface="Arial"/>
              </a:rPr>
              <a:t>i </a:t>
            </a:r>
            <a:r>
              <a:rPr sz="24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katran</a:t>
            </a:r>
            <a:r>
              <a:rPr sz="2400" b="1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5003800" y="980439"/>
            <a:ext cx="4140200" cy="5877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254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533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0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800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1066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133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3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1600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1879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59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214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241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2679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8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294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213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A9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49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375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402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D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429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4559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F9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4838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5105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5372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2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5638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590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4A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1721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451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718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7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98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7251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9A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7518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7797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806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C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8331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8597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EA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8864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9131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9410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1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9677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9944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3A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10210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10477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10756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6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11023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11290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8A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1155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11823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120903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2B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12369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1263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DA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12903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13169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13436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0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137033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13982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3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14249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14516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14782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5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15049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15328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7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15595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15862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16129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A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16395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166623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3CB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16941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17208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17475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F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17741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180086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1B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18288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18554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18821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4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19088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19354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6B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19621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19900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20167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20434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20701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BB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20967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21247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21513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E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21780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22047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0B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22313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225806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22860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3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23126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23393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5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23660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6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23926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57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24206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8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24472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24739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A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2500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B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2527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C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25539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5D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25819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26085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F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2635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0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2661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1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268858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62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27165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27432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4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-1270" y="27698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6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27965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-1270" y="28232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7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28498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-1270" y="28778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9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290448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A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293116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B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29578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C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29845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301243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E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303911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F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30657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0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-1270" y="3092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1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312038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314578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80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73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31737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4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-1270" y="32004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5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32270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6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-1270" y="32537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32804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8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-1270" y="3308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9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33350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A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-1270" y="33616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B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33883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-1270" y="3416300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D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34417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E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-1270" y="3469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34963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0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35229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3549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2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3577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3C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3604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4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-1270" y="36309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5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36576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-1270" y="36842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87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371220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39"/>
                </a:moveTo>
                <a:lnTo>
                  <a:pt x="9146540" y="27939"/>
                </a:lnTo>
                <a:lnTo>
                  <a:pt x="914654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88C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-1270" y="37376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89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-1270" y="3765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8A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37922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-1270" y="38188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8C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38455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DD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-1270" y="3873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8E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-1270" y="39001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8F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-1270" y="39268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-1270" y="39535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1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-1270" y="39801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2D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-1270" y="4008120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93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-1270" y="40347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4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-1270" y="40614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-1270" y="40881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6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-1270" y="41148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7D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-1270" y="414147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-1270" y="41694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-1270" y="41960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-1270" y="42227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B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-1270" y="42494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C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-1270" y="427609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D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4304029"/>
            <a:ext cx="9146540" cy="27940"/>
          </a:xfrm>
          <a:custGeom>
            <a:avLst/>
            <a:gdLst/>
            <a:ahLst/>
            <a:cxnLst/>
            <a:rect l="l" t="t" r="r" b="b"/>
            <a:pathLst>
              <a:path w="9146540" h="27939">
                <a:moveTo>
                  <a:pt x="0" y="27940"/>
                </a:moveTo>
                <a:lnTo>
                  <a:pt x="9146540" y="27940"/>
                </a:lnTo>
                <a:lnTo>
                  <a:pt x="914654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9E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-1270" y="4330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-1270" y="43573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0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-1270" y="43840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1D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-1270" y="44107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2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443737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3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-1270" y="44653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-1270" y="44919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5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45186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6D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-1270" y="45453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7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45720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8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-1270" y="45999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-1270" y="46266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A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-1270" y="46532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BD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46799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AC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47066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D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-1270" y="473329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47612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AF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-1270" y="47879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0D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1270" y="48145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1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1270" y="48412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2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48679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-1270" y="48958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4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1270" y="49225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5E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1270" y="49491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6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-1270" y="49758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7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-1270" y="50025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-1270" y="502920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9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-1270" y="50571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AE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-1270" y="50838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B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51104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C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-1270" y="51371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1270" y="51638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E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-1270" y="51917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FE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1270" y="52184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0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-1270" y="52451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1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52717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-1270" y="52984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3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1270" y="53251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C4E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-1270" y="53530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5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1270" y="53797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6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-1270" y="54063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54330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8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-1270" y="54597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C9E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1270" y="54876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CA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-1270" y="55143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C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-1270" y="55410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-1270" y="55676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D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-1270" y="55943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CEEA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-1270" y="56210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CF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-1270" y="56489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0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-1270" y="56756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-1270" y="57023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2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-1270" y="57289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3E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-1270" y="57556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4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-1270" y="578230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5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-1270" y="58102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-1270" y="58369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7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-1270" y="58635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8E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-1270" y="58902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9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-1270" y="59169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A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-1270" y="59448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-1270" y="59715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C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-1270" y="59982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DF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-1270" y="60248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E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-1270" y="60515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F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-1270" y="607822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-1270" y="61061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1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-1270" y="613282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2F2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-1270" y="61595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3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-1270" y="61861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4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-1270" y="62128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-1270" y="62407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6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-1270" y="62674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7F4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-1270" y="629412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8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-1270" y="63207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9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-1270" y="63474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-1270" y="637412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EB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-1270" y="640207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CF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-1270" y="642874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D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-1270" y="645540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10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E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-1270" y="648207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-1270" y="650875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F0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-1270" y="65366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1F8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-1270" y="656335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2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-1270" y="659003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3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-1270" y="661670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-1270" y="664336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5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-1270" y="6670040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79"/>
                </a:moveTo>
                <a:lnTo>
                  <a:pt x="9146540" y="30479"/>
                </a:lnTo>
                <a:lnTo>
                  <a:pt x="91465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F6F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-1270" y="669798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7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-1270" y="672465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10"/>
                </a:moveTo>
                <a:lnTo>
                  <a:pt x="9146540" y="29210"/>
                </a:lnTo>
                <a:lnTo>
                  <a:pt x="914654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8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-1270" y="6751319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-1270" y="6777990"/>
            <a:ext cx="9146540" cy="29209"/>
          </a:xfrm>
          <a:custGeom>
            <a:avLst/>
            <a:gdLst/>
            <a:ahLst/>
            <a:cxnLst/>
            <a:rect l="l" t="t" r="r" b="b"/>
            <a:pathLst>
              <a:path w="9146540" h="29209">
                <a:moveTo>
                  <a:pt x="0" y="29209"/>
                </a:moveTo>
                <a:lnTo>
                  <a:pt x="9146540" y="29209"/>
                </a:lnTo>
                <a:lnTo>
                  <a:pt x="914654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A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-1270" y="6804659"/>
            <a:ext cx="9146540" cy="30480"/>
          </a:xfrm>
          <a:custGeom>
            <a:avLst/>
            <a:gdLst/>
            <a:ahLst/>
            <a:cxnLst/>
            <a:rect l="l" t="t" r="r" b="b"/>
            <a:pathLst>
              <a:path w="9146540" h="30479">
                <a:moveTo>
                  <a:pt x="0" y="30480"/>
                </a:moveTo>
                <a:lnTo>
                  <a:pt x="9146540" y="30480"/>
                </a:lnTo>
                <a:lnTo>
                  <a:pt x="914654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FBF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0" y="68326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25400"/>
                </a:move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C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961129" y="822960"/>
            <a:ext cx="1548130" cy="0"/>
          </a:xfrm>
          <a:custGeom>
            <a:avLst/>
            <a:gdLst/>
            <a:ahLst/>
            <a:cxnLst/>
            <a:rect l="l" t="t" r="r" b="b"/>
            <a:pathLst>
              <a:path w="1548129">
                <a:moveTo>
                  <a:pt x="0" y="0"/>
                </a:moveTo>
                <a:lnTo>
                  <a:pt x="1548130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 txBox="1">
            <a:spLocks noGrp="1"/>
          </p:cNvSpPr>
          <p:nvPr>
            <p:ph type="title"/>
          </p:nvPr>
        </p:nvSpPr>
        <p:spPr>
          <a:xfrm>
            <a:off x="3928109" y="294640"/>
            <a:ext cx="1574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3600" b="1" i="0" spc="-1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3600" b="1" i="0" spc="-5" dirty="0">
                <a:solidFill>
                  <a:schemeClr val="tx1"/>
                </a:solidFill>
                <a:latin typeface="Arial"/>
                <a:cs typeface="Arial"/>
              </a:rPr>
              <a:t>kotin</a:t>
            </a:r>
            <a:endParaRPr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3940809" y="802640"/>
            <a:ext cx="1548130" cy="0"/>
          </a:xfrm>
          <a:custGeom>
            <a:avLst/>
            <a:gdLst/>
            <a:ahLst/>
            <a:cxnLst/>
            <a:rect l="l" t="t" r="r" b="b"/>
            <a:pathLst>
              <a:path w="1548129">
                <a:moveTo>
                  <a:pt x="0" y="0"/>
                </a:moveTo>
                <a:lnTo>
                  <a:pt x="1548130" y="0"/>
                </a:lnTo>
              </a:path>
            </a:pathLst>
          </a:custGeom>
          <a:ln w="2413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>
            <a:off x="77469" y="2167890"/>
            <a:ext cx="829564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- </a:t>
            </a:r>
            <a:r>
              <a:rPr sz="20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Nikotin</a:t>
            </a:r>
            <a:r>
              <a:rPr sz="2000" b="1" spc="-5" dirty="0">
                <a:latin typeface="Arial"/>
                <a:cs typeface="Arial"/>
              </a:rPr>
              <a:t> je jedna od najtežih </a:t>
            </a:r>
            <a:r>
              <a:rPr sz="2000" b="1" u="heavy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droga</a:t>
            </a:r>
            <a:r>
              <a:rPr sz="2000" b="1" dirty="0">
                <a:latin typeface="Arial"/>
                <a:cs typeface="Arial"/>
              </a:rPr>
              <a:t>. </a:t>
            </a:r>
            <a:r>
              <a:rPr sz="2000" b="1" spc="-5" dirty="0">
                <a:latin typeface="Arial"/>
                <a:cs typeface="Arial"/>
              </a:rPr>
              <a:t>Osnovni je </a:t>
            </a:r>
            <a:r>
              <a:rPr sz="2000" b="1" dirty="0">
                <a:latin typeface="Arial"/>
                <a:cs typeface="Arial"/>
              </a:rPr>
              <a:t>sastojak </a:t>
            </a:r>
            <a:r>
              <a:rPr sz="2000" b="1" spc="-5" dirty="0">
                <a:latin typeface="Arial"/>
                <a:cs typeface="Arial"/>
              </a:rPr>
              <a:t>duvana, koji  deluje direktno na ljudski mozak </a:t>
            </a:r>
            <a:r>
              <a:rPr sz="2000" b="1" dirty="0">
                <a:latin typeface="Arial"/>
                <a:cs typeface="Arial"/>
              </a:rPr>
              <a:t>stižući </a:t>
            </a:r>
            <a:r>
              <a:rPr sz="2000" b="1" spc="-5" dirty="0">
                <a:latin typeface="Arial"/>
                <a:cs typeface="Arial"/>
              </a:rPr>
              <a:t>do mozga </a:t>
            </a:r>
            <a:r>
              <a:rPr sz="2000" b="1" dirty="0">
                <a:latin typeface="Arial"/>
                <a:cs typeface="Arial"/>
              </a:rPr>
              <a:t>u roku </a:t>
            </a:r>
            <a:r>
              <a:rPr sz="2000" b="1" spc="-5" dirty="0">
                <a:latin typeface="Arial"/>
                <a:cs typeface="Arial"/>
              </a:rPr>
              <a:t>od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10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5" dirty="0">
                <a:latin typeface="Arial"/>
                <a:cs typeface="Arial"/>
              </a:rPr>
              <a:t>sekundi.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7469" y="3751579"/>
            <a:ext cx="8949690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- </a:t>
            </a:r>
            <a:r>
              <a:rPr sz="2000" b="1" spc="-5" dirty="0">
                <a:latin typeface="Arial"/>
                <a:cs typeface="Arial"/>
              </a:rPr>
              <a:t>Nikotin je </a:t>
            </a:r>
            <a:r>
              <a:rPr sz="2000" b="1" dirty="0">
                <a:latin typeface="Arial"/>
                <a:cs typeface="Arial"/>
              </a:rPr>
              <a:t>u </a:t>
            </a:r>
            <a:r>
              <a:rPr sz="2000" b="1" spc="-5" dirty="0">
                <a:latin typeface="Arial"/>
                <a:cs typeface="Arial"/>
              </a:rPr>
              <a:t>prirodnom stanju bezbojna uljasta </a:t>
            </a:r>
            <a:r>
              <a:rPr sz="2000" b="1" dirty="0">
                <a:latin typeface="Arial"/>
                <a:cs typeface="Arial"/>
              </a:rPr>
              <a:t>tečnost bez </a:t>
            </a:r>
            <a:r>
              <a:rPr sz="2000" b="1" spc="-5" dirty="0">
                <a:latin typeface="Arial"/>
                <a:cs typeface="Arial"/>
              </a:rPr>
              <a:t>mirisa,  </a:t>
            </a:r>
            <a:r>
              <a:rPr sz="2000" b="1" spc="-10" dirty="0">
                <a:latin typeface="Arial"/>
                <a:cs typeface="Arial"/>
              </a:rPr>
              <a:t>rastvorljiva </a:t>
            </a:r>
            <a:r>
              <a:rPr sz="2000" b="1" dirty="0">
                <a:latin typeface="Arial"/>
                <a:cs typeface="Arial"/>
              </a:rPr>
              <a:t>u </a:t>
            </a:r>
            <a:r>
              <a:rPr sz="2000" b="1" spc="-10" dirty="0">
                <a:latin typeface="Arial"/>
                <a:cs typeface="Arial"/>
              </a:rPr>
              <a:t>vodi, </a:t>
            </a:r>
            <a:r>
              <a:rPr sz="2000" b="1" spc="-5" dirty="0">
                <a:latin typeface="Arial"/>
                <a:cs typeface="Arial"/>
              </a:rPr>
              <a:t>koja se pretvara </a:t>
            </a:r>
            <a:r>
              <a:rPr sz="2000" b="1" dirty="0">
                <a:latin typeface="Arial"/>
                <a:cs typeface="Arial"/>
              </a:rPr>
              <a:t>u </a:t>
            </a:r>
            <a:r>
              <a:rPr sz="2000" b="1" spc="-5" dirty="0">
                <a:latin typeface="Arial"/>
                <a:cs typeface="Arial"/>
              </a:rPr>
              <a:t>braon boju </a:t>
            </a:r>
            <a:r>
              <a:rPr sz="2000" b="1" dirty="0">
                <a:latin typeface="Arial"/>
                <a:cs typeface="Arial"/>
              </a:rPr>
              <a:t>kada se </a:t>
            </a:r>
            <a:r>
              <a:rPr sz="2000" b="1" spc="-5" dirty="0">
                <a:latin typeface="Arial"/>
                <a:cs typeface="Arial"/>
              </a:rPr>
              <a:t>zapali </a:t>
            </a:r>
            <a:r>
              <a:rPr sz="2000" b="1" dirty="0">
                <a:latin typeface="Arial"/>
                <a:cs typeface="Arial"/>
              </a:rPr>
              <a:t>i i </a:t>
            </a:r>
            <a:r>
              <a:rPr sz="2000" b="1" spc="-5" dirty="0">
                <a:latin typeface="Arial"/>
                <a:cs typeface="Arial"/>
              </a:rPr>
              <a:t>dobija  miris duvana. Dobro </a:t>
            </a:r>
            <a:r>
              <a:rPr sz="2000" b="1" dirty="0">
                <a:latin typeface="Arial"/>
                <a:cs typeface="Arial"/>
              </a:rPr>
              <a:t>se </a:t>
            </a:r>
            <a:r>
              <a:rPr sz="2000" b="1" spc="-5" dirty="0">
                <a:latin typeface="Arial"/>
                <a:cs typeface="Arial"/>
              </a:rPr>
              <a:t>resorbuje </a:t>
            </a:r>
            <a:r>
              <a:rPr sz="2000" b="1" dirty="0">
                <a:latin typeface="Arial"/>
                <a:cs typeface="Arial"/>
              </a:rPr>
              <a:t>preko sluzokože ( </a:t>
            </a:r>
            <a:r>
              <a:rPr sz="2000" b="1" spc="-5" dirty="0">
                <a:latin typeface="Arial"/>
                <a:cs typeface="Arial"/>
              </a:rPr>
              <a:t>usta, želuca,  respiratornih puteva) </a:t>
            </a:r>
            <a:r>
              <a:rPr sz="2000" b="1" dirty="0">
                <a:latin typeface="Arial"/>
                <a:cs typeface="Arial"/>
              </a:rPr>
              <a:t>i intaktne kože. </a:t>
            </a:r>
            <a:r>
              <a:rPr sz="2000" b="1" spc="-5" dirty="0">
                <a:latin typeface="Arial"/>
                <a:cs typeface="Arial"/>
              </a:rPr>
              <a:t>Značajne količine nikotina </a:t>
            </a:r>
            <a:r>
              <a:rPr sz="2000" b="1" spc="-10" dirty="0">
                <a:latin typeface="Arial"/>
                <a:cs typeface="Arial"/>
              </a:rPr>
              <a:t>(80%-  90%) </a:t>
            </a:r>
            <a:r>
              <a:rPr sz="2000" b="1" spc="-5" dirty="0">
                <a:latin typeface="Arial"/>
                <a:cs typeface="Arial"/>
              </a:rPr>
              <a:t>razgrađuju </a:t>
            </a:r>
            <a:r>
              <a:rPr sz="2000" b="1" dirty="0">
                <a:latin typeface="Arial"/>
                <a:cs typeface="Arial"/>
              </a:rPr>
              <a:t>se u </a:t>
            </a:r>
            <a:r>
              <a:rPr sz="2000" b="1" spc="-5" dirty="0">
                <a:latin typeface="Arial"/>
                <a:cs typeface="Arial"/>
              </a:rPr>
              <a:t>jetri, </a:t>
            </a:r>
            <a:r>
              <a:rPr sz="2000" b="1" dirty="0">
                <a:latin typeface="Arial"/>
                <a:cs typeface="Arial"/>
              </a:rPr>
              <a:t>nešto </a:t>
            </a:r>
            <a:r>
              <a:rPr sz="2000" b="1" spc="-5" dirty="0">
                <a:latin typeface="Arial"/>
                <a:cs typeface="Arial"/>
              </a:rPr>
              <a:t>manje </a:t>
            </a:r>
            <a:r>
              <a:rPr sz="2000" b="1" dirty="0">
                <a:latin typeface="Arial"/>
                <a:cs typeface="Arial"/>
              </a:rPr>
              <a:t>u </a:t>
            </a:r>
            <a:r>
              <a:rPr sz="2000" b="1" spc="-5" dirty="0">
                <a:latin typeface="Arial"/>
                <a:cs typeface="Arial"/>
              </a:rPr>
              <a:t>plućima </a:t>
            </a:r>
            <a:r>
              <a:rPr sz="2000" b="1" dirty="0">
                <a:latin typeface="Arial"/>
                <a:cs typeface="Arial"/>
              </a:rPr>
              <a:t>i </a:t>
            </a:r>
            <a:r>
              <a:rPr sz="2000" b="1" spc="-5" dirty="0">
                <a:latin typeface="Arial"/>
                <a:cs typeface="Arial"/>
              </a:rPr>
              <a:t>bubrezima,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jedan  deo nikotina izlučuje </a:t>
            </a:r>
            <a:r>
              <a:rPr sz="2000" b="1" dirty="0">
                <a:latin typeface="Arial"/>
                <a:cs typeface="Arial"/>
              </a:rPr>
              <a:t>se </a:t>
            </a:r>
            <a:r>
              <a:rPr sz="2000" b="1" spc="-5" dirty="0">
                <a:latin typeface="Arial"/>
                <a:cs typeface="Arial"/>
              </a:rPr>
              <a:t>putem mokraće. </a:t>
            </a:r>
            <a:r>
              <a:rPr sz="2000" b="1" dirty="0">
                <a:latin typeface="Arial"/>
                <a:cs typeface="Arial"/>
              </a:rPr>
              <a:t>Manje </a:t>
            </a:r>
            <a:r>
              <a:rPr sz="2000" b="1" spc="-5" dirty="0">
                <a:latin typeface="Arial"/>
                <a:cs typeface="Arial"/>
              </a:rPr>
              <a:t>količine nikotina nalaze </a:t>
            </a:r>
            <a:r>
              <a:rPr sz="2000" b="1" dirty="0">
                <a:latin typeface="Arial"/>
                <a:cs typeface="Arial"/>
              </a:rPr>
              <a:t>se  i u </a:t>
            </a:r>
            <a:r>
              <a:rPr sz="2000" b="1" spc="-5" dirty="0">
                <a:latin typeface="Arial"/>
                <a:cs typeface="Arial"/>
              </a:rPr>
              <a:t>mleku </a:t>
            </a:r>
            <a:r>
              <a:rPr sz="2000" b="1" dirty="0">
                <a:latin typeface="Arial"/>
                <a:cs typeface="Arial"/>
              </a:rPr>
              <a:t>i </a:t>
            </a:r>
            <a:r>
              <a:rPr sz="2000" b="1" spc="-5" dirty="0">
                <a:latin typeface="Arial"/>
                <a:cs typeface="Arial"/>
              </a:rPr>
              <a:t>znoju. Smrtonosna doza </a:t>
            </a:r>
            <a:r>
              <a:rPr sz="2000" b="1" dirty="0">
                <a:latin typeface="Arial"/>
                <a:cs typeface="Arial"/>
              </a:rPr>
              <a:t>za </a:t>
            </a:r>
            <a:r>
              <a:rPr sz="2000" b="1" spc="-5" dirty="0">
                <a:latin typeface="Arial"/>
                <a:cs typeface="Arial"/>
              </a:rPr>
              <a:t>odrasle je </a:t>
            </a:r>
            <a:r>
              <a:rPr sz="2000" b="1" dirty="0">
                <a:latin typeface="Arial"/>
                <a:cs typeface="Arial"/>
              </a:rPr>
              <a:t>0,06 g . </a:t>
            </a:r>
            <a:r>
              <a:rPr sz="2000" b="1" spc="-10" dirty="0">
                <a:latin typeface="Arial"/>
                <a:cs typeface="Arial"/>
              </a:rPr>
              <a:t>Sve </a:t>
            </a:r>
            <a:r>
              <a:rPr sz="2000" b="1" spc="-5" dirty="0">
                <a:latin typeface="Arial"/>
                <a:cs typeface="Arial"/>
              </a:rPr>
              <a:t>cigarete </a:t>
            </a:r>
            <a:r>
              <a:rPr sz="2000" b="1" dirty="0">
                <a:latin typeface="Arial"/>
                <a:cs typeface="Arial"/>
              </a:rPr>
              <a:t>na  </a:t>
            </a:r>
            <a:r>
              <a:rPr sz="2000" b="1" spc="-5" dirty="0">
                <a:latin typeface="Arial"/>
                <a:cs typeface="Arial"/>
              </a:rPr>
              <a:t>tržištu sadrže od </a:t>
            </a:r>
            <a:r>
              <a:rPr sz="2000" b="1" dirty="0">
                <a:latin typeface="Arial"/>
                <a:cs typeface="Arial"/>
              </a:rPr>
              <a:t>3 do 11 </a:t>
            </a:r>
            <a:r>
              <a:rPr sz="2000" b="1" spc="-5" dirty="0">
                <a:latin typeface="Arial"/>
                <a:cs typeface="Arial"/>
              </a:rPr>
              <a:t>mg nikotina. Pušač tipično apsorbuje </a:t>
            </a:r>
            <a:r>
              <a:rPr sz="2000" b="1" dirty="0">
                <a:latin typeface="Arial"/>
                <a:cs typeface="Arial"/>
              </a:rPr>
              <a:t>1-3 </a:t>
            </a:r>
            <a:r>
              <a:rPr sz="2000" b="1" spc="-5" dirty="0">
                <a:latin typeface="Arial"/>
                <a:cs typeface="Arial"/>
              </a:rPr>
              <a:t>mg  nikotina. Ovaj sastojak duvana </a:t>
            </a:r>
            <a:r>
              <a:rPr sz="2000" b="1" dirty="0">
                <a:latin typeface="Arial"/>
                <a:cs typeface="Arial"/>
              </a:rPr>
              <a:t>je izuzetno </a:t>
            </a:r>
            <a:r>
              <a:rPr sz="2000" b="1" spc="-5" dirty="0">
                <a:latin typeface="Arial"/>
                <a:cs typeface="Arial"/>
              </a:rPr>
              <a:t>otrovan. </a:t>
            </a:r>
            <a:r>
              <a:rPr sz="2000" b="1" dirty="0">
                <a:latin typeface="Arial"/>
                <a:cs typeface="Arial"/>
              </a:rPr>
              <a:t>Često se </a:t>
            </a:r>
            <a:r>
              <a:rPr sz="2000" b="1" spc="-5" dirty="0">
                <a:latin typeface="Arial"/>
                <a:cs typeface="Arial"/>
              </a:rPr>
              <a:t>po  toksičnosti </a:t>
            </a:r>
            <a:r>
              <a:rPr sz="2000" b="1" dirty="0">
                <a:latin typeface="Arial"/>
                <a:cs typeface="Arial"/>
              </a:rPr>
              <a:t>i </a:t>
            </a:r>
            <a:r>
              <a:rPr sz="2000" b="1" spc="-5" dirty="0">
                <a:latin typeface="Arial"/>
                <a:cs typeface="Arial"/>
              </a:rPr>
              <a:t>brzinom delovanja upoređuje </a:t>
            </a:r>
            <a:r>
              <a:rPr sz="2000" b="1" dirty="0">
                <a:latin typeface="Arial"/>
                <a:cs typeface="Arial"/>
              </a:rPr>
              <a:t>sa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cijanvodonikom</a:t>
            </a:r>
            <a:r>
              <a:rPr sz="2000" b="1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6012179" y="189229"/>
            <a:ext cx="2390139" cy="1913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12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254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393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533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66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3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800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927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59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10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1193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133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8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147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160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A9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173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186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200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D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2133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227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F9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241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254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267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2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2806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294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4A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3073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321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335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7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347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361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9A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3746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388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013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C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15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429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EA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441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4559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4686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1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48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4953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3A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09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23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35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49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626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8A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76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892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03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17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29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A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3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65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705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832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972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711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723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7378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5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7505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7645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7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7772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791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8051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A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8178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831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C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8445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858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8712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F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8851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8991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1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9118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925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9385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4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952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9652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6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9791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993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10058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1019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10325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B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10464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10591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1073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E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10858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10998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0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11137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11264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11404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3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11531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1167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5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11798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6B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1193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7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12077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8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12204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123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A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12471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BB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12611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C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12738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D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12877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1301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F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1314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0B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13284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1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13411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2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13550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13677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4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-1270" y="13817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6C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13957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-1270" y="14084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7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1422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-1270" y="14351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9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1449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AC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146176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B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14757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C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14897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15024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E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1516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FC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15290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0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-1270" y="1543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1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15557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15697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3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15836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4C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-1270" y="15963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5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1610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6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-1270" y="16230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16370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8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-1270" y="16497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9C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1663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A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-1270" y="1677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B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1690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-1270" y="17043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D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17170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EC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-1270" y="17310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F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17437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0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1757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1771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2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1784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3C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1798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4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-1270" y="18110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5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1824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-1270" y="1837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7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1851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8C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-1270" y="1865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9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-1270" y="1878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A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1892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-1270" y="1905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C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1918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8DD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-1270" y="19316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E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-1270" y="19456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F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-1270" y="1959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-1270" y="19723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1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-1270" y="1986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2D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-1270" y="19989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3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-1270" y="2012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4D3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-1270" y="20256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-1270" y="2039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6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-1270" y="2053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7D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-1270" y="2066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9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-1270" y="20802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9D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-1270" y="20929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-1270" y="21069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B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-1270" y="21196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C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-1270" y="2133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D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2147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E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-1270" y="21602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-1270" y="21742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0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-1270" y="21869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1D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-1270" y="2200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2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22136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3D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-1270" y="2227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-1270" y="2241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5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2254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6D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-1270" y="2268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7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2280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8D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-1270" y="2294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-1270" y="23075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-1270" y="23215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AD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2335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23482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-1270" y="236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D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23749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-1270" y="23888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FD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1270" y="24015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1270" y="24155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2429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2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-1270" y="24422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1270" y="2456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4E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1270" y="24688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-1270" y="2482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-1270" y="24955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7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-1270" y="25095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-1270" y="25234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-1270" y="25361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25501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-1270" y="25628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C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1270" y="2576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-1270" y="25895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EE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1270" y="2603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-1270" y="2617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2630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-1270" y="2644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1270" y="26568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-1270" y="2670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1270" y="26835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-1270" y="26974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6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27101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-1270" y="2724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1270" y="273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-1270" y="2750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-1270" y="27647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-1270" y="27774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-1270" y="27914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DEA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-1270" y="28041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-1270" y="2818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-1270" y="2832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0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-1270" y="2844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-1270" y="28587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2E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-1270" y="28714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-1270" y="2885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-1270" y="28981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5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-1270" y="29121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-1270" y="2926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-1270" y="2938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-1270" y="2952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-1270" y="2965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A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-1270" y="29794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-1270" y="29921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CF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-1270" y="30060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-1270" y="3020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-1270" y="30327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-1270" y="3046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-1270" y="30594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2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-1270" y="3073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-1270" y="30861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-1270" y="3100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-1270" y="3114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-1270" y="312673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-1270" y="31407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-1270" y="315341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-1270" y="3167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9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-1270" y="31800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-1270" y="31940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-1270" y="3208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-1270" y="32207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-1270" y="32346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69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E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-1270" y="32473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-1270" y="3261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0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-1270" y="32740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-1270" y="32880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-1270" y="3302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-1270" y="3314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-1270" y="3328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5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-1270" y="33413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-1270" y="3355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-1270" y="33680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8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-1270" y="33820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-1270" y="3395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A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-1270" y="3408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-1270" y="3422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-1270" y="3435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-1270" y="3449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-1270" y="34620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C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-1270" y="3475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B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-1270" y="3489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AF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-1270" y="3502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9F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-1270" y="3516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8F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-1270" y="35293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7F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-1270" y="3543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6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-1270" y="3556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5F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-1270" y="3569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4F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-1270" y="3583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3FA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-1270" y="3596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2F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-1270" y="3610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1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-1270" y="36233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0F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-1270" y="3637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FF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-1270" y="36499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EF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-1270" y="3663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DF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-1270" y="36779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C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-1270" y="36906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BF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-1270" y="3704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AF6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-1270" y="37172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9F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-1270" y="3731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8F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-1270" y="37439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7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-1270" y="37579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6F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-1270" y="3771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5F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-1270" y="3784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4F4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-1270" y="3798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3F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-1270" y="38112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-1270" y="3825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1F3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-1270" y="38379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0F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-1270" y="3851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FF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-1270" y="38658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EF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-1270" y="3878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D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-1270" y="3892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CF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-1270" y="39052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BF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-1270" y="3919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AF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-1270" y="3931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9E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-1270" y="3945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8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-1270" y="39598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7E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-1270" y="39725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6E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-1270" y="3986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5E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-1270" y="39992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E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-1270" y="4013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3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-1270" y="40259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2E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-1270" y="40398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1E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-1270" y="40538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0E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-1270" y="40665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E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-1270" y="4080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E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-1270" y="40932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DE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-1270" y="4107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CE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-1270" y="41198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E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-1270" y="41338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AE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-1270" y="4147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9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-1270" y="41605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-1270" y="41744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E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-1270" y="41871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-1270" y="42011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5E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-1270" y="42138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4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-1270" y="4227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3E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-1270" y="42405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2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-1270" y="42545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1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-1270" y="4268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0E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-1270" y="4281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-1270" y="4295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EE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-1270" y="43078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-1270" y="43218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CE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-1270" y="43345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BE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-1270" y="43484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-1270" y="4362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-1270" y="4375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8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-1270" y="4389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7E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-1270" y="4401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6E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-1270" y="44157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5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-1270" y="44284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4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-1270" y="4442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3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-1270" y="4456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2E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-1270" y="4469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1D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-1270" y="4483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0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-1270" y="4495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FD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-1270" y="45097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E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-1270" y="45224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DD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-1270" y="45364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CD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-1270" y="45504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B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-1270" y="45631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AD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-1270" y="4577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9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-1270" y="4589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8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-1270" y="4603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7D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-1270" y="46164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6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-1270" y="46304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5DB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-1270" y="46443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4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-1270" y="46570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3D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-1270" y="4671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2D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-1270" y="46837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1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-1270" y="4697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0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-1270" y="47104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F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-1270" y="47244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ED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-1270" y="4738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DD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-1270" y="4751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C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-1270" y="4765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B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-1270" y="47777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A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-1270" y="47917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9D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-1270" y="48044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99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-1270" y="48183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7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-1270" y="4832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6D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-1270" y="4845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5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-1270" y="48590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4D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-1270" y="48717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3D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-1270" y="4885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2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-1270" y="48983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1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-1270" y="4912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0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-1270" y="49263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F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-1270" y="49390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E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-1270" y="4953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D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-1270" y="4965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CD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-1270" y="49796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B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-1270" y="49923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AD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-1270" y="5006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9D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-1270" y="5020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8C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-1270" y="50330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7C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-1270" y="5046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6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-1270" y="50596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5C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-1270" y="5073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4C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-1270" y="50863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83C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-1270" y="51003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2C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-1270" y="5114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1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-1270" y="5126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80C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-1270" y="5140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F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-1270" y="51536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EC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-1270" y="51676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DC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-1270" y="51803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7C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-1270" y="5194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B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-1270" y="52082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AC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-1270" y="52209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9C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-1270" y="52349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8C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-1270" y="52476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7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-1270" y="5261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6C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-1270" y="52743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5C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-1270" y="5288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74C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-1270" y="53022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3C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-1270" y="53149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2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-1270" y="53289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1C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-1270" y="53416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70C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-1270" y="5355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FC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-1270" y="53682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EC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-1270" y="53822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D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-1270" y="53962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CC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-1270" y="54089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BC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-1270" y="5422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AC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-1270" y="54356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9C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-1270" y="54495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8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-1270" y="54622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7C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-1270" y="54762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2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-1270" y="5490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6C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-1270" y="55029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4C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-1270" y="55168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63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-1270" y="55295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62C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-1270" y="55435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61C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-1270" y="55562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60B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-1270" y="5570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FB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-1270" y="55841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E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-1270" y="55968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DB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-1270" y="56108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CB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-1270" y="56235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BB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-1270" y="5637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A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-1270" y="56502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9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-1270" y="5664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8B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-1270" y="56781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7B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-1270" y="56908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6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-1270" y="57048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5B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-1270" y="57175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-1270" y="5731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4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-1270" y="57442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3B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-1270" y="57581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52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-1270" y="5772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1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-1270" y="57848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0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-1270" y="5798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FB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-1270" y="58115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EB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-1270" y="58254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DB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-1270" y="58381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C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-1270" y="58521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BB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-1270" y="58648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AB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-1270" y="58788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9B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-1270" y="58928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8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-1270" y="59055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7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-1270" y="59194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46B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-1270" y="59321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5B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-1270" y="5946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4B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-1270" y="59588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3B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-1270" y="59728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42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-1270" y="59867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41B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-1270" y="59994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0B2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-1270" y="6013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FB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-1270" y="6026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-1270" y="6040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D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-1270" y="60528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CB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-1270" y="60667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BB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-1270" y="60807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AB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-1270" y="6093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9A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-1270" y="6107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8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-1270" y="61201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7A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-1270" y="61341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6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-1270" y="61468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5A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-1270" y="61607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4A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-1270" y="61747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-1270" y="61874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-1270" y="62014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-1270" y="62141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0A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-1270" y="62280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FA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-1270" y="624077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E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-1270" y="62547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DA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-1270" y="62687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A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-1270" y="62814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B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-1270" y="62953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A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-1270" y="63080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9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-1270" y="6322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-1270" y="63347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7A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-1270" y="634872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6A8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-1270" y="63627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5A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-1270" y="63754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-1270" y="6389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3A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-1270" y="64020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2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-1270" y="6416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1A6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-1270" y="642874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0A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-1270" y="64427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F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-1270" y="645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A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-1270" y="6469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DA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-1270" y="648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CA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-1270" y="64960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BA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-1270" y="65100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A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-1270" y="652271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19A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-1270" y="6536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8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-1270" y="6550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7A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-1270" y="6563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6A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-1270" y="65773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5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-1270" y="65900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4A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-1270" y="66040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3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-1270" y="66167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12A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-1270" y="6630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1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-1270" y="66446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0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-1270" y="66573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F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-1270" y="66713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E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-1270" y="668400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D9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-1270" y="6697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C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-1270" y="671068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B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-1270" y="67246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A9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-1270" y="67386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9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-1270" y="67513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89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-1270" y="6765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69"/>
                </a:moveTo>
                <a:lnTo>
                  <a:pt x="9146540" y="13969"/>
                </a:lnTo>
                <a:lnTo>
                  <a:pt x="91465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079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-1270" y="677799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39"/>
                </a:moveTo>
                <a:lnTo>
                  <a:pt x="9146540" y="15239"/>
                </a:lnTo>
                <a:lnTo>
                  <a:pt x="9146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6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-1270" y="67919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59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-1270" y="68046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0" y="15240"/>
                </a:moveTo>
                <a:lnTo>
                  <a:pt x="9146540" y="15240"/>
                </a:lnTo>
                <a:lnTo>
                  <a:pt x="91465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4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-1270" y="68186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39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-1270" y="683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29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-1270" y="684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0" y="13970"/>
                </a:moveTo>
                <a:lnTo>
                  <a:pt x="9146540" y="13970"/>
                </a:lnTo>
                <a:lnTo>
                  <a:pt x="9146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19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995929" y="822960"/>
            <a:ext cx="3121660" cy="0"/>
          </a:xfrm>
          <a:custGeom>
            <a:avLst/>
            <a:gdLst/>
            <a:ahLst/>
            <a:cxnLst/>
            <a:rect l="l" t="t" r="r" b="b"/>
            <a:pathLst>
              <a:path w="3121660">
                <a:moveTo>
                  <a:pt x="0" y="0"/>
                </a:moveTo>
                <a:lnTo>
                  <a:pt x="3121660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 txBox="1">
            <a:spLocks noGrp="1"/>
          </p:cNvSpPr>
          <p:nvPr>
            <p:ph type="title"/>
          </p:nvPr>
        </p:nvSpPr>
        <p:spPr>
          <a:xfrm>
            <a:off x="2962910" y="294640"/>
            <a:ext cx="3139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solidFill>
                  <a:schemeClr val="tx1"/>
                </a:solidFill>
                <a:latin typeface="Arial"/>
                <a:cs typeface="Arial"/>
              </a:rPr>
              <a:t>Efekti</a:t>
            </a:r>
            <a:r>
              <a:rPr sz="3600" b="1" i="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600" b="1" i="0" spc="-10" dirty="0">
                <a:solidFill>
                  <a:schemeClr val="tx1"/>
                </a:solidFill>
                <a:latin typeface="Arial"/>
                <a:cs typeface="Arial"/>
              </a:rPr>
              <a:t>nikotina</a:t>
            </a:r>
            <a:endParaRPr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2975610" y="802640"/>
            <a:ext cx="3121660" cy="0"/>
          </a:xfrm>
          <a:custGeom>
            <a:avLst/>
            <a:gdLst/>
            <a:ahLst/>
            <a:cxnLst/>
            <a:rect l="l" t="t" r="r" b="b"/>
            <a:pathLst>
              <a:path w="3121660">
                <a:moveTo>
                  <a:pt x="0" y="0"/>
                </a:moveTo>
                <a:lnTo>
                  <a:pt x="3121660" y="0"/>
                </a:lnTo>
              </a:path>
            </a:pathLst>
          </a:custGeom>
          <a:ln w="241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 txBox="1"/>
          <p:nvPr/>
        </p:nvSpPr>
        <p:spPr>
          <a:xfrm>
            <a:off x="472440" y="1950720"/>
            <a:ext cx="8122920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- </a:t>
            </a:r>
            <a:r>
              <a:rPr sz="2000" b="1" spc="-5" dirty="0">
                <a:latin typeface="Arial"/>
                <a:cs typeface="Arial"/>
              </a:rPr>
              <a:t>Nikotin negativno deluje </a:t>
            </a:r>
            <a:r>
              <a:rPr sz="2000" b="1" dirty="0">
                <a:latin typeface="Arial"/>
                <a:cs typeface="Arial"/>
              </a:rPr>
              <a:t>na </a:t>
            </a:r>
            <a:r>
              <a:rPr sz="2000" b="1" u="heavy" spc="-1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nervno </a:t>
            </a:r>
            <a:r>
              <a:rPr sz="20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tkivo</a:t>
            </a:r>
            <a:r>
              <a:rPr sz="2000" b="1" spc="-5" dirty="0">
                <a:latin typeface="Arial"/>
                <a:cs typeface="Arial"/>
              </a:rPr>
              <a:t>, odnosno delovanje je  vezano </a:t>
            </a:r>
            <a:r>
              <a:rPr sz="2000" b="1" dirty="0">
                <a:latin typeface="Arial"/>
                <a:cs typeface="Arial"/>
              </a:rPr>
              <a:t>za </a:t>
            </a:r>
            <a:r>
              <a:rPr sz="2000" b="1" spc="-5" dirty="0">
                <a:latin typeface="Arial"/>
                <a:cs typeface="Arial"/>
              </a:rPr>
              <a:t>reakciju </a:t>
            </a:r>
            <a:r>
              <a:rPr sz="2000" b="1" dirty="0">
                <a:latin typeface="Arial"/>
                <a:cs typeface="Arial"/>
              </a:rPr>
              <a:t>sa </a:t>
            </a:r>
            <a:r>
              <a:rPr sz="2000" b="1" spc="-5" dirty="0">
                <a:latin typeface="Arial"/>
                <a:cs typeface="Arial"/>
              </a:rPr>
              <a:t>nikotinskim receptorima, koji su smešteni na  </a:t>
            </a:r>
            <a:r>
              <a:rPr sz="2000" b="1" spc="-10" dirty="0">
                <a:latin typeface="Arial"/>
                <a:cs typeface="Arial"/>
              </a:rPr>
              <a:t>nivou </a:t>
            </a:r>
            <a:r>
              <a:rPr sz="2000" b="1" spc="-5" dirty="0">
                <a:latin typeface="Arial"/>
                <a:cs typeface="Arial"/>
              </a:rPr>
              <a:t>interneuralnih sinapsi </a:t>
            </a:r>
            <a:r>
              <a:rPr sz="2000" b="1" dirty="0">
                <a:latin typeface="Arial"/>
                <a:cs typeface="Arial"/>
              </a:rPr>
              <a:t>CNS-a i </a:t>
            </a:r>
            <a:r>
              <a:rPr sz="20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ganglija</a:t>
            </a:r>
            <a:r>
              <a:rPr sz="2000" b="1" spc="-5" dirty="0">
                <a:latin typeface="Arial"/>
                <a:cs typeface="Arial"/>
              </a:rPr>
              <a:t> vegetativnog nervnog  sistema. </a:t>
            </a:r>
            <a:r>
              <a:rPr sz="2000" b="1" dirty="0">
                <a:latin typeface="Arial"/>
                <a:cs typeface="Arial"/>
              </a:rPr>
              <a:t>U </a:t>
            </a:r>
            <a:r>
              <a:rPr sz="2000" b="1" spc="-5" dirty="0">
                <a:latin typeface="Arial"/>
                <a:cs typeface="Arial"/>
              </a:rPr>
              <a:t>malim dozama </a:t>
            </a:r>
            <a:r>
              <a:rPr sz="2000" b="1" dirty="0">
                <a:latin typeface="Arial"/>
                <a:cs typeface="Arial"/>
              </a:rPr>
              <a:t>on </a:t>
            </a:r>
            <a:r>
              <a:rPr sz="2000" b="1" spc="-5" dirty="0">
                <a:latin typeface="Arial"/>
                <a:cs typeface="Arial"/>
              </a:rPr>
              <a:t>ih stimuliše </a:t>
            </a:r>
            <a:r>
              <a:rPr sz="2000" b="1" dirty="0">
                <a:latin typeface="Arial"/>
                <a:cs typeface="Arial"/>
              </a:rPr>
              <a:t>, u </a:t>
            </a:r>
            <a:r>
              <a:rPr sz="2000" b="1" spc="-5" dirty="0">
                <a:latin typeface="Arial"/>
                <a:cs typeface="Arial"/>
              </a:rPr>
              <a:t>većim </a:t>
            </a:r>
            <a:r>
              <a:rPr sz="2000" b="1" dirty="0">
                <a:latin typeface="Arial"/>
                <a:cs typeface="Arial"/>
              </a:rPr>
              <a:t>dozama  </a:t>
            </a:r>
            <a:r>
              <a:rPr sz="2000" b="1" spc="-5" dirty="0">
                <a:latin typeface="Arial"/>
                <a:cs typeface="Arial"/>
              </a:rPr>
              <a:t>njegovo delovanje je dvofazno: </a:t>
            </a:r>
            <a:r>
              <a:rPr sz="2000" b="1" dirty="0">
                <a:latin typeface="Arial"/>
                <a:cs typeface="Arial"/>
              </a:rPr>
              <a:t>u </a:t>
            </a:r>
            <a:r>
              <a:rPr sz="2000" b="1" u="heavy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početku </a:t>
            </a:r>
            <a:r>
              <a:rPr sz="20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izaziva stimulaciju</a:t>
            </a:r>
            <a:r>
              <a:rPr sz="2000" b="1" spc="-5" dirty="0">
                <a:latin typeface="Arial"/>
                <a:cs typeface="Arial"/>
              </a:rPr>
              <a:t>,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u="heavy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posle </a:t>
            </a:r>
            <a:r>
              <a:rPr sz="2000" b="1" u="heavy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toga </a:t>
            </a:r>
            <a:r>
              <a:rPr sz="20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dovodi </a:t>
            </a:r>
            <a:r>
              <a:rPr sz="2000" b="1" u="heavy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do depresije</a:t>
            </a:r>
            <a:r>
              <a:rPr sz="2000" b="1" dirty="0">
                <a:latin typeface="Arial"/>
                <a:cs typeface="Arial"/>
              </a:rPr>
              <a:t>. </a:t>
            </a:r>
            <a:r>
              <a:rPr sz="2000" b="1" spc="-5" dirty="0">
                <a:latin typeface="Arial"/>
                <a:cs typeface="Arial"/>
              </a:rPr>
              <a:t>Nikotin stimuliše još </a:t>
            </a:r>
            <a:r>
              <a:rPr sz="2000" b="1" spc="-10" dirty="0">
                <a:latin typeface="Arial"/>
                <a:cs typeface="Arial"/>
              </a:rPr>
              <a:t>dva </a:t>
            </a:r>
            <a:r>
              <a:rPr sz="2000" b="1" spc="-5" dirty="0">
                <a:latin typeface="Arial"/>
                <a:cs typeface="Arial"/>
              </a:rPr>
              <a:t>centra </a:t>
            </a:r>
            <a:r>
              <a:rPr sz="2000" b="1" dirty="0">
                <a:latin typeface="Arial"/>
                <a:cs typeface="Arial"/>
              </a:rPr>
              <a:t>u  </a:t>
            </a:r>
            <a:r>
              <a:rPr sz="2000" b="1" spc="-5" dirty="0">
                <a:latin typeface="Arial"/>
                <a:cs typeface="Arial"/>
              </a:rPr>
              <a:t>produženoj moždini: </a:t>
            </a:r>
            <a:r>
              <a:rPr sz="2000" b="1" dirty="0">
                <a:latin typeface="Arial"/>
                <a:cs typeface="Arial"/>
              </a:rPr>
              <a:t>centar </a:t>
            </a:r>
            <a:r>
              <a:rPr sz="20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vagusa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 </a:t>
            </a:r>
            <a:r>
              <a:rPr sz="2000" b="1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emetički </a:t>
            </a:r>
            <a:r>
              <a:rPr sz="2000" b="1" u="heavy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centar</a:t>
            </a:r>
            <a:r>
              <a:rPr sz="2000" b="1" dirty="0">
                <a:latin typeface="Arial"/>
                <a:cs typeface="Arial"/>
              </a:rPr>
              <a:t>. </a:t>
            </a:r>
            <a:r>
              <a:rPr sz="2000" b="1" spc="-5" dirty="0">
                <a:latin typeface="Arial"/>
                <a:cs typeface="Arial"/>
              </a:rPr>
              <a:t>Nikotin  deluje </a:t>
            </a:r>
            <a:r>
              <a:rPr sz="2000" b="1" dirty="0">
                <a:latin typeface="Arial"/>
                <a:cs typeface="Arial"/>
              </a:rPr>
              <a:t>i kao </a:t>
            </a:r>
            <a:r>
              <a:rPr sz="2000" b="1" spc="-5" dirty="0">
                <a:latin typeface="Arial"/>
                <a:cs typeface="Arial"/>
              </a:rPr>
              <a:t>stimulans </a:t>
            </a:r>
            <a:r>
              <a:rPr sz="2000" b="1" dirty="0">
                <a:latin typeface="Arial"/>
                <a:cs typeface="Arial"/>
              </a:rPr>
              <a:t>i kao </a:t>
            </a:r>
            <a:r>
              <a:rPr sz="2000" b="1" spc="-5" dirty="0">
                <a:latin typeface="Arial"/>
                <a:cs typeface="Arial"/>
              </a:rPr>
              <a:t>sedativ. </a:t>
            </a:r>
            <a:r>
              <a:rPr sz="2000" b="1" dirty="0">
                <a:latin typeface="Arial"/>
                <a:cs typeface="Arial"/>
              </a:rPr>
              <a:t>On </a:t>
            </a:r>
            <a:r>
              <a:rPr sz="2000" b="1" spc="-5" dirty="0">
                <a:latin typeface="Arial"/>
                <a:cs typeface="Arial"/>
              </a:rPr>
              <a:t>izaziva stimulaciju  </a:t>
            </a:r>
            <a:r>
              <a:rPr sz="2000" b="1" dirty="0">
                <a:latin typeface="Arial"/>
                <a:cs typeface="Arial"/>
              </a:rPr>
              <a:t>nadbubrežne žlezde što </a:t>
            </a:r>
            <a:r>
              <a:rPr sz="2000" b="1" spc="-5" dirty="0">
                <a:latin typeface="Arial"/>
                <a:cs typeface="Arial"/>
              </a:rPr>
              <a:t>rezultira izbacivanjem adrenalina, koji  dovodi </a:t>
            </a:r>
            <a:r>
              <a:rPr sz="2000" b="1" dirty="0">
                <a:latin typeface="Arial"/>
                <a:cs typeface="Arial"/>
              </a:rPr>
              <a:t>do </a:t>
            </a:r>
            <a:r>
              <a:rPr sz="2000" b="1" spc="-5" dirty="0">
                <a:latin typeface="Arial"/>
                <a:cs typeface="Arial"/>
              </a:rPr>
              <a:t>naglog oslobađanja glukoze, povećanja krvnog pritiska,  </a:t>
            </a:r>
            <a:r>
              <a:rPr sz="2000" b="1" dirty="0">
                <a:latin typeface="Arial"/>
                <a:cs typeface="Arial"/>
              </a:rPr>
              <a:t>kao i </a:t>
            </a:r>
            <a:r>
              <a:rPr sz="2000" b="1" spc="-5" dirty="0">
                <a:latin typeface="Arial"/>
                <a:cs typeface="Arial"/>
              </a:rPr>
              <a:t>ubrzanog rada srca </a:t>
            </a:r>
            <a:r>
              <a:rPr sz="2000" b="1" dirty="0">
                <a:latin typeface="Arial"/>
                <a:cs typeface="Arial"/>
              </a:rPr>
              <a:t>i </a:t>
            </a:r>
            <a:r>
              <a:rPr sz="2000" b="1" spc="-5" dirty="0">
                <a:latin typeface="Arial"/>
                <a:cs typeface="Arial"/>
              </a:rPr>
              <a:t>ubrzanog disanja. Nikotin indirektno  prouzrokuje opuštanje </a:t>
            </a:r>
            <a:r>
              <a:rPr sz="2000" b="1" u="heavy" spc="-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dopamina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 </a:t>
            </a:r>
            <a:r>
              <a:rPr sz="2000" b="1" spc="-10" dirty="0">
                <a:latin typeface="Arial"/>
                <a:cs typeface="Arial"/>
              </a:rPr>
              <a:t>delovima </a:t>
            </a:r>
            <a:r>
              <a:rPr sz="2000" b="1" dirty="0">
                <a:latin typeface="Arial"/>
                <a:cs typeface="Arial"/>
              </a:rPr>
              <a:t>mozga koji </a:t>
            </a:r>
            <a:r>
              <a:rPr sz="2000" b="1" spc="-5" dirty="0">
                <a:latin typeface="Arial"/>
                <a:cs typeface="Arial"/>
              </a:rPr>
              <a:t>kontrolišu  osećaje zadovoljstva. </a:t>
            </a:r>
            <a:r>
              <a:rPr sz="2000" b="1" spc="-10" dirty="0">
                <a:latin typeface="Arial"/>
                <a:cs typeface="Arial"/>
              </a:rPr>
              <a:t>Ova </a:t>
            </a:r>
            <a:r>
              <a:rPr sz="2000" b="1" spc="-5" dirty="0">
                <a:latin typeface="Arial"/>
                <a:cs typeface="Arial"/>
              </a:rPr>
              <a:t>reakcija je slična onima koje </a:t>
            </a:r>
            <a:r>
              <a:rPr sz="2000" b="1" spc="-10" dirty="0">
                <a:latin typeface="Arial"/>
                <a:cs typeface="Arial"/>
              </a:rPr>
              <a:t>viđamo  </a:t>
            </a:r>
            <a:r>
              <a:rPr sz="2000" b="1" dirty="0">
                <a:latin typeface="Arial"/>
                <a:cs typeface="Arial"/>
              </a:rPr>
              <a:t>kod </a:t>
            </a:r>
            <a:r>
              <a:rPr sz="2000" b="1" spc="-5" dirty="0">
                <a:latin typeface="Arial"/>
                <a:cs typeface="Arial"/>
              </a:rPr>
              <a:t>ostalih </a:t>
            </a:r>
            <a:r>
              <a:rPr sz="2000" b="1" dirty="0">
                <a:latin typeface="Arial"/>
                <a:cs typeface="Arial"/>
              </a:rPr>
              <a:t>težih </a:t>
            </a:r>
            <a:r>
              <a:rPr sz="2000" b="1" spc="-5" dirty="0">
                <a:latin typeface="Arial"/>
                <a:cs typeface="Arial"/>
              </a:rPr>
              <a:t>droga </a:t>
            </a:r>
            <a:r>
              <a:rPr sz="2000" b="1" dirty="0">
                <a:latin typeface="Arial"/>
                <a:cs typeface="Arial"/>
              </a:rPr>
              <a:t>kao što su </a:t>
            </a:r>
            <a:r>
              <a:rPr sz="2000" b="1" u="heavy" spc="-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kokain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heroin</a:t>
            </a:r>
            <a:r>
              <a:rPr sz="2000" b="1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0" y="0"/>
            <a:ext cx="2700020" cy="1836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587490" y="187960"/>
            <a:ext cx="2195829" cy="1700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663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Elephant</vt:lpstr>
      <vt:lpstr>Times New Roman</vt:lpstr>
      <vt:lpstr>Office Theme</vt:lpstr>
      <vt:lpstr>RECI NE DUVANSKOM DIMU</vt:lpstr>
      <vt:lpstr>Poreklo</vt:lpstr>
      <vt:lpstr>Upotreba</vt:lpstr>
      <vt:lpstr>- Duvan sporo sagoreva, bez plamena.  Od kvalitetnijeg duvana ostaje pepeo  bele boje, a od lošijeg tamnije boje.</vt:lpstr>
      <vt:lpstr>- Narkotične materije – nikotin i  drugi alkaloidi.</vt:lpstr>
      <vt:lpstr>PowerPoint Presentation</vt:lpstr>
      <vt:lpstr>Štetni efekti i posledice upotrebe</vt:lpstr>
      <vt:lpstr>Nikotin</vt:lpstr>
      <vt:lpstr>Efekti nikotina</vt:lpstr>
      <vt:lpstr>PowerPoint Presentation</vt:lpstr>
      <vt:lpstr>PowerPoint Presentation</vt:lpstr>
      <vt:lpstr>Izgled pluća kod nepušača i pušača</vt:lpstr>
      <vt:lpstr>Pitanja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 NE DUVANSKOM DIMU</dc:title>
  <cp:lastModifiedBy>Momcilo Majstorovic</cp:lastModifiedBy>
  <cp:revision>1</cp:revision>
  <dcterms:created xsi:type="dcterms:W3CDTF">2020-05-24T17:25:19Z</dcterms:created>
  <dcterms:modified xsi:type="dcterms:W3CDTF">2020-05-24T17:29:04Z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2020-05-24T00:00:00Z</vt:filetime>
  </property>
</Properties>
</file>